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5" r:id="rId3"/>
    <p:sldId id="322" r:id="rId4"/>
    <p:sldId id="319" r:id="rId5"/>
    <p:sldId id="323" r:id="rId6"/>
    <p:sldId id="324" r:id="rId7"/>
    <p:sldId id="325" r:id="rId8"/>
    <p:sldId id="326" r:id="rId9"/>
    <p:sldId id="327" r:id="rId10"/>
    <p:sldId id="320" r:id="rId11"/>
    <p:sldId id="328" r:id="rId12"/>
    <p:sldId id="333" r:id="rId13"/>
    <p:sldId id="334" r:id="rId14"/>
    <p:sldId id="335" r:id="rId15"/>
    <p:sldId id="330" r:id="rId16"/>
    <p:sldId id="329" r:id="rId17"/>
    <p:sldId id="321" r:id="rId18"/>
    <p:sldId id="33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8F8F"/>
    <a:srgbClr val="FFFFFF"/>
    <a:srgbClr val="ECF1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3DE-4210-4E0D-B992-E1E1FCEE37EA}" type="datetimeFigureOut">
              <a:rPr lang="ru-RU" smtClean="0"/>
              <a:t>13.01.2018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34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3DE-4210-4E0D-B992-E1E1FCEE37EA}" type="datetimeFigureOut">
              <a:rPr lang="ru-RU" smtClean="0"/>
              <a:t>13.01.2018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977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3DE-4210-4E0D-B992-E1E1FCEE37EA}" type="datetimeFigureOut">
              <a:rPr lang="ru-RU" smtClean="0"/>
              <a:t>13.01.2018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03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3DE-4210-4E0D-B992-E1E1FCEE37EA}" type="datetimeFigureOut">
              <a:rPr lang="ru-RU" smtClean="0"/>
              <a:t>13.01.2018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22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3DE-4210-4E0D-B992-E1E1FCEE37EA}" type="datetimeFigureOut">
              <a:rPr lang="ru-RU" smtClean="0"/>
              <a:t>13.01.2018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175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3DE-4210-4E0D-B992-E1E1FCEE37EA}" type="datetimeFigureOut">
              <a:rPr lang="ru-RU" smtClean="0"/>
              <a:t>13.01.2018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493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3DE-4210-4E0D-B992-E1E1FCEE37EA}" type="datetimeFigureOut">
              <a:rPr lang="ru-RU" smtClean="0"/>
              <a:t>13.01.2018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998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3DE-4210-4E0D-B992-E1E1FCEE37EA}" type="datetimeFigureOut">
              <a:rPr lang="ru-RU" smtClean="0"/>
              <a:t>13.01.2018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53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3DE-4210-4E0D-B992-E1E1FCEE37EA}" type="datetimeFigureOut">
              <a:rPr lang="ru-RU" smtClean="0"/>
              <a:t>13.01.2018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15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3DE-4210-4E0D-B992-E1E1FCEE37EA}" type="datetimeFigureOut">
              <a:rPr lang="ru-RU" smtClean="0"/>
              <a:t>13.01.2018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126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3DE-4210-4E0D-B992-E1E1FCEE37EA}" type="datetimeFigureOut">
              <a:rPr lang="ru-RU" smtClean="0"/>
              <a:t>13.01.2018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273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F33DE-4210-4E0D-B992-E1E1FCEE37EA}" type="datetimeFigureOut">
              <a:rPr lang="ru-RU" smtClean="0"/>
              <a:t>13.01.2018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710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16608" y="0"/>
            <a:ext cx="422739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БИОЛОГИЯ</a:t>
            </a:r>
            <a:endParaRPr lang="ru-RU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03470" y="1268760"/>
            <a:ext cx="423357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Вирусы, вызывающие болезни человека</a:t>
            </a:r>
            <a:endParaRPr lang="ru-RU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Вирусы, вызывающие болезни животных и растений</a:t>
            </a:r>
            <a:endParaRPr lang="ru-RU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Экологическая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демография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Факторы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влияющие на 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экологическую демографию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Экологические 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проблемы Сахалинской области </a:t>
            </a:r>
            <a:endParaRPr lang="ru-RU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Практическая 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часть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Контрольный тест</a:t>
            </a:r>
            <a:endParaRPr lang="ru-RU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9022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09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Продолжительность жизни людей</a:t>
            </a:r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 </a:t>
            </a:r>
            <a:endParaRPr lang="ru-RU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4167" y="646331"/>
            <a:ext cx="8712968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Продолжительность жизни на Сахалине - одна из самых низких в России</a:t>
            </a:r>
          </a:p>
          <a:p>
            <a:r>
              <a:rPr lang="ru-RU" sz="2400" dirty="0">
                <a:latin typeface="Arial" pitchFamily="34" charset="0"/>
                <a:cs typeface="Arial" pitchFamily="34" charset="0"/>
              </a:rPr>
              <a:t>Аутсайдерами по эффективности систем здравоохранения также оказались Магаданская область и Чукотка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510" y="2420888"/>
            <a:ext cx="4619625" cy="2857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28890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Продолжительность жизни людей</a:t>
            </a:r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 </a:t>
            </a:r>
            <a:endParaRPr lang="ru-RU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4167" y="646331"/>
            <a:ext cx="8712968" cy="26776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Три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показателя, влияющие на здоровье населения: валовой региональный продукт (ВРП) — от него косвенно зависят региональные расходы на медицину и возможность населения платить за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медуслуги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из своих карманов, госрасходы на здравоохранение, а также уровень потребления крепкого алкоголя на душу населения.</a:t>
            </a:r>
          </a:p>
        </p:txBody>
      </p:sp>
    </p:spTree>
    <p:extLst>
      <p:ext uri="{BB962C8B-B14F-4D97-AF65-F5344CB8AC3E}">
        <p14:creationId xmlns:p14="http://schemas.microsoft.com/office/powerpoint/2010/main" val="113990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Динамика производства валового регионального продукта</a:t>
            </a:r>
            <a:endParaRPr lang="ru-RU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460763"/>
              </p:ext>
            </p:extLst>
          </p:nvPr>
        </p:nvGraphicFramePr>
        <p:xfrm>
          <a:off x="0" y="1340768"/>
          <a:ext cx="9144000" cy="4608515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048000"/>
                <a:gridCol w="3048000"/>
                <a:gridCol w="3048000"/>
              </a:tblGrid>
              <a:tr h="1212766">
                <a:tc>
                  <a:txBody>
                    <a:bodyPr/>
                    <a:lstStyle/>
                    <a:p>
                      <a:r>
                        <a:rPr lang="ru-RU"/>
                        <a:t>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Валовой</a:t>
                      </a:r>
                      <a:br>
                        <a:rPr lang="ru-RU"/>
                      </a:br>
                      <a:r>
                        <a:rPr lang="ru-RU"/>
                        <a:t>региональный продукт,</a:t>
                      </a:r>
                      <a:br>
                        <a:rPr lang="ru-RU"/>
                      </a:br>
                      <a:r>
                        <a:rPr lang="ru-RU"/>
                        <a:t>млрд. 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Индекс</a:t>
                      </a:r>
                      <a:br>
                        <a:rPr lang="ru-RU"/>
                      </a:br>
                      <a:r>
                        <a:rPr lang="ru-RU"/>
                        <a:t>физического объема,</a:t>
                      </a:r>
                      <a:br>
                        <a:rPr lang="ru-RU"/>
                      </a:br>
                      <a:r>
                        <a:rPr lang="ru-RU"/>
                        <a:t>в % к предыдущему году</a:t>
                      </a:r>
                    </a:p>
                  </a:txBody>
                  <a:tcPr anchor="ctr"/>
                </a:tc>
              </a:tr>
              <a:tr h="485107">
                <a:tc>
                  <a:txBody>
                    <a:bodyPr/>
                    <a:lstStyle/>
                    <a:p>
                      <a:r>
                        <a:rPr lang="ru-RU"/>
                        <a:t>2010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495,7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108,0</a:t>
                      </a:r>
                    </a:p>
                  </a:txBody>
                  <a:tcPr anchor="ctr"/>
                </a:tc>
              </a:tr>
              <a:tr h="485107">
                <a:tc>
                  <a:txBody>
                    <a:bodyPr/>
                    <a:lstStyle/>
                    <a:p>
                      <a:r>
                        <a:rPr lang="ru-RU"/>
                        <a:t>2011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596,9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104,3</a:t>
                      </a:r>
                    </a:p>
                  </a:txBody>
                  <a:tcPr anchor="ctr"/>
                </a:tc>
              </a:tr>
              <a:tr h="485107">
                <a:tc>
                  <a:txBody>
                    <a:bodyPr/>
                    <a:lstStyle/>
                    <a:p>
                      <a:r>
                        <a:rPr lang="ru-RU"/>
                        <a:t>2012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641,6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97,5</a:t>
                      </a:r>
                    </a:p>
                  </a:txBody>
                  <a:tcPr anchor="ctr"/>
                </a:tc>
              </a:tr>
              <a:tr h="485107">
                <a:tc>
                  <a:txBody>
                    <a:bodyPr/>
                    <a:lstStyle/>
                    <a:p>
                      <a:r>
                        <a:rPr lang="ru-RU"/>
                        <a:t>2013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673,8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101,4</a:t>
                      </a:r>
                    </a:p>
                  </a:txBody>
                  <a:tcPr anchor="ctr"/>
                </a:tc>
              </a:tr>
              <a:tr h="485107">
                <a:tc>
                  <a:txBody>
                    <a:bodyPr/>
                    <a:lstStyle/>
                    <a:p>
                      <a:r>
                        <a:rPr lang="ru-RU"/>
                        <a:t>2014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793,5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100,7</a:t>
                      </a:r>
                    </a:p>
                  </a:txBody>
                  <a:tcPr anchor="ctr"/>
                </a:tc>
              </a:tr>
              <a:tr h="485107">
                <a:tc>
                  <a:txBody>
                    <a:bodyPr/>
                    <a:lstStyle/>
                    <a:p>
                      <a:r>
                        <a:rPr lang="ru-RU"/>
                        <a:t>2015 (оценка)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843,8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110,1</a:t>
                      </a:r>
                    </a:p>
                  </a:txBody>
                  <a:tcPr anchor="ctr"/>
                </a:tc>
              </a:tr>
              <a:tr h="485107">
                <a:tc>
                  <a:txBody>
                    <a:bodyPr/>
                    <a:lstStyle/>
                    <a:p>
                      <a:r>
                        <a:rPr lang="ru-RU"/>
                        <a:t>2016 (оценка)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786,3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106,1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01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Расходы на здравоохранение</a:t>
            </a:r>
            <a:endParaRPr lang="ru-RU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6143"/>
            <a:ext cx="9144000" cy="300837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17111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Р</a:t>
            </a:r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ейтинг </a:t>
            </a:r>
            <a:r>
              <a:rPr lang="ru-RU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самых пьющих регионов</a:t>
            </a:r>
            <a:endParaRPr lang="ru-RU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52888" y="655891"/>
            <a:ext cx="9144000" cy="3416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err="1">
                <a:latin typeface="Arial" pitchFamily="34" charset="0"/>
                <a:cs typeface="Arial" pitchFamily="34" charset="0"/>
              </a:rPr>
              <a:t>Роспотребнадзор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составил рейтинг самых пьющих регионов России.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Лидером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по продажам крепкой алкогольной продукции стала Магаданская область — там в среднем продают 14,1 л чистого спирта на душу населения.</a:t>
            </a:r>
          </a:p>
          <a:p>
            <a:r>
              <a:rPr lang="ru-RU" sz="2400" dirty="0">
                <a:latin typeface="Arial" pitchFamily="34" charset="0"/>
                <a:cs typeface="Arial" pitchFamily="34" charset="0"/>
              </a:rPr>
              <a:t>На втором месте, согласно докладу «Влияние потребления алкоголя и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табакокурения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на здоровье населения», расположилась Москва (13,3 л), следом идет Сахалинская область (13,0 л).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00771"/>
            <a:ext cx="9038224" cy="2671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43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Продолжительность жизни людей</a:t>
            </a:r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 </a:t>
            </a:r>
            <a:endParaRPr lang="ru-RU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764704"/>
            <a:ext cx="7620000" cy="504825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57380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Продолжительность жизни людей</a:t>
            </a:r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 </a:t>
            </a:r>
            <a:endParaRPr lang="ru-RU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4167" y="646331"/>
            <a:ext cx="8712968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продолжительность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жизни за пять лет увеличилась на 3,2 года и составила 67,9 лет.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320062"/>
              </p:ext>
            </p:extLst>
          </p:nvPr>
        </p:nvGraphicFramePr>
        <p:xfrm>
          <a:off x="0" y="1628800"/>
          <a:ext cx="9144000" cy="4320477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80053">
                <a:tc gridSpan="9">
                  <a:txBody>
                    <a:bodyPr/>
                    <a:lstStyle/>
                    <a:p>
                      <a:r>
                        <a:rPr lang="ru-RU"/>
                        <a:t>Ожидаемая продолжительность жизни при рождении (число лет)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ru-RU" dirty="0" smtClean="0"/>
                        <a:t>1990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1998</a:t>
                      </a:r>
                      <a:endParaRPr lang="ru-RU" dirty="0"/>
                    </a:p>
                  </a:txBody>
                  <a:tcPr anchor="ctr"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ru-RU"/>
                        <a:t>66,8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66,3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65,7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62,0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60,1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54,6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61,8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63,1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63,7</a:t>
                      </a:r>
                    </a:p>
                  </a:txBody>
                  <a:tcPr anchor="ctr"/>
                </a:tc>
              </a:tr>
              <a:tr h="48005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ru-RU" dirty="0" smtClean="0"/>
                        <a:t>1999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2007</a:t>
                      </a:r>
                      <a:endParaRPr lang="ru-RU" dirty="0"/>
                    </a:p>
                  </a:txBody>
                  <a:tcPr anchor="ctr"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→</a:t>
                      </a:r>
                      <a:r>
                        <a:rPr lang="ru-RU"/>
                        <a:t>63,7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63,3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62,0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→</a:t>
                      </a:r>
                      <a:r>
                        <a:rPr lang="ru-RU"/>
                        <a:t>62,0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61,3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61,5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60,6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62,8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64,5</a:t>
                      </a:r>
                    </a:p>
                  </a:txBody>
                  <a:tcPr anchor="ctr"/>
                </a:tc>
              </a:tr>
              <a:tr h="48005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ru-RU" dirty="0" smtClean="0"/>
                        <a:t>2008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64,4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64,8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64,9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65,7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66,6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67,7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25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Причины старения и смерти.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22177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697091"/>
              </p:ext>
            </p:extLst>
          </p:nvPr>
        </p:nvGraphicFramePr>
        <p:xfrm>
          <a:off x="0" y="980728"/>
          <a:ext cx="9144000" cy="4464495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96055">
                <a:tc gridSpan="9">
                  <a:txBody>
                    <a:bodyPr/>
                    <a:lstStyle/>
                    <a:p>
                      <a:r>
                        <a:rPr lang="ru-RU" dirty="0"/>
                        <a:t>Рождаемость (число родившихся на 1000 человек населения)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6055">
                <a:tc>
                  <a:txBody>
                    <a:bodyPr/>
                    <a:lstStyle/>
                    <a:p>
                      <a:r>
                        <a:rPr lang="ru-RU" dirty="0" smtClean="0"/>
                        <a:t>1970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1975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1980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1985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1998</a:t>
                      </a:r>
                      <a:endParaRPr lang="ru-RU" dirty="0"/>
                    </a:p>
                  </a:txBody>
                  <a:tcPr anchor="ctr"/>
                </a:tc>
              </a:tr>
              <a:tr h="496055">
                <a:tc>
                  <a:txBody>
                    <a:bodyPr/>
                    <a:lstStyle/>
                    <a:p>
                      <a:r>
                        <a:rPr lang="ru-RU"/>
                        <a:t>17,0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18,6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17,1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16,7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14,1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8,9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→</a:t>
                      </a:r>
                      <a:r>
                        <a:rPr lang="ru-RU"/>
                        <a:t>8,9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8,3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8,9</a:t>
                      </a:r>
                    </a:p>
                  </a:txBody>
                  <a:tcPr anchor="ctr"/>
                </a:tc>
              </a:tr>
              <a:tr h="49605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6055">
                <a:tc>
                  <a:txBody>
                    <a:bodyPr/>
                    <a:lstStyle/>
                    <a:p>
                      <a:r>
                        <a:rPr lang="ru-RU" dirty="0" smtClean="0"/>
                        <a:t>1999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2007</a:t>
                      </a:r>
                      <a:endParaRPr lang="ru-RU" dirty="0"/>
                    </a:p>
                  </a:txBody>
                  <a:tcPr anchor="ctr"/>
                </a:tc>
              </a:tr>
              <a:tr h="496055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8,2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8,8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9,0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9,6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10,9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11,4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→</a:t>
                      </a:r>
                      <a:r>
                        <a:rPr lang="ru-RU"/>
                        <a:t>11,4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11,2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11,8</a:t>
                      </a:r>
                    </a:p>
                  </a:txBody>
                  <a:tcPr anchor="ctr"/>
                </a:tc>
              </a:tr>
              <a:tr h="49605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6055">
                <a:tc>
                  <a:txBody>
                    <a:bodyPr/>
                    <a:lstStyle/>
                    <a:p>
                      <a:r>
                        <a:rPr lang="ru-RU" dirty="0" smtClean="0"/>
                        <a:t>2008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</a:tr>
              <a:tr h="496055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12,3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12,1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→</a:t>
                      </a:r>
                      <a:r>
                        <a:rPr lang="ru-RU"/>
                        <a:t>12,1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11,8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12,8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13,0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13,6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13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Причины старения и смерти.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274299"/>
              </p:ext>
            </p:extLst>
          </p:nvPr>
        </p:nvGraphicFramePr>
        <p:xfrm>
          <a:off x="2" y="1268760"/>
          <a:ext cx="9144000" cy="504055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560062">
                <a:tc gridSpan="9">
                  <a:txBody>
                    <a:bodyPr/>
                    <a:lstStyle/>
                    <a:p>
                      <a:r>
                        <a:rPr lang="ru-RU"/>
                        <a:t>Смертность (число умерших на 1000 человек населения)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0062">
                <a:tc>
                  <a:txBody>
                    <a:bodyPr/>
                    <a:lstStyle/>
                    <a:p>
                      <a:r>
                        <a:rPr lang="ru-RU" dirty="0" smtClean="0"/>
                        <a:t>1970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1975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1980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1985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1998</a:t>
                      </a:r>
                      <a:endParaRPr lang="ru-RU" dirty="0"/>
                    </a:p>
                  </a:txBody>
                  <a:tcPr anchor="ctr"/>
                </a:tc>
              </a:tr>
              <a:tr h="560062">
                <a:tc>
                  <a:txBody>
                    <a:bodyPr/>
                    <a:lstStyle/>
                    <a:p>
                      <a:r>
                        <a:rPr lang="ru-RU"/>
                        <a:t>6,8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7,5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9,0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8,3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8,1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17,0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13,2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12,0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11,6</a:t>
                      </a:r>
                    </a:p>
                  </a:txBody>
                  <a:tcPr anchor="ctr"/>
                </a:tc>
              </a:tr>
              <a:tr h="56006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0062">
                <a:tc>
                  <a:txBody>
                    <a:bodyPr/>
                    <a:lstStyle/>
                    <a:p>
                      <a:r>
                        <a:rPr lang="ru-RU" dirty="0" smtClean="0"/>
                        <a:t>1999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2007</a:t>
                      </a:r>
                      <a:endParaRPr lang="ru-RU" dirty="0"/>
                    </a:p>
                  </a:txBody>
                  <a:tcPr anchor="ctr"/>
                </a:tc>
              </a:tr>
              <a:tr h="560062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12,2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12,7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13,9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14,2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16,4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16,2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17,4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15,0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14,2</a:t>
                      </a:r>
                    </a:p>
                  </a:txBody>
                  <a:tcPr anchor="ctr"/>
                </a:tc>
              </a:tr>
              <a:tr h="56006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0062">
                <a:tc>
                  <a:txBody>
                    <a:bodyPr/>
                    <a:lstStyle/>
                    <a:p>
                      <a:r>
                        <a:rPr lang="ru-RU" dirty="0" smtClean="0"/>
                        <a:t>2008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</a:tr>
              <a:tr h="560062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14,5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14,5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↗</a:t>
                      </a:r>
                      <a:r>
                        <a:rPr lang="ru-RU"/>
                        <a:t>14,9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14,1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13,8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13,1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↘</a:t>
                      </a:r>
                      <a:r>
                        <a:rPr lang="ru-RU"/>
                        <a:t>13,0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22177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68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Понятие о демографическом взрыве</a:t>
            </a:r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 </a:t>
            </a:r>
            <a:endParaRPr lang="ru-RU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4167" y="646331"/>
            <a:ext cx="8712968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Демографический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взрыв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— это резкое увеличение численности населения в результате устойчивого и значительного превышения рождаемости над смертностью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685" y="1998886"/>
            <a:ext cx="3600450" cy="2857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61139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Понятие о демографическом взрыве</a:t>
            </a:r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 </a:t>
            </a:r>
            <a:endParaRPr lang="ru-RU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4167" y="646331"/>
            <a:ext cx="8712968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Вопрос о характере изменения численности людей на Земле является одним из глобальных вопросов, волнующих человечество. Дело в том, что масштаб практически всех экологических бедствий зависит от того, сколько людей живет, жило и будет жить на Земле.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30"/>
          <a:stretch>
            <a:fillRect/>
          </a:stretch>
        </p:blipFill>
        <p:spPr bwMode="auto">
          <a:xfrm>
            <a:off x="246655" y="2699281"/>
            <a:ext cx="5426315" cy="346602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796136" y="2699281"/>
            <a:ext cx="314099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  <a:t>Демографический взрыв, с одной стороны, способствует омоложению населения Земли, увеличивает трудовые ресурсы стран мира, </a:t>
            </a:r>
            <a:endParaRPr lang="ru-RU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 </a:t>
            </a:r>
            <a: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  <a:t>другой – порождает целый ряд как глобальных, так и региональных проблем – усугубляет нищету, обостряет проблему охраны природы, порождает нехватку продуктов питания и др.</a:t>
            </a:r>
          </a:p>
        </p:txBody>
      </p:sp>
    </p:spTree>
    <p:extLst>
      <p:ext uri="{BB962C8B-B14F-4D97-AF65-F5344CB8AC3E}">
        <p14:creationId xmlns:p14="http://schemas.microsoft.com/office/powerpoint/2010/main" val="100652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Кризис </a:t>
            </a:r>
            <a:r>
              <a:rPr lang="ru-RU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в Сахалинской области</a:t>
            </a:r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 </a:t>
            </a:r>
            <a:endParaRPr lang="ru-RU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4167" y="646331"/>
            <a:ext cx="8712968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В островном регионе с каждым годом снижается численность жителей. Сокращение происходит в основном за счет высокой миграционной убыли и низкого естественного прироста населения.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54479" y="2348880"/>
            <a:ext cx="4572000" cy="193899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Плотность жителей Сахалинской области на 1 января 2016 года составила 5,6 чел./1 кв. км. Из общего населения числом 488391 человека, 81,36% — это горожане  а 18,64% — жители сёл,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сообщает.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52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Кризис </a:t>
            </a:r>
            <a:r>
              <a:rPr lang="ru-RU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в Сахалинской области</a:t>
            </a:r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 </a:t>
            </a:r>
            <a:endParaRPr lang="ru-RU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648000"/>
            <a:ext cx="8277225" cy="6096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97357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Кризис </a:t>
            </a:r>
            <a:r>
              <a:rPr lang="ru-RU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в Сахалинской области</a:t>
            </a:r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 </a:t>
            </a:r>
            <a:endParaRPr lang="ru-RU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648000"/>
            <a:ext cx="8277225" cy="378142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90053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Кризис </a:t>
            </a:r>
            <a:r>
              <a:rPr lang="ru-RU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в Сахалинской области</a:t>
            </a:r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 </a:t>
            </a:r>
            <a:endParaRPr lang="ru-RU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648000"/>
            <a:ext cx="8277225" cy="43053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92800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Кризис </a:t>
            </a:r>
            <a:r>
              <a:rPr lang="ru-RU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в Сахалинской области</a:t>
            </a:r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 </a:t>
            </a:r>
            <a:endParaRPr lang="ru-RU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648000"/>
            <a:ext cx="8277225" cy="174307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69012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Кризис </a:t>
            </a:r>
            <a:r>
              <a:rPr lang="ru-RU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в Сахалинской области</a:t>
            </a:r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 </a:t>
            </a:r>
            <a:endParaRPr lang="ru-RU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648000"/>
            <a:ext cx="8277225" cy="56388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54731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</TotalTime>
  <Words>686</Words>
  <Application>Microsoft Office PowerPoint</Application>
  <PresentationFormat>Экран (4:3)</PresentationFormat>
  <Paragraphs>215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svg</cp:lastModifiedBy>
  <cp:revision>166</cp:revision>
  <dcterms:created xsi:type="dcterms:W3CDTF">2013-09-13T08:09:29Z</dcterms:created>
  <dcterms:modified xsi:type="dcterms:W3CDTF">2018-01-13T04:32:03Z</dcterms:modified>
</cp:coreProperties>
</file>