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0" r:id="rId3"/>
    <p:sldId id="311" r:id="rId4"/>
    <p:sldId id="312" r:id="rId5"/>
    <p:sldId id="313" r:id="rId6"/>
    <p:sldId id="309" r:id="rId7"/>
    <p:sldId id="308" r:id="rId8"/>
    <p:sldId id="307"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8F8F"/>
    <a:srgbClr val="FFFFFF"/>
    <a:srgbClr val="ECF1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2" Type="http://schemas.openxmlformats.org/officeDocument/2006/relationships/package" Target="../embeddings/_____Microsoft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_____Microsoft_Excel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itle>
    <c:autoTitleDeleted val="0"/>
    <c:plotArea>
      <c:layout/>
      <c:barChart>
        <c:barDir val="col"/>
        <c:grouping val="stacked"/>
        <c:varyColors val="0"/>
        <c:ser>
          <c:idx val="0"/>
          <c:order val="0"/>
          <c:tx>
            <c:strRef>
              <c:f>Лист1!$B$1</c:f>
              <c:strCache>
                <c:ptCount val="1"/>
                <c:pt idx="0">
                  <c:v>заготовка</c:v>
                </c:pt>
              </c:strCache>
            </c:strRef>
          </c:tx>
          <c:spPr>
            <a:gradFill flip="none" rotWithShape="1">
              <a:gsLst>
                <a:gs pos="0">
                  <a:srgbClr val="D6B19C"/>
                </a:gs>
                <a:gs pos="30000">
                  <a:srgbClr val="D49E6C"/>
                </a:gs>
                <a:gs pos="70000">
                  <a:srgbClr val="A65528"/>
                </a:gs>
                <a:gs pos="100000">
                  <a:srgbClr val="663012"/>
                </a:gs>
              </a:gsLst>
              <a:lin ang="8100000" scaled="1"/>
              <a:tileRect/>
            </a:gradFill>
          </c:spPr>
          <c:invertIfNegative val="0"/>
          <c:cat>
            <c:numRef>
              <c:f>Лист1!$A$2:$A$10</c:f>
              <c:numCache>
                <c:formatCode>General</c:formatCode>
                <c:ptCount val="9"/>
                <c:pt idx="0">
                  <c:v>2000</c:v>
                </c:pt>
                <c:pt idx="1">
                  <c:v>2001</c:v>
                </c:pt>
                <c:pt idx="2">
                  <c:v>2002</c:v>
                </c:pt>
                <c:pt idx="3">
                  <c:v>2003</c:v>
                </c:pt>
                <c:pt idx="4">
                  <c:v>2004</c:v>
                </c:pt>
                <c:pt idx="5">
                  <c:v>2005</c:v>
                </c:pt>
                <c:pt idx="6">
                  <c:v>2006</c:v>
                </c:pt>
                <c:pt idx="7">
                  <c:v>2007</c:v>
                </c:pt>
                <c:pt idx="8">
                  <c:v>2008</c:v>
                </c:pt>
              </c:numCache>
            </c:numRef>
          </c:cat>
          <c:val>
            <c:numRef>
              <c:f>Лист1!$B$2:$B$10</c:f>
              <c:numCache>
                <c:formatCode>General</c:formatCode>
                <c:ptCount val="9"/>
                <c:pt idx="0">
                  <c:v>1005</c:v>
                </c:pt>
                <c:pt idx="1">
                  <c:v>923</c:v>
                </c:pt>
                <c:pt idx="2">
                  <c:v>871</c:v>
                </c:pt>
                <c:pt idx="3">
                  <c:v>658</c:v>
                </c:pt>
                <c:pt idx="4">
                  <c:v>658</c:v>
                </c:pt>
                <c:pt idx="5">
                  <c:v>404</c:v>
                </c:pt>
                <c:pt idx="6">
                  <c:v>379</c:v>
                </c:pt>
                <c:pt idx="7">
                  <c:v>461</c:v>
                </c:pt>
                <c:pt idx="8">
                  <c:v>146</c:v>
                </c:pt>
              </c:numCache>
            </c:numRef>
          </c:val>
        </c:ser>
        <c:dLbls>
          <c:showLegendKey val="0"/>
          <c:showVal val="0"/>
          <c:showCatName val="0"/>
          <c:showSerName val="0"/>
          <c:showPercent val="0"/>
          <c:showBubbleSize val="0"/>
        </c:dLbls>
        <c:gapWidth val="150"/>
        <c:overlap val="100"/>
        <c:axId val="108456576"/>
        <c:axId val="96416128"/>
      </c:barChart>
      <c:catAx>
        <c:axId val="108456576"/>
        <c:scaling>
          <c:orientation val="minMax"/>
        </c:scaling>
        <c:delete val="0"/>
        <c:axPos val="b"/>
        <c:numFmt formatCode="General" sourceLinked="1"/>
        <c:majorTickMark val="out"/>
        <c:minorTickMark val="none"/>
        <c:tickLblPos val="nextTo"/>
        <c:crossAx val="96416128"/>
        <c:crossesAt val="3"/>
        <c:auto val="1"/>
        <c:lblAlgn val="ctr"/>
        <c:lblOffset val="100"/>
        <c:noMultiLvlLbl val="0"/>
      </c:catAx>
      <c:valAx>
        <c:axId val="96416128"/>
        <c:scaling>
          <c:orientation val="minMax"/>
        </c:scaling>
        <c:delete val="0"/>
        <c:axPos val="l"/>
        <c:majorGridlines/>
        <c:numFmt formatCode="General" sourceLinked="1"/>
        <c:majorTickMark val="out"/>
        <c:minorTickMark val="cross"/>
        <c:tickLblPos val="nextTo"/>
        <c:crossAx val="108456576"/>
        <c:crosses val="autoZero"/>
        <c:crossBetween val="between"/>
        <c:majorUnit val="500"/>
        <c:minorUnit val="50"/>
      </c:valAx>
      <c:spPr>
        <a:noFill/>
      </c:spPr>
    </c:plotArea>
    <c:legend>
      <c:legendPos val="r"/>
      <c:layout/>
      <c:overlay val="0"/>
    </c:legend>
    <c:plotVisOnly val="1"/>
    <c:dispBlanksAs val="gap"/>
    <c:showDLblsOverMax val="0"/>
  </c:chart>
  <c:txPr>
    <a:bodyPr/>
    <a:lstStyle/>
    <a:p>
      <a:pPr>
        <a:defRPr sz="2400" baseline="0"/>
      </a:pPr>
      <a:endParaRPr lang="ru-RU"/>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itle>
    <c:autoTitleDeleted val="0"/>
    <c:plotArea>
      <c:layout/>
      <c:barChart>
        <c:barDir val="col"/>
        <c:grouping val="stacked"/>
        <c:varyColors val="0"/>
        <c:ser>
          <c:idx val="0"/>
          <c:order val="0"/>
          <c:tx>
            <c:strRef>
              <c:f>Лист1!$B$1</c:f>
              <c:strCache>
                <c:ptCount val="1"/>
                <c:pt idx="0">
                  <c:v>вывозка</c:v>
                </c:pt>
              </c:strCache>
            </c:strRef>
          </c:tx>
          <c:sp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16200000" scaled="1"/>
              <a:tileRect/>
            </a:gradFill>
          </c:spPr>
          <c:invertIfNegative val="0"/>
          <c:cat>
            <c:numRef>
              <c:f>Лист1!$A$2:$A$10</c:f>
              <c:numCache>
                <c:formatCode>General</c:formatCode>
                <c:ptCount val="9"/>
                <c:pt idx="0">
                  <c:v>2000</c:v>
                </c:pt>
                <c:pt idx="1">
                  <c:v>2001</c:v>
                </c:pt>
                <c:pt idx="2">
                  <c:v>2002</c:v>
                </c:pt>
                <c:pt idx="3">
                  <c:v>2003</c:v>
                </c:pt>
                <c:pt idx="4">
                  <c:v>2004</c:v>
                </c:pt>
                <c:pt idx="5">
                  <c:v>2005</c:v>
                </c:pt>
                <c:pt idx="6">
                  <c:v>2006</c:v>
                </c:pt>
                <c:pt idx="7">
                  <c:v>2007</c:v>
                </c:pt>
                <c:pt idx="8">
                  <c:v>2008</c:v>
                </c:pt>
              </c:numCache>
            </c:numRef>
          </c:cat>
          <c:val>
            <c:numRef>
              <c:f>Лист1!$B$2:$B$10</c:f>
              <c:numCache>
                <c:formatCode>General</c:formatCode>
                <c:ptCount val="9"/>
                <c:pt idx="0">
                  <c:v>870</c:v>
                </c:pt>
                <c:pt idx="1">
                  <c:v>885</c:v>
                </c:pt>
                <c:pt idx="2">
                  <c:v>924</c:v>
                </c:pt>
                <c:pt idx="3">
                  <c:v>616</c:v>
                </c:pt>
                <c:pt idx="4">
                  <c:v>570</c:v>
                </c:pt>
                <c:pt idx="5">
                  <c:v>386</c:v>
                </c:pt>
                <c:pt idx="6">
                  <c:v>339</c:v>
                </c:pt>
                <c:pt idx="7">
                  <c:v>406</c:v>
                </c:pt>
                <c:pt idx="8">
                  <c:v>132</c:v>
                </c:pt>
              </c:numCache>
            </c:numRef>
          </c:val>
        </c:ser>
        <c:dLbls>
          <c:showLegendKey val="0"/>
          <c:showVal val="0"/>
          <c:showCatName val="0"/>
          <c:showSerName val="0"/>
          <c:showPercent val="0"/>
          <c:showBubbleSize val="0"/>
        </c:dLbls>
        <c:gapWidth val="150"/>
        <c:overlap val="100"/>
        <c:axId val="107131264"/>
        <c:axId val="107132800"/>
      </c:barChart>
      <c:catAx>
        <c:axId val="107131264"/>
        <c:scaling>
          <c:orientation val="minMax"/>
        </c:scaling>
        <c:delete val="0"/>
        <c:axPos val="b"/>
        <c:numFmt formatCode="General" sourceLinked="1"/>
        <c:majorTickMark val="out"/>
        <c:minorTickMark val="none"/>
        <c:tickLblPos val="nextTo"/>
        <c:crossAx val="107132800"/>
        <c:crossesAt val="3"/>
        <c:auto val="1"/>
        <c:lblAlgn val="ctr"/>
        <c:lblOffset val="100"/>
        <c:noMultiLvlLbl val="0"/>
      </c:catAx>
      <c:valAx>
        <c:axId val="107132800"/>
        <c:scaling>
          <c:orientation val="minMax"/>
        </c:scaling>
        <c:delete val="0"/>
        <c:axPos val="l"/>
        <c:majorGridlines/>
        <c:numFmt formatCode="General" sourceLinked="1"/>
        <c:majorTickMark val="out"/>
        <c:minorTickMark val="cross"/>
        <c:tickLblPos val="nextTo"/>
        <c:crossAx val="107131264"/>
        <c:crosses val="autoZero"/>
        <c:crossBetween val="between"/>
        <c:majorUnit val="500"/>
        <c:minorUnit val="50"/>
      </c:valAx>
    </c:plotArea>
    <c:legend>
      <c:legendPos val="r"/>
      <c:layout/>
      <c:overlay val="0"/>
    </c:legend>
    <c:plotVisOnly val="1"/>
    <c:dispBlanksAs val="gap"/>
    <c:showDLblsOverMax val="0"/>
  </c:chart>
  <c:txPr>
    <a:bodyPr/>
    <a:lstStyle/>
    <a:p>
      <a:pPr>
        <a:defRPr sz="2400" baseline="0"/>
      </a:pPr>
      <a:endParaRPr lang="ru-RU"/>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dirty="0" smtClean="0"/>
              <a:t>Производство деловой древесины</a:t>
            </a:r>
            <a:endParaRPr lang="ru-RU" dirty="0"/>
          </a:p>
        </c:rich>
      </c:tx>
      <c:layout/>
      <c:overlay val="0"/>
    </c:title>
    <c:autoTitleDeleted val="0"/>
    <c:plotArea>
      <c:layout/>
      <c:barChart>
        <c:barDir val="col"/>
        <c:grouping val="stacked"/>
        <c:varyColors val="0"/>
        <c:ser>
          <c:idx val="0"/>
          <c:order val="0"/>
          <c:tx>
            <c:strRef>
              <c:f>Лист1!$B$1</c:f>
              <c:strCache>
                <c:ptCount val="1"/>
                <c:pt idx="0">
                  <c:v>производство</c:v>
                </c:pt>
              </c:strCache>
            </c:strRef>
          </c:tx>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cat>
            <c:numRef>
              <c:f>Лист1!$A$2:$A$10</c:f>
              <c:numCache>
                <c:formatCode>General</c:formatCode>
                <c:ptCount val="9"/>
                <c:pt idx="0">
                  <c:v>2000</c:v>
                </c:pt>
                <c:pt idx="1">
                  <c:v>2001</c:v>
                </c:pt>
                <c:pt idx="2">
                  <c:v>2002</c:v>
                </c:pt>
                <c:pt idx="3">
                  <c:v>2003</c:v>
                </c:pt>
                <c:pt idx="4">
                  <c:v>2004</c:v>
                </c:pt>
                <c:pt idx="5">
                  <c:v>2005</c:v>
                </c:pt>
                <c:pt idx="6">
                  <c:v>2006</c:v>
                </c:pt>
                <c:pt idx="7">
                  <c:v>2007</c:v>
                </c:pt>
                <c:pt idx="8">
                  <c:v>2008</c:v>
                </c:pt>
              </c:numCache>
            </c:numRef>
          </c:cat>
          <c:val>
            <c:numRef>
              <c:f>Лист1!$B$2:$B$10</c:f>
              <c:numCache>
                <c:formatCode>General</c:formatCode>
                <c:ptCount val="9"/>
                <c:pt idx="0">
                  <c:v>749</c:v>
                </c:pt>
                <c:pt idx="1">
                  <c:v>713</c:v>
                </c:pt>
                <c:pt idx="2">
                  <c:v>836</c:v>
                </c:pt>
                <c:pt idx="3">
                  <c:v>511</c:v>
                </c:pt>
                <c:pt idx="4">
                  <c:v>454</c:v>
                </c:pt>
                <c:pt idx="5">
                  <c:v>340</c:v>
                </c:pt>
                <c:pt idx="6">
                  <c:v>302</c:v>
                </c:pt>
                <c:pt idx="7">
                  <c:v>351</c:v>
                </c:pt>
                <c:pt idx="8">
                  <c:v>116</c:v>
                </c:pt>
              </c:numCache>
            </c:numRef>
          </c:val>
        </c:ser>
        <c:dLbls>
          <c:showLegendKey val="0"/>
          <c:showVal val="0"/>
          <c:showCatName val="0"/>
          <c:showSerName val="0"/>
          <c:showPercent val="0"/>
          <c:showBubbleSize val="0"/>
        </c:dLbls>
        <c:gapWidth val="150"/>
        <c:overlap val="100"/>
        <c:axId val="19811712"/>
        <c:axId val="22094976"/>
      </c:barChart>
      <c:catAx>
        <c:axId val="19811712"/>
        <c:scaling>
          <c:orientation val="minMax"/>
        </c:scaling>
        <c:delete val="0"/>
        <c:axPos val="b"/>
        <c:numFmt formatCode="General" sourceLinked="1"/>
        <c:majorTickMark val="out"/>
        <c:minorTickMark val="none"/>
        <c:tickLblPos val="nextTo"/>
        <c:crossAx val="22094976"/>
        <c:crossesAt val="3"/>
        <c:auto val="1"/>
        <c:lblAlgn val="ctr"/>
        <c:lblOffset val="100"/>
        <c:noMultiLvlLbl val="0"/>
      </c:catAx>
      <c:valAx>
        <c:axId val="22094976"/>
        <c:scaling>
          <c:orientation val="minMax"/>
        </c:scaling>
        <c:delete val="0"/>
        <c:axPos val="l"/>
        <c:majorGridlines/>
        <c:numFmt formatCode="General" sourceLinked="1"/>
        <c:majorTickMark val="out"/>
        <c:minorTickMark val="cross"/>
        <c:tickLblPos val="nextTo"/>
        <c:crossAx val="19811712"/>
        <c:crosses val="autoZero"/>
        <c:crossBetween val="between"/>
        <c:majorUnit val="500"/>
        <c:minorUnit val="50"/>
      </c:valAx>
    </c:plotArea>
    <c:legend>
      <c:legendPos val="r"/>
      <c:layout/>
      <c:overlay val="0"/>
    </c:legend>
    <c:plotVisOnly val="1"/>
    <c:dispBlanksAs val="gap"/>
    <c:showDLblsOverMax val="0"/>
  </c:chart>
  <c:txPr>
    <a:bodyPr/>
    <a:lstStyle/>
    <a:p>
      <a:pPr>
        <a:defRPr sz="2400" baseline="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2434345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168397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70203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250622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8EF33DE-4210-4E0D-B992-E1E1FCEE37EA}" type="datetimeFigureOut">
              <a:rPr lang="ru-RU" smtClean="0"/>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3814175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8EF33DE-4210-4E0D-B992-E1E1FCEE37EA}" type="datetimeFigureOut">
              <a:rPr lang="ru-RU" smtClean="0"/>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1842493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8EF33DE-4210-4E0D-B992-E1E1FCEE37EA}" type="datetimeFigureOut">
              <a:rPr lang="ru-RU" smtClean="0"/>
              <a:t>04.12.2014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66599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8EF33DE-4210-4E0D-B992-E1E1FCEE37EA}" type="datetimeFigureOut">
              <a:rPr lang="ru-RU" smtClean="0"/>
              <a:t>04.12.2014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176453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8EF33DE-4210-4E0D-B992-E1E1FCEE37EA}" type="datetimeFigureOut">
              <a:rPr lang="ru-RU" smtClean="0"/>
              <a:t>04.12.2014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257515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EF33DE-4210-4E0D-B992-E1E1FCEE37EA}" type="datetimeFigureOut">
              <a:rPr lang="ru-RU" smtClean="0"/>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905126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EF33DE-4210-4E0D-B992-E1E1FCEE37EA}" type="datetimeFigureOut">
              <a:rPr lang="ru-RU" smtClean="0"/>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F4E52D-4D25-4303-A4EB-8EB558C749D1}" type="slidenum">
              <a:rPr lang="ru-RU" smtClean="0"/>
              <a:t>‹#›</a:t>
            </a:fld>
            <a:endParaRPr lang="ru-RU"/>
          </a:p>
        </p:txBody>
      </p:sp>
    </p:spTree>
    <p:extLst>
      <p:ext uri="{BB962C8B-B14F-4D97-AF65-F5344CB8AC3E}">
        <p14:creationId xmlns:p14="http://schemas.microsoft.com/office/powerpoint/2010/main" val="2970273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EF33DE-4210-4E0D-B992-E1E1FCEE37EA}" type="datetimeFigureOut">
              <a:rPr lang="ru-RU" smtClean="0"/>
              <a:t>04.12.2014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4E52D-4D25-4303-A4EB-8EB558C749D1}" type="slidenum">
              <a:rPr lang="ru-RU" smtClean="0"/>
              <a:t>‹#›</a:t>
            </a:fld>
            <a:endParaRPr lang="ru-RU"/>
          </a:p>
        </p:txBody>
      </p:sp>
    </p:spTree>
    <p:extLst>
      <p:ext uri="{BB962C8B-B14F-4D97-AF65-F5344CB8AC3E}">
        <p14:creationId xmlns:p14="http://schemas.microsoft.com/office/powerpoint/2010/main" val="2409710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5.jpeg"/><Relationship Id="rId5" Type="http://schemas.microsoft.com/office/2007/relationships/hdphoto" Target="../media/hdphoto2.wdp"/><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916608" y="0"/>
            <a:ext cx="4227391" cy="120032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ГЕОГРАФИЯ И ЭКОНОМИКА</a:t>
            </a:r>
            <a:endParaRPr lang="ru-RU"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Прямоугольник 5"/>
          <p:cNvSpPr/>
          <p:nvPr/>
        </p:nvSpPr>
        <p:spPr>
          <a:xfrm>
            <a:off x="4903470" y="1268760"/>
            <a:ext cx="4233574" cy="2031325"/>
          </a:xfrm>
          <a:prstGeom prst="rect">
            <a:avLst/>
          </a:prstGeom>
        </p:spPr>
        <p:txBody>
          <a:bodyPr wrap="square">
            <a:spAutoFit/>
          </a:bodyPr>
          <a:lstStyle/>
          <a:p>
            <a:pPr marL="342900" indent="-342900">
              <a:buFont typeface="+mj-lt"/>
              <a:buAutoNum type="arabicPeriod"/>
            </a:pPr>
            <a:r>
              <a:rPr lang="ru-RU" b="1" dirty="0" smtClean="0">
                <a:solidFill>
                  <a:schemeClr val="accent6">
                    <a:lumMod val="60000"/>
                    <a:lumOff val="40000"/>
                  </a:schemeClr>
                </a:solidFill>
              </a:rPr>
              <a:t>Население Сахалинской области</a:t>
            </a:r>
            <a:endParaRPr lang="ru-RU" b="1" dirty="0">
              <a:solidFill>
                <a:schemeClr val="accent6">
                  <a:lumMod val="60000"/>
                  <a:lumOff val="40000"/>
                </a:schemeClr>
              </a:solidFill>
            </a:endParaRPr>
          </a:p>
          <a:p>
            <a:pPr marL="342900" indent="-342900">
              <a:buFont typeface="+mj-lt"/>
              <a:buAutoNum type="arabicPeriod"/>
            </a:pPr>
            <a:r>
              <a:rPr lang="ru-RU" b="1" dirty="0" smtClean="0">
                <a:solidFill>
                  <a:schemeClr val="accent6">
                    <a:lumMod val="60000"/>
                    <a:lumOff val="40000"/>
                  </a:schemeClr>
                </a:solidFill>
              </a:rPr>
              <a:t>Хозяйство Сахалинской области</a:t>
            </a:r>
            <a:endParaRPr lang="ru-RU" b="1" dirty="0">
              <a:solidFill>
                <a:schemeClr val="accent6">
                  <a:lumMod val="60000"/>
                  <a:lumOff val="40000"/>
                </a:schemeClr>
              </a:solidFill>
            </a:endParaRPr>
          </a:p>
          <a:p>
            <a:pPr marL="342900" indent="-342900">
              <a:buFont typeface="+mj-lt"/>
              <a:buAutoNum type="arabicPeriod"/>
            </a:pPr>
            <a:r>
              <a:rPr lang="ru-RU" b="1" dirty="0" smtClean="0">
                <a:solidFill>
                  <a:schemeClr val="accent6">
                    <a:lumMod val="60000"/>
                    <a:lumOff val="40000"/>
                  </a:schemeClr>
                </a:solidFill>
              </a:rPr>
              <a:t>Топливно-энергетический комплекс</a:t>
            </a:r>
            <a:endParaRPr lang="ru-RU" b="1" dirty="0">
              <a:solidFill>
                <a:schemeClr val="accent6">
                  <a:lumMod val="60000"/>
                  <a:lumOff val="40000"/>
                </a:schemeClr>
              </a:solidFill>
            </a:endParaRPr>
          </a:p>
          <a:p>
            <a:pPr marL="342900" indent="-342900">
              <a:buFont typeface="+mj-lt"/>
              <a:buAutoNum type="arabicPeriod"/>
            </a:pPr>
            <a:r>
              <a:rPr lang="ru-RU" b="1" i="1" dirty="0" smtClean="0">
                <a:solidFill>
                  <a:schemeClr val="accent6">
                    <a:lumMod val="50000"/>
                  </a:schemeClr>
                </a:solidFill>
              </a:rPr>
              <a:t>Лесопромышленный комплекс</a:t>
            </a:r>
            <a:endParaRPr lang="ru-RU" b="1" i="1" dirty="0">
              <a:solidFill>
                <a:schemeClr val="accent6">
                  <a:lumMod val="50000"/>
                </a:schemeClr>
              </a:solidFill>
            </a:endParaRPr>
          </a:p>
          <a:p>
            <a:pPr marL="342900" indent="-342900">
              <a:buFont typeface="+mj-lt"/>
              <a:buAutoNum type="arabicPeriod"/>
            </a:pPr>
            <a:r>
              <a:rPr lang="ru-RU" b="1" dirty="0" smtClean="0">
                <a:solidFill>
                  <a:schemeClr val="accent6">
                    <a:lumMod val="60000"/>
                    <a:lumOff val="40000"/>
                  </a:schemeClr>
                </a:solidFill>
              </a:rPr>
              <a:t>Рыбопромышленный комплекс</a:t>
            </a:r>
            <a:endParaRPr lang="ru-RU" b="1" dirty="0">
              <a:solidFill>
                <a:schemeClr val="accent6">
                  <a:lumMod val="60000"/>
                  <a:lumOff val="40000"/>
                </a:schemeClr>
              </a:solidFill>
            </a:endParaRPr>
          </a:p>
          <a:p>
            <a:pPr marL="342900" indent="-342900">
              <a:buFont typeface="+mj-lt"/>
              <a:buAutoNum type="arabicPeriod"/>
            </a:pPr>
            <a:r>
              <a:rPr lang="ru-RU" b="1" dirty="0" smtClean="0">
                <a:solidFill>
                  <a:schemeClr val="accent6">
                    <a:lumMod val="60000"/>
                    <a:lumOff val="40000"/>
                  </a:schemeClr>
                </a:solidFill>
              </a:rPr>
              <a:t>Внутренние и внешние экономические связи</a:t>
            </a:r>
            <a:endParaRPr lang="ru-RU" b="1" dirty="0">
              <a:solidFill>
                <a:schemeClr val="accent6">
                  <a:lumMod val="60000"/>
                  <a:lumOff val="40000"/>
                </a:schemeClr>
              </a:solidFill>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903470" cy="6858000"/>
          </a:xfrm>
          <a:prstGeom prst="rect">
            <a:avLst/>
          </a:prstGeom>
        </p:spPr>
      </p:pic>
    </p:spTree>
    <p:extLst>
      <p:ext uri="{BB962C8B-B14F-4D97-AF65-F5344CB8AC3E}">
        <p14:creationId xmlns:p14="http://schemas.microsoft.com/office/powerpoint/2010/main" val="1559093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3739" y="692696"/>
            <a:ext cx="4608512" cy="3139321"/>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Леса и луга области богаты растениями, из которых изготавливают лекарственные препараты. Многие жители заготавливают грибы, папоротник, ягоды, черемшу и др. В зверосовхозах области разводят добытую в лесах норку, шкурки которой затем поставляются на российские и международные аукционы. Так же в области существуют предприятия по заготовке древесины, большая часть которой идёт на экспорт</a:t>
            </a:r>
          </a:p>
        </p:txBody>
      </p:sp>
      <p:sp>
        <p:nvSpPr>
          <p:cNvPr id="3" name="Прямоугольник 2"/>
          <p:cNvSpPr/>
          <p:nvPr/>
        </p:nvSpPr>
        <p:spPr>
          <a:xfrm>
            <a:off x="0" y="0"/>
            <a:ext cx="9144000" cy="46166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Лесная промышленность САХАЛИНСКОЙ ОБЛАСТИ. </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Рисунок 3"/>
          <p:cNvPicPr>
            <a:picLocks noChangeAspect="1"/>
          </p:cNvPicPr>
          <p:nvPr/>
        </p:nvPicPr>
        <p:blipFill>
          <a:blip r:embed="rId2">
            <a:extLst>
              <a:ext uri="{BEBA8EAE-BF5A-486C-A8C5-ECC9F3942E4B}">
                <a14:imgProps xmlns:a14="http://schemas.microsoft.com/office/drawing/2010/main">
                  <a14:imgLayer r:embed="rId3">
                    <a14:imgEffect>
                      <a14:brightnessContrast bright="14000" contrast="15000"/>
                    </a14:imgEffect>
                  </a14:imgLayer>
                </a14:imgProps>
              </a:ext>
              <a:ext uri="{28A0092B-C50C-407E-A947-70E740481C1C}">
                <a14:useLocalDpi xmlns:a14="http://schemas.microsoft.com/office/drawing/2010/main" val="0"/>
              </a:ext>
            </a:extLst>
          </a:blip>
          <a:stretch>
            <a:fillRect/>
          </a:stretch>
        </p:blipFill>
        <p:spPr>
          <a:xfrm>
            <a:off x="5004049" y="692697"/>
            <a:ext cx="3312368" cy="2329632"/>
          </a:xfrm>
          <a:prstGeom prst="rect">
            <a:avLst/>
          </a:prstGeom>
          <a:ln>
            <a:solidFill>
              <a:schemeClr val="accent1"/>
            </a:solidFill>
          </a:ln>
        </p:spPr>
      </p:pic>
      <p:pic>
        <p:nvPicPr>
          <p:cNvPr id="5" name="Рисунок 4"/>
          <p:cNvPicPr>
            <a:picLocks noChangeAspect="1"/>
          </p:cNvPicPr>
          <p:nvPr/>
        </p:nvPicPr>
        <p:blipFill>
          <a:blip r:embed="rId4">
            <a:extLst>
              <a:ext uri="{BEBA8EAE-BF5A-486C-A8C5-ECC9F3942E4B}">
                <a14:imgProps xmlns:a14="http://schemas.microsoft.com/office/drawing/2010/main">
                  <a14:imgLayer r:embed="rId5">
                    <a14:imgEffect>
                      <a14:brightnessContrast bright="17000" contrast="13000"/>
                    </a14:imgEffect>
                  </a14:imgLayer>
                </a14:imgProps>
              </a:ext>
              <a:ext uri="{28A0092B-C50C-407E-A947-70E740481C1C}">
                <a14:useLocalDpi xmlns:a14="http://schemas.microsoft.com/office/drawing/2010/main" val="0"/>
              </a:ext>
            </a:extLst>
          </a:blip>
          <a:stretch>
            <a:fillRect/>
          </a:stretch>
        </p:blipFill>
        <p:spPr>
          <a:xfrm>
            <a:off x="5652120" y="2852936"/>
            <a:ext cx="3331254" cy="2400462"/>
          </a:xfrm>
          <a:prstGeom prst="rect">
            <a:avLst/>
          </a:prstGeom>
          <a:ln>
            <a:solidFill>
              <a:schemeClr val="accent1"/>
            </a:solidFill>
          </a:ln>
        </p:spPr>
      </p:pic>
      <p:pic>
        <p:nvPicPr>
          <p:cNvPr id="6" name="Рисунок 5"/>
          <p:cNvPicPr>
            <a:picLocks noChangeAspect="1"/>
          </p:cNvPicPr>
          <p:nvPr/>
        </p:nvPicPr>
        <p:blipFill>
          <a:blip r:embed="rId6">
            <a:extLst>
              <a:ext uri="{BEBA8EAE-BF5A-486C-A8C5-ECC9F3942E4B}">
                <a14:imgProps xmlns:a14="http://schemas.microsoft.com/office/drawing/2010/main">
                  <a14:imgLayer r:embed="rId7">
                    <a14:imgEffect>
                      <a14:brightnessContrast bright="15000" contrast="12000"/>
                    </a14:imgEffect>
                  </a14:imgLayer>
                </a14:imgProps>
              </a:ext>
              <a:ext uri="{28A0092B-C50C-407E-A947-70E740481C1C}">
                <a14:useLocalDpi xmlns:a14="http://schemas.microsoft.com/office/drawing/2010/main" val="0"/>
              </a:ext>
            </a:extLst>
          </a:blip>
          <a:stretch>
            <a:fillRect/>
          </a:stretch>
        </p:blipFill>
        <p:spPr>
          <a:xfrm>
            <a:off x="2771800" y="4309113"/>
            <a:ext cx="3097751" cy="2323313"/>
          </a:xfrm>
          <a:prstGeom prst="rect">
            <a:avLst/>
          </a:prstGeom>
          <a:ln>
            <a:solidFill>
              <a:schemeClr val="accent1"/>
            </a:solidFill>
          </a:ln>
        </p:spPr>
      </p:pic>
    </p:spTree>
    <p:extLst>
      <p:ext uri="{BB962C8B-B14F-4D97-AF65-F5344CB8AC3E}">
        <p14:creationId xmlns:p14="http://schemas.microsoft.com/office/powerpoint/2010/main" val="163583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3739" y="692696"/>
            <a:ext cx="8734108" cy="3693319"/>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Лесопромышленный комплекс Сахалинской области включает в себя лесозаготовительную и деревообрабатывающую отрасли промышленности. Производственную деятельность на базе лесного фонда области осуществляют 113 предприятий различных форм собственности. Также составной частью лесопромышленного комплекса является лесное хозяйство, которое осуществляет уход за лесами, занимается их воспроизводством и охраной. Общий запас насаждений Сахалинской области сегодня составляет 623,4 млн. м3, из них 351 млн. м3 - эксплуатационный запас. Более половины эксплуатационного запаса приходится на спелые и перестойные леса, где 93,4% составляют хвойные породы. </a:t>
            </a:r>
            <a:endParaRPr lang="ru-RU" dirty="0" smtClean="0"/>
          </a:p>
          <a:p>
            <a:r>
              <a:rPr lang="ru-RU" dirty="0" smtClean="0"/>
              <a:t>На </a:t>
            </a:r>
            <a:r>
              <a:rPr lang="ru-RU" dirty="0"/>
              <a:t>сегодняшний день расчетная </a:t>
            </a:r>
            <a:endParaRPr lang="ru-RU" dirty="0" smtClean="0"/>
          </a:p>
          <a:p>
            <a:r>
              <a:rPr lang="ru-RU" dirty="0" smtClean="0"/>
              <a:t>лесосека </a:t>
            </a:r>
            <a:r>
              <a:rPr lang="ru-RU" dirty="0"/>
              <a:t>определена в </a:t>
            </a:r>
            <a:endParaRPr lang="ru-RU" dirty="0" smtClean="0"/>
          </a:p>
          <a:p>
            <a:r>
              <a:rPr lang="ru-RU" dirty="0" smtClean="0"/>
              <a:t>размере </a:t>
            </a:r>
            <a:r>
              <a:rPr lang="ru-RU" dirty="0"/>
              <a:t>3436 тыс. м3, в </a:t>
            </a:r>
            <a:r>
              <a:rPr lang="ru-RU" dirty="0" err="1"/>
              <a:t>т.ч</a:t>
            </a:r>
            <a:r>
              <a:rPr lang="ru-RU" dirty="0"/>
              <a:t>. </a:t>
            </a:r>
            <a:endParaRPr lang="ru-RU" dirty="0" smtClean="0"/>
          </a:p>
          <a:p>
            <a:r>
              <a:rPr lang="ru-RU" dirty="0" smtClean="0"/>
              <a:t>по </a:t>
            </a:r>
            <a:r>
              <a:rPr lang="ru-RU" dirty="0"/>
              <a:t>хвойному составу - 3196 тыс. м3</a:t>
            </a:r>
          </a:p>
        </p:txBody>
      </p:sp>
      <p:sp>
        <p:nvSpPr>
          <p:cNvPr id="3" name="Прямоугольник 2"/>
          <p:cNvSpPr/>
          <p:nvPr/>
        </p:nvSpPr>
        <p:spPr>
          <a:xfrm>
            <a:off x="0" y="0"/>
            <a:ext cx="9144000" cy="46166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Лесная промышленность САХАЛИНСКОЙ ОБЛАСТИ. </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1960" y="3285232"/>
            <a:ext cx="4559829" cy="3419872"/>
          </a:xfrm>
          <a:prstGeom prst="rect">
            <a:avLst/>
          </a:prstGeom>
        </p:spPr>
      </p:pic>
    </p:spTree>
    <p:extLst>
      <p:ext uri="{BB962C8B-B14F-4D97-AF65-F5344CB8AC3E}">
        <p14:creationId xmlns:p14="http://schemas.microsoft.com/office/powerpoint/2010/main" val="405319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3738" y="692696"/>
            <a:ext cx="8760749" cy="4524315"/>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Таблица 1</a:t>
            </a:r>
          </a:p>
          <a:p>
            <a:r>
              <a:rPr lang="ru-RU" dirty="0"/>
              <a:t>Темпы роста и доля лесозаготовительной промышленности в общем объеме производства Сахалинской области</a:t>
            </a:r>
          </a:p>
          <a:p>
            <a:r>
              <a:rPr lang="ru-RU" dirty="0"/>
              <a:t>Вся промышленность Лесозаготовительная промышленность Доля </a:t>
            </a:r>
            <a:r>
              <a:rPr lang="ru-RU" dirty="0" err="1"/>
              <a:t>лесозагот</a:t>
            </a:r>
            <a:r>
              <a:rPr lang="ru-RU" dirty="0"/>
              <a:t>. промышленности на общую долю промышленности, %</a:t>
            </a:r>
          </a:p>
          <a:p>
            <a:r>
              <a:rPr lang="ru-RU" dirty="0"/>
              <a:t>Объем промышленной продукции, млн. руб. Индекс производства, % к предыдущему году Объем промышленной продукции, млн. руб. Индекс производства, % к предыдущему году</a:t>
            </a:r>
          </a:p>
          <a:p>
            <a:r>
              <a:rPr lang="ru-RU" dirty="0"/>
              <a:t>2000 30166 113,0 689,0 102,0 2,28</a:t>
            </a:r>
          </a:p>
          <a:p>
            <a:r>
              <a:rPr lang="ru-RU" dirty="0"/>
              <a:t>2001 32892 110,3 691,0 95,8 2Д</a:t>
            </a:r>
          </a:p>
          <a:p>
            <a:r>
              <a:rPr lang="ru-RU" dirty="0"/>
              <a:t>2002 31336 87,0 690,0 110,7 2,2</a:t>
            </a:r>
          </a:p>
          <a:p>
            <a:r>
              <a:rPr lang="ru-RU" dirty="0"/>
              <a:t>2003 37252 102,6 589,1 69,5 1,58</a:t>
            </a:r>
          </a:p>
          <a:p>
            <a:r>
              <a:rPr lang="ru-RU" dirty="0"/>
              <a:t>2004 41152 105,4 576,7 85,8 1,4</a:t>
            </a:r>
          </a:p>
          <a:p>
            <a:r>
              <a:rPr lang="ru-RU" dirty="0"/>
              <a:t>2005 54869,7 112,7 410,1 64,9 0,74</a:t>
            </a:r>
          </a:p>
          <a:p>
            <a:r>
              <a:rPr lang="ru-RU" dirty="0"/>
              <a:t>2006 79762,7 128,1 340,6 91,2 0,42</a:t>
            </a:r>
          </a:p>
          <a:p>
            <a:r>
              <a:rPr lang="ru-RU" dirty="0"/>
              <a:t>2007 104655 138,2 290,2 75 </a:t>
            </a:r>
            <a:r>
              <a:rPr lang="ru-RU" dirty="0" smtClean="0"/>
              <a:t>0,27</a:t>
            </a:r>
            <a:endParaRPr lang="ru-RU" dirty="0"/>
          </a:p>
        </p:txBody>
      </p:sp>
      <p:sp>
        <p:nvSpPr>
          <p:cNvPr id="3" name="Прямоугольник 2"/>
          <p:cNvSpPr/>
          <p:nvPr/>
        </p:nvSpPr>
        <p:spPr>
          <a:xfrm>
            <a:off x="0" y="0"/>
            <a:ext cx="9144000" cy="46166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Лесная промышленность САХАЛИНСКОЙ ОБЛАСТИ. </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0191" y="2954853"/>
            <a:ext cx="4769257" cy="3432211"/>
          </a:xfrm>
          <a:prstGeom prst="rect">
            <a:avLst/>
          </a:prstGeom>
        </p:spPr>
      </p:pic>
    </p:spTree>
    <p:extLst>
      <p:ext uri="{BB962C8B-B14F-4D97-AF65-F5344CB8AC3E}">
        <p14:creationId xmlns:p14="http://schemas.microsoft.com/office/powerpoint/2010/main" val="1655707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3738" y="692696"/>
            <a:ext cx="8760749" cy="3139321"/>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В целях развития лесной отрасли разработана и утверждена постановлением Правительства Сахалинской области от 18.07.2013 №353 государственная программа Сахалинской области </a:t>
            </a:r>
            <a:r>
              <a:rPr lang="ru-RU" b="1" dirty="0"/>
              <a:t>«Развитие лесного комплекса, охотничьего хозяйства и особо охраняемых природных территорий Сахалинской области на 2014 - 2020 годы» </a:t>
            </a:r>
          </a:p>
          <a:p>
            <a:r>
              <a:rPr lang="ru-RU" dirty="0"/>
              <a:t>Кроме того, в настоящее время на территории области реализуется приоритетный инвестиционный проект «Комплексное деревообрабатывающее производство», который способен существенно изменить ситуацию в лесопромышленном секторе экономики области. </a:t>
            </a:r>
            <a:endParaRPr lang="ru-RU" dirty="0" smtClean="0"/>
          </a:p>
          <a:p>
            <a:r>
              <a:rPr lang="ru-RU" dirty="0" smtClean="0"/>
              <a:t>При </a:t>
            </a:r>
            <a:r>
              <a:rPr lang="ru-RU" dirty="0"/>
              <a:t>его реализации будет </a:t>
            </a:r>
            <a:endParaRPr lang="ru-RU" dirty="0" smtClean="0"/>
          </a:p>
          <a:p>
            <a:r>
              <a:rPr lang="ru-RU" dirty="0" smtClean="0"/>
              <a:t>создано </a:t>
            </a:r>
            <a:r>
              <a:rPr lang="ru-RU" dirty="0"/>
              <a:t>около 700 </a:t>
            </a:r>
            <a:r>
              <a:rPr lang="ru-RU" dirty="0" smtClean="0"/>
              <a:t>рабочих</a:t>
            </a:r>
          </a:p>
          <a:p>
            <a:r>
              <a:rPr lang="ru-RU" dirty="0" smtClean="0"/>
              <a:t> </a:t>
            </a:r>
            <a:r>
              <a:rPr lang="ru-RU" dirty="0"/>
              <a:t>мест</a:t>
            </a:r>
          </a:p>
        </p:txBody>
      </p:sp>
      <p:sp>
        <p:nvSpPr>
          <p:cNvPr id="3" name="Прямоугольник 2"/>
          <p:cNvSpPr/>
          <p:nvPr/>
        </p:nvSpPr>
        <p:spPr>
          <a:xfrm>
            <a:off x="0" y="0"/>
            <a:ext cx="9144000" cy="46166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Лесная промышленность САХАЛИНСКОЙ ОБЛАСТИ. </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708920"/>
            <a:ext cx="5715000" cy="3810000"/>
          </a:xfrm>
          <a:prstGeom prst="rect">
            <a:avLst/>
          </a:prstGeom>
        </p:spPr>
      </p:pic>
    </p:spTree>
    <p:extLst>
      <p:ext uri="{BB962C8B-B14F-4D97-AF65-F5344CB8AC3E}">
        <p14:creationId xmlns:p14="http://schemas.microsoft.com/office/powerpoint/2010/main" val="786065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Прямоугольник 5"/>
          <p:cNvSpPr/>
          <p:nvPr/>
        </p:nvSpPr>
        <p:spPr>
          <a:xfrm>
            <a:off x="0" y="0"/>
            <a:ext cx="9144000" cy="830997"/>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ОСНОВНЫЕ ЭКОНОМИЧЕСКИЕ ПОКАЗАТЕЛИ</a:t>
            </a:r>
          </a:p>
          <a:p>
            <a:r>
              <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РАБОТЫ ПРЕДПРИЯТИЙ ЛПК САХАЛИНСКОЙ </a:t>
            </a:r>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ОБЛАСТИ. </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3" name="Диаграмма 2"/>
          <p:cNvGraphicFramePr/>
          <p:nvPr>
            <p:extLst>
              <p:ext uri="{D42A27DB-BD31-4B8C-83A1-F6EECF244321}">
                <p14:modId xmlns:p14="http://schemas.microsoft.com/office/powerpoint/2010/main" val="1631360132"/>
              </p:ext>
            </p:extLst>
          </p:nvPr>
        </p:nvGraphicFramePr>
        <p:xfrm>
          <a:off x="0" y="830997"/>
          <a:ext cx="751249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596336" y="2996952"/>
            <a:ext cx="1037976" cy="830997"/>
          </a:xfrm>
          <a:prstGeom prst="rect">
            <a:avLst/>
          </a:prstGeom>
          <a:noFill/>
          <a:ln>
            <a:solidFill>
              <a:schemeClr val="tx1">
                <a:lumMod val="50000"/>
                <a:lumOff val="50000"/>
              </a:schemeClr>
            </a:solidFill>
          </a:ln>
        </p:spPr>
        <p:txBody>
          <a:bodyPr wrap="none" rtlCol="0">
            <a:spAutoFit/>
          </a:bodyPr>
          <a:lstStyle/>
          <a:p>
            <a:r>
              <a:rPr lang="ru-RU" sz="2400" dirty="0">
                <a:latin typeface="Arial" pitchFamily="34" charset="0"/>
                <a:cs typeface="Arial" pitchFamily="34" charset="0"/>
              </a:rPr>
              <a:t>т</a:t>
            </a:r>
            <a:r>
              <a:rPr lang="ru-RU" sz="2400" dirty="0" smtClean="0">
                <a:latin typeface="Arial" pitchFamily="34" charset="0"/>
                <a:cs typeface="Arial" pitchFamily="34" charset="0"/>
              </a:rPr>
              <a:t>ыс.</a:t>
            </a:r>
          </a:p>
          <a:p>
            <a:r>
              <a:rPr lang="ru-RU" sz="2400" dirty="0">
                <a:latin typeface="Arial" pitchFamily="34" charset="0"/>
                <a:cs typeface="Arial" pitchFamily="34" charset="0"/>
              </a:rPr>
              <a:t>к</a:t>
            </a:r>
            <a:r>
              <a:rPr lang="ru-RU" sz="2400" dirty="0" smtClean="0">
                <a:latin typeface="Arial" pitchFamily="34" charset="0"/>
                <a:cs typeface="Arial" pitchFamily="34" charset="0"/>
              </a:rPr>
              <a:t>уб. м</a:t>
            </a:r>
            <a:endParaRPr lang="ru-RU" sz="2400" dirty="0">
              <a:latin typeface="Arial" pitchFamily="34" charset="0"/>
              <a:cs typeface="Arial" pitchFamily="34" charset="0"/>
            </a:endParaRPr>
          </a:p>
        </p:txBody>
      </p:sp>
      <p:sp>
        <p:nvSpPr>
          <p:cNvPr id="2" name="TextBox 1"/>
          <p:cNvSpPr txBox="1"/>
          <p:nvPr/>
        </p:nvSpPr>
        <p:spPr>
          <a:xfrm>
            <a:off x="467544" y="5661248"/>
            <a:ext cx="7980454" cy="461665"/>
          </a:xfrm>
          <a:prstGeom prst="rect">
            <a:avLst/>
          </a:prstGeom>
          <a:noFill/>
        </p:spPr>
        <p:txBody>
          <a:bodyPr wrap="none" rtlCol="0">
            <a:spAutoFit/>
          </a:bodyPr>
          <a:lstStyle/>
          <a:p>
            <a:r>
              <a:rPr lang="ru-RU" sz="2400" dirty="0" smtClean="0">
                <a:latin typeface="Arial" pitchFamily="34" charset="0"/>
                <a:cs typeface="Arial" pitchFamily="34" charset="0"/>
              </a:rPr>
              <a:t>В каком году заготовка древесины была наибольшей?</a:t>
            </a:r>
            <a:endParaRPr lang="ru-RU" sz="2400" dirty="0">
              <a:latin typeface="Arial" pitchFamily="34" charset="0"/>
              <a:cs typeface="Arial" pitchFamily="34" charset="0"/>
            </a:endParaRPr>
          </a:p>
        </p:txBody>
      </p:sp>
    </p:spTree>
    <p:extLst>
      <p:ext uri="{BB962C8B-B14F-4D97-AF65-F5344CB8AC3E}">
        <p14:creationId xmlns:p14="http://schemas.microsoft.com/office/powerpoint/2010/main" val="1333308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Прямоугольник 5"/>
          <p:cNvSpPr/>
          <p:nvPr/>
        </p:nvSpPr>
        <p:spPr>
          <a:xfrm>
            <a:off x="0" y="0"/>
            <a:ext cx="9144000" cy="830997"/>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ОСНОВНЫЕ ЭКОНОМИЧЕСКИЕ ПОКАЗАТЕЛИ</a:t>
            </a:r>
          </a:p>
          <a:p>
            <a:r>
              <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РАБОТЫ ПРЕДПРИЯТИЙ ЛПК САХАЛИНСКОЙ </a:t>
            </a:r>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ОБЛАСТИ. </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3" name="Диаграмма 2"/>
          <p:cNvGraphicFramePr/>
          <p:nvPr>
            <p:extLst>
              <p:ext uri="{D42A27DB-BD31-4B8C-83A1-F6EECF244321}">
                <p14:modId xmlns:p14="http://schemas.microsoft.com/office/powerpoint/2010/main" val="1128131193"/>
              </p:ext>
            </p:extLst>
          </p:nvPr>
        </p:nvGraphicFramePr>
        <p:xfrm>
          <a:off x="16070" y="830997"/>
          <a:ext cx="751249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596336" y="2924944"/>
            <a:ext cx="1037976" cy="830997"/>
          </a:xfrm>
          <a:prstGeom prst="rect">
            <a:avLst/>
          </a:prstGeom>
          <a:noFill/>
          <a:ln>
            <a:solidFill>
              <a:schemeClr val="tx1">
                <a:lumMod val="50000"/>
                <a:lumOff val="50000"/>
              </a:schemeClr>
            </a:solidFill>
          </a:ln>
        </p:spPr>
        <p:txBody>
          <a:bodyPr wrap="none" rtlCol="0">
            <a:spAutoFit/>
          </a:bodyPr>
          <a:lstStyle/>
          <a:p>
            <a:r>
              <a:rPr lang="ru-RU" sz="2400" dirty="0">
                <a:latin typeface="Arial" pitchFamily="34" charset="0"/>
                <a:cs typeface="Arial" pitchFamily="34" charset="0"/>
              </a:rPr>
              <a:t>т</a:t>
            </a:r>
            <a:r>
              <a:rPr lang="ru-RU" sz="2400" dirty="0" smtClean="0">
                <a:latin typeface="Arial" pitchFamily="34" charset="0"/>
                <a:cs typeface="Arial" pitchFamily="34" charset="0"/>
              </a:rPr>
              <a:t>ыс.</a:t>
            </a:r>
          </a:p>
          <a:p>
            <a:r>
              <a:rPr lang="ru-RU" sz="2400" dirty="0">
                <a:latin typeface="Arial" pitchFamily="34" charset="0"/>
                <a:cs typeface="Arial" pitchFamily="34" charset="0"/>
              </a:rPr>
              <a:t>к</a:t>
            </a:r>
            <a:r>
              <a:rPr lang="ru-RU" sz="2400" dirty="0" smtClean="0">
                <a:latin typeface="Arial" pitchFamily="34" charset="0"/>
                <a:cs typeface="Arial" pitchFamily="34" charset="0"/>
              </a:rPr>
              <a:t>уб. м</a:t>
            </a:r>
            <a:endParaRPr lang="ru-RU" sz="2400" dirty="0">
              <a:latin typeface="Arial" pitchFamily="34" charset="0"/>
              <a:cs typeface="Arial" pitchFamily="34" charset="0"/>
            </a:endParaRPr>
          </a:p>
        </p:txBody>
      </p:sp>
      <p:sp>
        <p:nvSpPr>
          <p:cNvPr id="10" name="TextBox 9"/>
          <p:cNvSpPr txBox="1"/>
          <p:nvPr/>
        </p:nvSpPr>
        <p:spPr>
          <a:xfrm>
            <a:off x="467544" y="5661248"/>
            <a:ext cx="7078028" cy="461665"/>
          </a:xfrm>
          <a:prstGeom prst="rect">
            <a:avLst/>
          </a:prstGeom>
          <a:noFill/>
        </p:spPr>
        <p:txBody>
          <a:bodyPr wrap="none" rtlCol="0">
            <a:spAutoFit/>
          </a:bodyPr>
          <a:lstStyle/>
          <a:p>
            <a:r>
              <a:rPr lang="ru-RU" sz="2400" dirty="0" smtClean="0">
                <a:latin typeface="Arial" pitchFamily="34" charset="0"/>
                <a:cs typeface="Arial" pitchFamily="34" charset="0"/>
              </a:rPr>
              <a:t>В каком году начался спад вывозки древесины?</a:t>
            </a:r>
            <a:endParaRPr lang="ru-RU" sz="2400" dirty="0">
              <a:latin typeface="Arial" pitchFamily="34" charset="0"/>
              <a:cs typeface="Arial" pitchFamily="34" charset="0"/>
            </a:endParaRPr>
          </a:p>
        </p:txBody>
      </p:sp>
    </p:spTree>
    <p:extLst>
      <p:ext uri="{BB962C8B-B14F-4D97-AF65-F5344CB8AC3E}">
        <p14:creationId xmlns:p14="http://schemas.microsoft.com/office/powerpoint/2010/main" val="4191204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Прямоугольник 5"/>
          <p:cNvSpPr/>
          <p:nvPr/>
        </p:nvSpPr>
        <p:spPr>
          <a:xfrm>
            <a:off x="0" y="0"/>
            <a:ext cx="9144000" cy="830997"/>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ОСНОВНЫЕ ЭКОНОМИЧЕСКИЕ ПОКАЗАТЕЛИ</a:t>
            </a:r>
          </a:p>
          <a:p>
            <a:r>
              <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РАБОТЫ ПРЕДПРИЯТИЙ ЛПК САХАЛИНСКОЙ </a:t>
            </a:r>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ОБЛАСТИ. </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3" name="Диаграмма 2"/>
          <p:cNvGraphicFramePr/>
          <p:nvPr>
            <p:extLst>
              <p:ext uri="{D42A27DB-BD31-4B8C-83A1-F6EECF244321}">
                <p14:modId xmlns:p14="http://schemas.microsoft.com/office/powerpoint/2010/main" val="3412418854"/>
              </p:ext>
            </p:extLst>
          </p:nvPr>
        </p:nvGraphicFramePr>
        <p:xfrm>
          <a:off x="0" y="908720"/>
          <a:ext cx="751249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596336" y="2924944"/>
            <a:ext cx="1037976" cy="830997"/>
          </a:xfrm>
          <a:prstGeom prst="rect">
            <a:avLst/>
          </a:prstGeom>
          <a:noFill/>
          <a:ln>
            <a:solidFill>
              <a:schemeClr val="tx1">
                <a:lumMod val="50000"/>
                <a:lumOff val="50000"/>
              </a:schemeClr>
            </a:solidFill>
          </a:ln>
        </p:spPr>
        <p:txBody>
          <a:bodyPr wrap="none" rtlCol="0">
            <a:spAutoFit/>
          </a:bodyPr>
          <a:lstStyle/>
          <a:p>
            <a:r>
              <a:rPr lang="ru-RU" sz="2400" dirty="0">
                <a:latin typeface="Arial" pitchFamily="34" charset="0"/>
                <a:cs typeface="Arial" pitchFamily="34" charset="0"/>
              </a:rPr>
              <a:t>т</a:t>
            </a:r>
            <a:r>
              <a:rPr lang="ru-RU" sz="2400" dirty="0" smtClean="0">
                <a:latin typeface="Arial" pitchFamily="34" charset="0"/>
                <a:cs typeface="Arial" pitchFamily="34" charset="0"/>
              </a:rPr>
              <a:t>ыс.</a:t>
            </a:r>
          </a:p>
          <a:p>
            <a:r>
              <a:rPr lang="ru-RU" sz="2400" dirty="0">
                <a:latin typeface="Arial" pitchFamily="34" charset="0"/>
                <a:cs typeface="Arial" pitchFamily="34" charset="0"/>
              </a:rPr>
              <a:t>к</a:t>
            </a:r>
            <a:r>
              <a:rPr lang="ru-RU" sz="2400" dirty="0" smtClean="0">
                <a:latin typeface="Arial" pitchFamily="34" charset="0"/>
                <a:cs typeface="Arial" pitchFamily="34" charset="0"/>
              </a:rPr>
              <a:t>уб. м</a:t>
            </a:r>
            <a:endParaRPr lang="ru-RU" sz="2400" dirty="0">
              <a:latin typeface="Arial" pitchFamily="34" charset="0"/>
              <a:cs typeface="Arial" pitchFamily="34" charset="0"/>
            </a:endParaRPr>
          </a:p>
        </p:txBody>
      </p:sp>
      <p:sp>
        <p:nvSpPr>
          <p:cNvPr id="14" name="TextBox 13"/>
          <p:cNvSpPr txBox="1"/>
          <p:nvPr/>
        </p:nvSpPr>
        <p:spPr>
          <a:xfrm>
            <a:off x="467544" y="5661248"/>
            <a:ext cx="8174097" cy="461665"/>
          </a:xfrm>
          <a:prstGeom prst="rect">
            <a:avLst/>
          </a:prstGeom>
          <a:noFill/>
        </p:spPr>
        <p:txBody>
          <a:bodyPr wrap="none" rtlCol="0">
            <a:spAutoFit/>
          </a:bodyPr>
          <a:lstStyle/>
          <a:p>
            <a:r>
              <a:rPr lang="ru-RU" sz="2400" dirty="0" smtClean="0">
                <a:latin typeface="Arial" pitchFamily="34" charset="0"/>
                <a:cs typeface="Arial" pitchFamily="34" charset="0"/>
              </a:rPr>
              <a:t>Какое количество древесины произведено в 2000 году?</a:t>
            </a:r>
            <a:endParaRPr lang="ru-RU" sz="2400" dirty="0">
              <a:latin typeface="Arial" pitchFamily="34" charset="0"/>
              <a:cs typeface="Arial" pitchFamily="34" charset="0"/>
            </a:endParaRPr>
          </a:p>
        </p:txBody>
      </p:sp>
    </p:spTree>
    <p:extLst>
      <p:ext uri="{BB962C8B-B14F-4D97-AF65-F5344CB8AC3E}">
        <p14:creationId xmlns:p14="http://schemas.microsoft.com/office/powerpoint/2010/main" val="408402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1273</TotalTime>
  <Words>469</Words>
  <Application>Microsoft Office PowerPoint</Application>
  <PresentationFormat>Экран (4:3)</PresentationFormat>
  <Paragraphs>52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Администратор</dc:creator>
  <cp:lastModifiedBy>svg</cp:lastModifiedBy>
  <cp:revision>172</cp:revision>
  <dcterms:created xsi:type="dcterms:W3CDTF">2013-09-13T08:09:29Z</dcterms:created>
  <dcterms:modified xsi:type="dcterms:W3CDTF">2014-12-04T11:04:58Z</dcterms:modified>
</cp:coreProperties>
</file>