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79" r:id="rId4"/>
    <p:sldId id="289" r:id="rId5"/>
    <p:sldId id="290" r:id="rId6"/>
    <p:sldId id="280" r:id="rId7"/>
    <p:sldId id="291" r:id="rId8"/>
    <p:sldId id="281" r:id="rId9"/>
    <p:sldId id="293" r:id="rId10"/>
    <p:sldId id="292" r:id="rId11"/>
    <p:sldId id="295" r:id="rId12"/>
    <p:sldId id="283" r:id="rId13"/>
    <p:sldId id="297" r:id="rId14"/>
    <p:sldId id="298" r:id="rId15"/>
    <p:sldId id="296" r:id="rId16"/>
    <p:sldId id="284" r:id="rId17"/>
    <p:sldId id="299" r:id="rId18"/>
    <p:sldId id="285" r:id="rId19"/>
    <p:sldId id="300" r:id="rId20"/>
    <p:sldId id="288" r:id="rId21"/>
    <p:sldId id="301" r:id="rId22"/>
    <p:sldId id="302" r:id="rId23"/>
    <p:sldId id="303" r:id="rId24"/>
    <p:sldId id="30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8F8F"/>
    <a:srgbClr val="FFFFFF"/>
    <a:srgbClr val="EC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EF33DE-4210-4E0D-B992-E1E1FCEE37EA}" type="datetimeFigureOut">
              <a:rPr lang="ru-RU" smtClean="0"/>
              <a:t>10.10.2014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243434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F33DE-4210-4E0D-B992-E1E1FCEE37EA}" type="datetimeFigureOut">
              <a:rPr lang="ru-RU" smtClean="0"/>
              <a:t>10.10.2014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16839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F33DE-4210-4E0D-B992-E1E1FCEE37EA}" type="datetimeFigureOut">
              <a:rPr lang="ru-RU" smtClean="0"/>
              <a:t>10.10.2014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70203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F33DE-4210-4E0D-B992-E1E1FCEE37EA}" type="datetimeFigureOut">
              <a:rPr lang="ru-RU" smtClean="0"/>
              <a:t>10.10.2014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250622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EF33DE-4210-4E0D-B992-E1E1FCEE37EA}" type="datetimeFigureOut">
              <a:rPr lang="ru-RU" smtClean="0"/>
              <a:t>10.10.2014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381417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EF33DE-4210-4E0D-B992-E1E1FCEE37EA}" type="datetimeFigureOut">
              <a:rPr lang="ru-RU" smtClean="0"/>
              <a:t>10.10.2014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184249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EF33DE-4210-4E0D-B992-E1E1FCEE37EA}" type="datetimeFigureOut">
              <a:rPr lang="ru-RU" smtClean="0"/>
              <a:t>10.10.2014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66599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EF33DE-4210-4E0D-B992-E1E1FCEE37EA}" type="datetimeFigureOut">
              <a:rPr lang="ru-RU" smtClean="0"/>
              <a:t>10.10.2014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176453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EF33DE-4210-4E0D-B992-E1E1FCEE37EA}" type="datetimeFigureOut">
              <a:rPr lang="ru-RU" smtClean="0"/>
              <a:t>10.10.2014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257515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EF33DE-4210-4E0D-B992-E1E1FCEE37EA}" type="datetimeFigureOut">
              <a:rPr lang="ru-RU" smtClean="0"/>
              <a:t>10.10.2014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90512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EF33DE-4210-4E0D-B992-E1E1FCEE37EA}" type="datetimeFigureOut">
              <a:rPr lang="ru-RU" smtClean="0"/>
              <a:t>10.10.2014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F4E52D-4D25-4303-A4EB-8EB558C749D1}" type="slidenum">
              <a:rPr lang="ru-RU" smtClean="0"/>
              <a:t>‹#›</a:t>
            </a:fld>
            <a:endParaRPr lang="ru-RU"/>
          </a:p>
        </p:txBody>
      </p:sp>
    </p:spTree>
    <p:extLst>
      <p:ext uri="{BB962C8B-B14F-4D97-AF65-F5344CB8AC3E}">
        <p14:creationId xmlns:p14="http://schemas.microsoft.com/office/powerpoint/2010/main" val="297027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F33DE-4210-4E0D-B992-E1E1FCEE37EA}" type="datetimeFigureOut">
              <a:rPr lang="ru-RU" smtClean="0"/>
              <a:t>10.10.2014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4E52D-4D25-4303-A4EB-8EB558C749D1}" type="slidenum">
              <a:rPr lang="ru-RU" smtClean="0"/>
              <a:t>‹#›</a:t>
            </a:fld>
            <a:endParaRPr lang="ru-RU"/>
          </a:p>
        </p:txBody>
      </p:sp>
    </p:spTree>
    <p:extLst>
      <p:ext uri="{BB962C8B-B14F-4D97-AF65-F5344CB8AC3E}">
        <p14:creationId xmlns:p14="http://schemas.microsoft.com/office/powerpoint/2010/main" val="2409710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jpe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ru.wikipedia.org/wiki/%D0%AD%D0%BA%D0%BE%D0%BD%D0%BE%D0%BC%D0%B8%D1%87%D0%B5%D1%81%D0%BA%D0%BE%D0%B5_%D1%80%D0%B0%D0%B9%D0%BE%D0%BD%D0%B8%D1%80%D0%BE%D0%B2%D0%B0%D0%BD%D0%B8%D0%B5_%D0%A0%D0%BE%D1%81%D1%81%D0%B8%D0%B8" TargetMode="External"/><Relationship Id="rId13" Type="http://schemas.openxmlformats.org/officeDocument/2006/relationships/hyperlink" Target="https://ru.wikipedia.org/wiki/UTC+11" TargetMode="External"/><Relationship Id="rId3" Type="http://schemas.openxmlformats.org/officeDocument/2006/relationships/hyperlink" Target="https://ru.wikipedia.org/wiki/%D0%9F%D0%BB%D0%BE%D1%89%D0%B0%D0%B4%D1%8C" TargetMode="External"/><Relationship Id="rId7" Type="http://schemas.openxmlformats.org/officeDocument/2006/relationships/hyperlink" Target="https://ru.wikipedia.org/wiki/%D0%A4%D0%B5%D0%B4%D0%B5%D1%80%D0%B0%D0%BB%D1%8C%D0%BD%D1%8B%D0%B5_%D0%BE%D0%BA%D1%80%D1%83%D0%B3%D0%B0_%D0%A0%D0%BE%D1%81%D1%81%D0%B8%D0%B9%D1%81%D0%BA%D0%BE%D0%B9_%D0%A4%D0%B5%D0%B4%D0%B5%D1%80%D0%B0%D1%86%D0%B8%D0%B8" TargetMode="External"/><Relationship Id="rId12" Type="http://schemas.openxmlformats.org/officeDocument/2006/relationships/hyperlink" Target="https://ru.wikipedia.org/wiki/%D0%92%D0%BB%D0%B0%D0%B4%D0%B8%D0%B2%D0%BE%D1%81%D1%82%D0%BE%D0%BA%D1%81%D0%BA%D0%BE%D0%B5_%D0%B2%D1%80%D0%B5%D0%BC%D1%8F" TargetMode="External"/><Relationship Id="rId2" Type="http://schemas.openxmlformats.org/officeDocument/2006/relationships/hyperlink" Target="https://ru.wikipedia.org/wiki/%D0%AE%D0%B6%D0%BD%D0%BE-%D0%A1%D0%B0%D1%85%D0%B0%D0%BB%D0%B8%D0%BD%D1%81%D0%BA" TargetMode="External"/><Relationship Id="rId16"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s://ru.wikipedia.org/wiki/%D0%9F%D0%BB%D0%BE%D1%82%D0%BD%D0%BE%D1%81%D1%82%D1%8C_%D0%BD%D0%B0%D1%81%D0%B5%D0%BB%D0%B5%D0%BD%D0%B8%D1%8F" TargetMode="External"/><Relationship Id="rId11" Type="http://schemas.openxmlformats.org/officeDocument/2006/relationships/hyperlink" Target="https://ru.wikipedia.org/wiki/%D0%A7%D0%B0%D1%81%D0%BE%D0%B2%D1%8B%D0%B5_%D0%BF%D0%BE%D1%8F%D1%81%D0%B0_%D0%A0%D0%BE%D1%81%D1%81%D0%B8%D0%B8" TargetMode="External"/><Relationship Id="rId5" Type="http://schemas.openxmlformats.org/officeDocument/2006/relationships/hyperlink" Target="https://ru.wikipedia.org/wiki/%D0%9D%D0%B0%D1%81%D0%B5%D0%BB%D0%B5%D0%BD%D0%B8%D0%B5" TargetMode="External"/><Relationship Id="rId15" Type="http://schemas.openxmlformats.org/officeDocument/2006/relationships/hyperlink" Target="https://ru.wikipedia.org/wiki/UTC+12" TargetMode="External"/><Relationship Id="rId10" Type="http://schemas.openxmlformats.org/officeDocument/2006/relationships/hyperlink" Target="https://ru.wikipedia.org/wiki/%D0%A5%D0%BE%D1%80%D0%BE%D1%88%D0%B0%D0%B2%D0%B8%D0%BD,_%D0%90%D0%BB%D0%B5%D0%BA%D1%81%D0%B0%D0%BD%D0%B4%D1%80_%D0%92%D0%B0%D0%B4%D0%B8%D0%BC%D0%BE%D0%B2%D0%B8%D1%87" TargetMode="External"/><Relationship Id="rId4" Type="http://schemas.openxmlformats.org/officeDocument/2006/relationships/hyperlink" Target="https://ru.wikipedia.org/wiki/%D0%9A%D0%B2%D0%B0%D0%B4%D1%80%D0%B0%D1%82%D0%BD%D1%8B%D0%B9_%D0%BA%D0%B8%D0%BB%D0%BE%D0%BC%D0%B5%D1%82%D1%80" TargetMode="External"/><Relationship Id="rId9" Type="http://schemas.openxmlformats.org/officeDocument/2006/relationships/hyperlink" Target="https://ru.wikipedia.org/wiki/%D0%94%D0%B0%D0%BB%D1%8C%D0%BD%D0%B5%D0%B2%D0%BE%D1%81%D1%82%D0%BE%D1%87%D0%BD%D1%8B%D0%B9_%D1%8D%D0%BA%D0%BE%D0%BD%D0%BE%D0%BC%D0%B8%D1%87%D0%B5%D1%81%D0%BA%D0%B8%D0%B9_%D1%80%D0%B0%D0%B9%D0%BE%D0%BD" TargetMode="External"/><Relationship Id="rId14" Type="http://schemas.openxmlformats.org/officeDocument/2006/relationships/hyperlink" Target="https://ru.wikipedia.org/wiki/%D0%9C%D0%B0%D0%B3%D0%B0%D0%B4%D0%B0%D0%BD%D1%81%D0%BA%D0%BE%D0%B5_%D0%B2%D1%80%D0%B5%D0%BC%D1%8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JPG"/><Relationship Id="rId18" Type="http://schemas.openxmlformats.org/officeDocument/2006/relationships/image" Target="../media/image30.JPG"/><Relationship Id="rId3" Type="http://schemas.openxmlformats.org/officeDocument/2006/relationships/image" Target="../media/image15.JPG"/><Relationship Id="rId21" Type="http://schemas.openxmlformats.org/officeDocument/2006/relationships/image" Target="../media/image33.JPG"/><Relationship Id="rId7" Type="http://schemas.openxmlformats.org/officeDocument/2006/relationships/image" Target="../media/image19.JPG"/><Relationship Id="rId12" Type="http://schemas.openxmlformats.org/officeDocument/2006/relationships/image" Target="../media/image24.JPG"/><Relationship Id="rId17" Type="http://schemas.openxmlformats.org/officeDocument/2006/relationships/image" Target="../media/image29.JPG"/><Relationship Id="rId2" Type="http://schemas.openxmlformats.org/officeDocument/2006/relationships/image" Target="../media/image14.JPG"/><Relationship Id="rId16" Type="http://schemas.openxmlformats.org/officeDocument/2006/relationships/image" Target="../media/image28.JPG"/><Relationship Id="rId20"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5" Type="http://schemas.openxmlformats.org/officeDocument/2006/relationships/image" Target="../media/image27.JPG"/><Relationship Id="rId10" Type="http://schemas.openxmlformats.org/officeDocument/2006/relationships/image" Target="../media/image22.JPG"/><Relationship Id="rId19" Type="http://schemas.openxmlformats.org/officeDocument/2006/relationships/image" Target="../media/image31.JPG"/><Relationship Id="rId4" Type="http://schemas.openxmlformats.org/officeDocument/2006/relationships/image" Target="../media/image16.JPG"/><Relationship Id="rId9" Type="http://schemas.openxmlformats.org/officeDocument/2006/relationships/image" Target="../media/image21.JPG"/><Relationship Id="rId14" Type="http://schemas.openxmlformats.org/officeDocument/2006/relationships/image" Target="../media/image26.JPG"/><Relationship Id="rId22" Type="http://schemas.openxmlformats.org/officeDocument/2006/relationships/hyperlink" Target="http://admsakhalin.ru/index.php?id=2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16608" y="0"/>
            <a:ext cx="422739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ИСТОРИЯ</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4929394" y="843677"/>
            <a:ext cx="4233574" cy="2862322"/>
          </a:xfrm>
          <a:prstGeom prst="rect">
            <a:avLst/>
          </a:prstGeom>
        </p:spPr>
        <p:txBody>
          <a:bodyPr wrap="square">
            <a:spAutoFit/>
          </a:bodyPr>
          <a:lstStyle/>
          <a:p>
            <a:pPr marL="342900" indent="-342900">
              <a:buFont typeface="+mj-lt"/>
              <a:buAutoNum type="arabicPeriod"/>
            </a:pPr>
            <a:r>
              <a:rPr lang="ru-RU" b="1" i="1" dirty="0">
                <a:solidFill>
                  <a:schemeClr val="accent6">
                    <a:lumMod val="60000"/>
                    <a:lumOff val="40000"/>
                  </a:schemeClr>
                </a:solidFill>
              </a:rPr>
              <a:t>Сахалин </a:t>
            </a:r>
            <a:r>
              <a:rPr lang="ru-RU" b="1" i="1" dirty="0" smtClean="0">
                <a:solidFill>
                  <a:schemeClr val="accent6">
                    <a:lumMod val="60000"/>
                    <a:lumOff val="40000"/>
                  </a:schemeClr>
                </a:solidFill>
              </a:rPr>
              <a:t>и </a:t>
            </a:r>
            <a:r>
              <a:rPr lang="ru-RU" b="1" i="1" dirty="0">
                <a:solidFill>
                  <a:schemeClr val="accent6">
                    <a:lumMod val="60000"/>
                    <a:lumOff val="40000"/>
                  </a:schemeClr>
                </a:solidFill>
              </a:rPr>
              <a:t>Курилы в 1905-1925 гг.</a:t>
            </a:r>
          </a:p>
          <a:p>
            <a:pPr marL="342900" indent="-342900">
              <a:buFont typeface="+mj-lt"/>
              <a:buAutoNum type="arabicPeriod"/>
            </a:pPr>
            <a:r>
              <a:rPr lang="ru-RU" b="1" dirty="0">
                <a:solidFill>
                  <a:schemeClr val="accent6">
                    <a:lumMod val="60000"/>
                    <a:lumOff val="40000"/>
                  </a:schemeClr>
                </a:solidFill>
              </a:rPr>
              <a:t>Северный Сахалин и Курильские острова в составе СССР</a:t>
            </a:r>
          </a:p>
          <a:p>
            <a:pPr marL="342900" indent="-342900">
              <a:buFont typeface="+mj-lt"/>
              <a:buAutoNum type="arabicPeriod"/>
            </a:pPr>
            <a:r>
              <a:rPr lang="ru-RU" b="1" dirty="0">
                <a:solidFill>
                  <a:schemeClr val="accent6">
                    <a:lumMod val="60000"/>
                    <a:lumOff val="40000"/>
                  </a:schemeClr>
                </a:solidFill>
              </a:rPr>
              <a:t>Сахалин и Курилы в годы Великой  Отечественной  войны</a:t>
            </a:r>
          </a:p>
          <a:p>
            <a:pPr marL="342900" indent="-342900">
              <a:buFont typeface="+mj-lt"/>
              <a:buAutoNum type="arabicPeriod"/>
            </a:pPr>
            <a:r>
              <a:rPr lang="ru-RU" b="1" dirty="0">
                <a:solidFill>
                  <a:schemeClr val="accent6">
                    <a:lumMod val="60000"/>
                    <a:lumOff val="40000"/>
                  </a:schemeClr>
                </a:solidFill>
              </a:rPr>
              <a:t>Сахалинская область после II мировой войны</a:t>
            </a:r>
          </a:p>
          <a:p>
            <a:pPr marL="342900" indent="-342900">
              <a:buFont typeface="+mj-lt"/>
              <a:buAutoNum type="arabicPeriod"/>
            </a:pPr>
            <a:r>
              <a:rPr lang="ru-RU" b="1" dirty="0">
                <a:solidFill>
                  <a:schemeClr val="accent6">
                    <a:lumMod val="60000"/>
                    <a:lumOff val="40000"/>
                  </a:schemeClr>
                </a:solidFill>
              </a:rPr>
              <a:t>Сахалин и Курильские острова в конце 80-х гг. ХХ в. –начале ХХ в.</a:t>
            </a:r>
          </a:p>
          <a:p>
            <a:pPr marL="342900" indent="-342900">
              <a:buFont typeface="+mj-lt"/>
              <a:buAutoNum type="arabicPeriod"/>
            </a:pPr>
            <a:r>
              <a:rPr lang="ru-RU" b="1" i="1" dirty="0">
                <a:solidFill>
                  <a:srgbClr val="C00000"/>
                </a:solidFill>
              </a:rPr>
              <a:t>Сахалинская область-субъект РФ</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03470" cy="6858000"/>
          </a:xfrm>
          <a:prstGeom prst="rect">
            <a:avLst/>
          </a:prstGeom>
        </p:spPr>
      </p:pic>
    </p:spTree>
    <p:extLst>
      <p:ext uri="{BB962C8B-B14F-4D97-AF65-F5344CB8AC3E}">
        <p14:creationId xmlns:p14="http://schemas.microsoft.com/office/powerpoint/2010/main" val="1559093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Устав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Сахалинской области. </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07504" y="662694"/>
            <a:ext cx="8820472" cy="646331"/>
          </a:xfrm>
          <a:prstGeom prst="rect">
            <a:avLst/>
          </a:prstGeom>
          <a:solidFill>
            <a:schemeClr val="accent3">
              <a:lumMod val="20000"/>
              <a:lumOff val="80000"/>
            </a:schemeClr>
          </a:solidFill>
          <a:ln>
            <a:solidFill>
              <a:schemeClr val="accent3">
                <a:lumMod val="60000"/>
                <a:lumOff val="40000"/>
              </a:schemeClr>
            </a:solidFill>
          </a:ln>
        </p:spPr>
        <p:txBody>
          <a:bodyPr wrap="square">
            <a:spAutoFit/>
          </a:bodyPr>
          <a:lstStyle/>
          <a:p>
            <a:r>
              <a:rPr lang="ru-RU" dirty="0"/>
              <a:t>Устав Сахалинской </a:t>
            </a:r>
            <a:r>
              <a:rPr lang="ru-RU" dirty="0" smtClean="0"/>
              <a:t>области от </a:t>
            </a:r>
            <a:r>
              <a:rPr lang="ru-RU" dirty="0"/>
              <a:t>9 июля 2001 г. N 270</a:t>
            </a:r>
            <a:br>
              <a:rPr lang="ru-RU" dirty="0"/>
            </a:br>
            <a:r>
              <a:rPr lang="ru-RU" dirty="0"/>
              <a:t>(принят Сахалинской областной Думой 28 июня 2001 г.)</a:t>
            </a:r>
          </a:p>
        </p:txBody>
      </p:sp>
      <p:sp>
        <p:nvSpPr>
          <p:cNvPr id="6" name="Прямоугольник 5"/>
          <p:cNvSpPr/>
          <p:nvPr/>
        </p:nvSpPr>
        <p:spPr>
          <a:xfrm>
            <a:off x="0" y="1487454"/>
            <a:ext cx="9144000" cy="5355312"/>
          </a:xfrm>
          <a:prstGeom prst="rect">
            <a:avLst/>
          </a:prstGeom>
          <a:solidFill>
            <a:schemeClr val="bg1"/>
          </a:solidFill>
        </p:spPr>
        <p:txBody>
          <a:bodyPr wrap="square">
            <a:spAutoFit/>
          </a:bodyPr>
          <a:lstStyle/>
          <a:p>
            <a:r>
              <a:rPr lang="ru-RU" dirty="0"/>
              <a:t>1. На территории Сахалинской области признаются и гарантируются права и свободы человека и гражданина согласно общепризнанным принципам и нормам международного права и Конституции Российской Федерации.</a:t>
            </a:r>
          </a:p>
          <a:p>
            <a:endParaRPr lang="ru-RU" dirty="0"/>
          </a:p>
          <a:p>
            <a:r>
              <a:rPr lang="ru-RU" dirty="0"/>
              <a:t>2. В соответствии с Конституцией Российской Федерации права и свободы человека и гражданина определяют смысл, содержание и применение законов, деятельность органов законодательной и исполнительной власти, органов местного самоуправления и обеспечиваются правосудием.</a:t>
            </a:r>
          </a:p>
          <a:p>
            <a:endParaRPr lang="ru-RU" dirty="0"/>
          </a:p>
          <a:p>
            <a:r>
              <a:rPr lang="ru-RU" dirty="0"/>
              <a:t>3. Ограничение прав и свобод человека и гражданина на территории Сахалинской области допускается в соответствии с Конституцией Российской Федерации только федеральным законом.</a:t>
            </a:r>
          </a:p>
          <a:p>
            <a:endParaRPr lang="ru-RU" dirty="0"/>
          </a:p>
          <a:p>
            <a:r>
              <a:rPr lang="ru-RU" dirty="0"/>
              <a:t>4. Защита прав и свобод человека и гражданина на территории Сахалинской области гарантируется Конституцией Российской Федерации, федеральными законами и принимаемыми в соответствии с ними законами Сахалинской области.</a:t>
            </a:r>
          </a:p>
          <a:p>
            <a:endParaRPr lang="ru-RU" dirty="0"/>
          </a:p>
          <a:p>
            <a:r>
              <a:rPr lang="ru-RU" dirty="0"/>
              <a:t>5. На территории Сахалинской области могут быть установлены дополнительные гарантии осуществления прав и свобод человека и гражданина.</a:t>
            </a:r>
          </a:p>
        </p:txBody>
      </p:sp>
    </p:spTree>
    <p:extLst>
      <p:ext uri="{BB962C8B-B14F-4D97-AF65-F5344CB8AC3E}">
        <p14:creationId xmlns:p14="http://schemas.microsoft.com/office/powerpoint/2010/main" val="2662384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Законодательная власть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Сахалинской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области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07504" y="1200329"/>
            <a:ext cx="4572000" cy="3693319"/>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r>
              <a:rPr lang="ru-RU" dirty="0"/>
              <a:t>1. Законодательным (представительным) органом государственной власти в Сахалинской области является Сахалинская областная Дума.</a:t>
            </a:r>
          </a:p>
          <a:p>
            <a:endParaRPr lang="ru-RU" dirty="0"/>
          </a:p>
          <a:p>
            <a:r>
              <a:rPr lang="ru-RU" dirty="0"/>
              <a:t>Сахалинская областная Дума является постоянно действующим высшим и единственным органом законодательной власти Сахалинской области.</a:t>
            </a:r>
          </a:p>
          <a:p>
            <a:endParaRPr lang="ru-RU" dirty="0"/>
          </a:p>
          <a:p>
            <a:r>
              <a:rPr lang="ru-RU" dirty="0"/>
              <a:t>2. Сахалинская областная Дума обладает правами юридического лица, имеет гербовую печать.</a:t>
            </a:r>
          </a:p>
        </p:txBody>
      </p:sp>
      <p:sp>
        <p:nvSpPr>
          <p:cNvPr id="3" name="Прямоугольник 2"/>
          <p:cNvSpPr/>
          <p:nvPr/>
        </p:nvSpPr>
        <p:spPr>
          <a:xfrm>
            <a:off x="4860032" y="1200329"/>
            <a:ext cx="4176464" cy="923330"/>
          </a:xfrm>
          <a:prstGeom prst="rect">
            <a:avLst/>
          </a:prstGeom>
          <a:solidFill>
            <a:schemeClr val="accent3">
              <a:lumMod val="20000"/>
              <a:lumOff val="80000"/>
            </a:schemeClr>
          </a:solidFill>
          <a:ln>
            <a:solidFill>
              <a:schemeClr val="accent3">
                <a:lumMod val="60000"/>
                <a:lumOff val="40000"/>
              </a:schemeClr>
            </a:solidFill>
          </a:ln>
        </p:spPr>
        <p:txBody>
          <a:bodyPr wrap="square">
            <a:spAutoFit/>
          </a:bodyPr>
          <a:lstStyle/>
          <a:p>
            <a:r>
              <a:rPr lang="ru-RU" dirty="0"/>
              <a:t>Сахалинская областная Дума образует постоянные комитеты, постоянные и временные, комиссии, иные органы.</a:t>
            </a:r>
          </a:p>
        </p:txBody>
      </p:sp>
      <p:sp>
        <p:nvSpPr>
          <p:cNvPr id="5" name="Прямоугольник 4"/>
          <p:cNvSpPr/>
          <p:nvPr/>
        </p:nvSpPr>
        <p:spPr>
          <a:xfrm>
            <a:off x="4860032" y="3139322"/>
            <a:ext cx="4176464" cy="1754326"/>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r>
              <a:rPr lang="ru-RU" dirty="0"/>
              <a:t>Для обеспечения своей деятельности Сахалинская областная Дума создает и формирует аппарат Сахалинской областной Думы, положение о котором утверждается Сахалинской областной Думой.</a:t>
            </a:r>
          </a:p>
        </p:txBody>
      </p:sp>
    </p:spTree>
    <p:extLst>
      <p:ext uri="{BB962C8B-B14F-4D97-AF65-F5344CB8AC3E}">
        <p14:creationId xmlns:p14="http://schemas.microsoft.com/office/powerpoint/2010/main" val="296071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Исполнительная власть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Сахалинской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области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30801" y="1340768"/>
            <a:ext cx="9144000" cy="5078313"/>
          </a:xfrm>
          <a:prstGeom prst="rect">
            <a:avLst/>
          </a:prstGeom>
          <a:solidFill>
            <a:schemeClr val="bg1"/>
          </a:solidFill>
        </p:spPr>
        <p:txBody>
          <a:bodyPr wrap="square">
            <a:spAutoFit/>
          </a:bodyPr>
          <a:lstStyle/>
          <a:p>
            <a:r>
              <a:rPr lang="ru-RU" dirty="0"/>
              <a:t>1. Система органов исполнительной власти Сахалинской области устанавливается законом Сахалинской области в соответствии с Уставом Сахалинской области.</a:t>
            </a:r>
          </a:p>
          <a:p>
            <a:r>
              <a:rPr lang="ru-RU" dirty="0" smtClean="0"/>
              <a:t>2</a:t>
            </a:r>
            <a:r>
              <a:rPr lang="ru-RU" dirty="0"/>
              <a:t>. Структура исполнительных органов государственной власти Сахалинской области определяется Губернатором Сахалинской области в соответствии с Уставом Сахалинской области.</a:t>
            </a:r>
          </a:p>
          <a:p>
            <a:r>
              <a:rPr lang="ru-RU" b="1" dirty="0" smtClean="0">
                <a:solidFill>
                  <a:srgbClr val="C00000"/>
                </a:solidFill>
              </a:rPr>
              <a:t>3</a:t>
            </a:r>
            <a:r>
              <a:rPr lang="ru-RU" b="1" dirty="0">
                <a:solidFill>
                  <a:srgbClr val="C00000"/>
                </a:solidFill>
              </a:rPr>
              <a:t>. Руководство органами исполнительной власти Сахалинской области осуществляет высший исполнительной орган власти Сахалинской области, которым является Правительство Сахалинской области.</a:t>
            </a:r>
          </a:p>
          <a:p>
            <a:r>
              <a:rPr lang="ru-RU" dirty="0" smtClean="0"/>
              <a:t>4</a:t>
            </a:r>
            <a:r>
              <a:rPr lang="ru-RU" dirty="0"/>
              <a:t>. Структура и порядок формирования Правительства Сахалинской области устанавливаются Уставом Сахалинской области и законами Сахалинской области..</a:t>
            </a:r>
          </a:p>
          <a:p>
            <a:r>
              <a:rPr lang="ru-RU" b="1" dirty="0" smtClean="0">
                <a:solidFill>
                  <a:schemeClr val="accent1">
                    <a:lumMod val="50000"/>
                  </a:schemeClr>
                </a:solidFill>
              </a:rPr>
              <a:t>5</a:t>
            </a:r>
            <a:r>
              <a:rPr lang="ru-RU" b="1" dirty="0">
                <a:solidFill>
                  <a:schemeClr val="accent1">
                    <a:lumMod val="50000"/>
                  </a:schemeClr>
                </a:solidFill>
              </a:rPr>
              <a:t>. Полномочия Правительства Сахалинской области определяются Конституцией Российской Федерации, федеральными законами, Уставом Сахалинской области и законами Сахалинской области, а также соглашениями с федеральными органами исполнительной власти, предусмотренными статьей 78 Конституции Российской Федерации.</a:t>
            </a:r>
          </a:p>
          <a:p>
            <a:r>
              <a:rPr lang="ru-RU" dirty="0" smtClean="0"/>
              <a:t>6</a:t>
            </a:r>
            <a:r>
              <a:rPr lang="ru-RU" dirty="0"/>
              <a:t>. Финансирование Правительства Сахалинской области и возглавляемых им органов исполнительной власти Сахалинской области осуществляется за счет средств областного бюджета Сахалинской области, предусмотренных отдельной статьей.</a:t>
            </a:r>
          </a:p>
        </p:txBody>
      </p:sp>
    </p:spTree>
    <p:extLst>
      <p:ext uri="{BB962C8B-B14F-4D97-AF65-F5344CB8AC3E}">
        <p14:creationId xmlns:p14="http://schemas.microsoft.com/office/powerpoint/2010/main" val="416734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Исполнительная власть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Сахалинской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области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179512" y="1188983"/>
            <a:ext cx="4572000" cy="1200329"/>
          </a:xfrm>
          <a:prstGeom prst="rect">
            <a:avLst/>
          </a:prstGeom>
          <a:solidFill>
            <a:schemeClr val="accent6">
              <a:lumMod val="20000"/>
              <a:lumOff val="80000"/>
            </a:schemeClr>
          </a:solidFill>
          <a:ln>
            <a:solidFill>
              <a:schemeClr val="accent6">
                <a:lumMod val="60000"/>
                <a:lumOff val="40000"/>
              </a:schemeClr>
            </a:solidFill>
          </a:ln>
        </p:spPr>
        <p:txBody>
          <a:bodyPr>
            <a:spAutoFit/>
          </a:bodyPr>
          <a:lstStyle/>
          <a:p>
            <a:r>
              <a:rPr lang="ru-RU" dirty="0"/>
              <a:t>Губернатор Сахалинской области является высшим должностным лицом Сахалинской области и возглавляет Правительство Сахалинской области.</a:t>
            </a:r>
          </a:p>
        </p:txBody>
      </p:sp>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7000" contrast="16000"/>
                    </a14:imgEffect>
                  </a14:imgLayer>
                </a14:imgProps>
              </a:ext>
              <a:ext uri="{28A0092B-C50C-407E-A947-70E740481C1C}">
                <a14:useLocalDpi xmlns:a14="http://schemas.microsoft.com/office/drawing/2010/main" val="0"/>
              </a:ext>
            </a:extLst>
          </a:blip>
          <a:stretch>
            <a:fillRect/>
          </a:stretch>
        </p:blipFill>
        <p:spPr>
          <a:xfrm>
            <a:off x="4572000" y="1789147"/>
            <a:ext cx="2448272" cy="3681612"/>
          </a:xfrm>
          <a:prstGeom prst="rect">
            <a:avLst/>
          </a:prstGeom>
          <a:ln>
            <a:solidFill>
              <a:schemeClr val="tx1">
                <a:lumMod val="50000"/>
                <a:lumOff val="50000"/>
              </a:schemeClr>
            </a:solidFill>
          </a:ln>
        </p:spPr>
      </p:pic>
      <p:sp>
        <p:nvSpPr>
          <p:cNvPr id="7" name="Прямоугольник 6"/>
          <p:cNvSpPr/>
          <p:nvPr/>
        </p:nvSpPr>
        <p:spPr>
          <a:xfrm>
            <a:off x="179512" y="4270430"/>
            <a:ext cx="4392488" cy="1200329"/>
          </a:xfrm>
          <a:prstGeom prst="rect">
            <a:avLst/>
          </a:prstGeom>
        </p:spPr>
        <p:txBody>
          <a:bodyPr wrap="square">
            <a:spAutoFit/>
          </a:bodyPr>
          <a:lstStyle/>
          <a:p>
            <a:pPr algn="r"/>
            <a:r>
              <a:rPr lang="ru-RU" b="1" dirty="0"/>
              <a:t>Губернатор Сахалинской области - председатель Правительства Сахалинской области</a:t>
            </a:r>
            <a:br>
              <a:rPr lang="ru-RU" b="1" dirty="0"/>
            </a:br>
            <a:r>
              <a:rPr lang="ru-RU" b="1" dirty="0" err="1"/>
              <a:t>А.В.Хорошавин</a:t>
            </a:r>
            <a:endParaRPr lang="ru-RU" b="1" dirty="0"/>
          </a:p>
        </p:txBody>
      </p:sp>
    </p:spTree>
    <p:extLst>
      <p:ext uri="{BB962C8B-B14F-4D97-AF65-F5344CB8AC3E}">
        <p14:creationId xmlns:p14="http://schemas.microsoft.com/office/powerpoint/2010/main" val="254570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Исполнительная власть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Сахалинской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области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179512" y="1188983"/>
            <a:ext cx="8820472" cy="2308324"/>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r>
              <a:rPr lang="ru-RU" dirty="0"/>
              <a:t>Гражданин Российской Федерации, достигший возраста 30 лет, обладающий в соответствии с Конституцией Российской Федерации, федеральным законом пассивным избирательным правом, не имеющий гражданства иностранного государства либо вида на жительство или иного документа, подтверждающего право на постоянное проживание гражданина Российской Федерации на территории иностранного государства, может быть избран Губернатором Сахалинской области в порядке, предусмотренном федеральными законами, Уставом Сахалинской области и законом Сахалинской области.</a:t>
            </a:r>
          </a:p>
        </p:txBody>
      </p:sp>
      <p:sp>
        <p:nvSpPr>
          <p:cNvPr id="2" name="Прямоугольник 1"/>
          <p:cNvSpPr/>
          <p:nvPr/>
        </p:nvSpPr>
        <p:spPr>
          <a:xfrm>
            <a:off x="179512" y="3717032"/>
            <a:ext cx="8820472" cy="2308324"/>
          </a:xfrm>
          <a:prstGeom prst="rect">
            <a:avLst/>
          </a:prstGeom>
        </p:spPr>
        <p:txBody>
          <a:bodyPr wrap="square">
            <a:spAutoFit/>
          </a:bodyPr>
          <a:lstStyle/>
          <a:p>
            <a:r>
              <a:rPr lang="ru-RU" b="1" dirty="0" smtClean="0"/>
              <a:t>Высший </a:t>
            </a:r>
            <a:r>
              <a:rPr lang="ru-RU" b="1" dirty="0"/>
              <a:t>исполнительный орган государственной власти Сахалинской </a:t>
            </a:r>
            <a:r>
              <a:rPr lang="ru-RU" b="1" dirty="0" smtClean="0"/>
              <a:t>области –  </a:t>
            </a:r>
            <a:r>
              <a:rPr lang="ru-RU" b="1" dirty="0"/>
              <a:t>Правительство Сахалинской области;</a:t>
            </a:r>
          </a:p>
          <a:p>
            <a:r>
              <a:rPr lang="ru-RU" b="1" dirty="0">
                <a:solidFill>
                  <a:srgbClr val="C00000"/>
                </a:solidFill>
              </a:rPr>
              <a:t>О</a:t>
            </a:r>
            <a:r>
              <a:rPr lang="ru-RU" b="1" dirty="0" smtClean="0">
                <a:solidFill>
                  <a:srgbClr val="C00000"/>
                </a:solidFill>
              </a:rPr>
              <a:t>рганы </a:t>
            </a:r>
            <a:r>
              <a:rPr lang="ru-RU" b="1" dirty="0">
                <a:solidFill>
                  <a:srgbClr val="C00000"/>
                </a:solidFill>
              </a:rPr>
              <a:t>исполнительной власти Сахалинской области: </a:t>
            </a:r>
            <a:r>
              <a:rPr lang="ru-RU" b="1" dirty="0" smtClean="0">
                <a:solidFill>
                  <a:srgbClr val="C00000"/>
                </a:solidFill>
              </a:rPr>
              <a:t/>
            </a:r>
            <a:br>
              <a:rPr lang="ru-RU" b="1" dirty="0" smtClean="0">
                <a:solidFill>
                  <a:srgbClr val="C00000"/>
                </a:solidFill>
              </a:rPr>
            </a:br>
            <a:r>
              <a:rPr lang="ru-RU" b="1" dirty="0" smtClean="0">
                <a:solidFill>
                  <a:srgbClr val="C00000"/>
                </a:solidFill>
              </a:rPr>
              <a:t>министерства </a:t>
            </a:r>
            <a:r>
              <a:rPr lang="ru-RU" b="1" dirty="0">
                <a:solidFill>
                  <a:srgbClr val="C00000"/>
                </a:solidFill>
              </a:rPr>
              <a:t>Сахалинской области; департаменты Сахалинской области;</a:t>
            </a:r>
          </a:p>
          <a:p>
            <a:r>
              <a:rPr lang="ru-RU" b="1" dirty="0">
                <a:solidFill>
                  <a:srgbClr val="C00000"/>
                </a:solidFill>
              </a:rPr>
              <a:t>агентства Сахалинской области;</a:t>
            </a:r>
          </a:p>
          <a:p>
            <a:r>
              <a:rPr lang="ru-RU" b="1" dirty="0">
                <a:solidFill>
                  <a:srgbClr val="C00000"/>
                </a:solidFill>
              </a:rPr>
              <a:t>управление делами Губернатора и Правительства Сахалинской области;</a:t>
            </a:r>
          </a:p>
          <a:p>
            <a:r>
              <a:rPr lang="ru-RU" b="1" dirty="0">
                <a:solidFill>
                  <a:srgbClr val="C00000"/>
                </a:solidFill>
              </a:rPr>
              <a:t>государственные инспекции Сахалинской области;</a:t>
            </a:r>
          </a:p>
          <a:p>
            <a:r>
              <a:rPr lang="ru-RU" b="1" dirty="0">
                <a:solidFill>
                  <a:srgbClr val="C00000"/>
                </a:solidFill>
              </a:rPr>
              <a:t>представительство Губернатора и Правительства Сахалинской области.</a:t>
            </a:r>
          </a:p>
        </p:txBody>
      </p:sp>
    </p:spTree>
    <p:extLst>
      <p:ext uri="{BB962C8B-B14F-4D97-AF65-F5344CB8AC3E}">
        <p14:creationId xmlns:p14="http://schemas.microsoft.com/office/powerpoint/2010/main" val="1987142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Судебная власть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Сахалинской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области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07504" y="662925"/>
            <a:ext cx="8928992" cy="1200329"/>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r>
              <a:rPr lang="ru-RU" dirty="0"/>
              <a:t>В соответствии с федеральным конституционным законом на территории Сахалинской области действуют Сахалинский областной суд, районные суды, Арбитражный суд Сахалинской области, Уставный суд Сахалинской области, мировые судьи Сахалинской области, являющиеся частью судебной системы Российской Федерации.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060848"/>
            <a:ext cx="4406890" cy="3312368"/>
          </a:xfrm>
          <a:prstGeom prst="rect">
            <a:avLst/>
          </a:prstGeom>
          <a:ln>
            <a:solidFill>
              <a:schemeClr val="tx1">
                <a:lumMod val="50000"/>
                <a:lumOff val="50000"/>
              </a:schemeClr>
            </a:solidFill>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942" y="3684596"/>
            <a:ext cx="4276725" cy="2857500"/>
          </a:xfrm>
          <a:prstGeom prst="rect">
            <a:avLst/>
          </a:prstGeom>
        </p:spPr>
      </p:pic>
      <p:sp>
        <p:nvSpPr>
          <p:cNvPr id="6" name="TextBox 5"/>
          <p:cNvSpPr txBox="1"/>
          <p:nvPr/>
        </p:nvSpPr>
        <p:spPr>
          <a:xfrm>
            <a:off x="4527714" y="2060848"/>
            <a:ext cx="2902205" cy="369332"/>
          </a:xfrm>
          <a:prstGeom prst="rect">
            <a:avLst/>
          </a:prstGeom>
          <a:noFill/>
        </p:spPr>
        <p:txBody>
          <a:bodyPr wrap="none" rtlCol="0">
            <a:spAutoFit/>
          </a:bodyPr>
          <a:lstStyle/>
          <a:p>
            <a:r>
              <a:rPr lang="ru-RU" dirty="0" smtClean="0"/>
              <a:t>Сахалинский областной суд</a:t>
            </a:r>
            <a:endParaRPr lang="ru-RU" dirty="0"/>
          </a:p>
        </p:txBody>
      </p:sp>
      <p:sp>
        <p:nvSpPr>
          <p:cNvPr id="9" name="TextBox 8"/>
          <p:cNvSpPr txBox="1"/>
          <p:nvPr/>
        </p:nvSpPr>
        <p:spPr>
          <a:xfrm>
            <a:off x="1450110" y="6172764"/>
            <a:ext cx="2988832" cy="369332"/>
          </a:xfrm>
          <a:prstGeom prst="rect">
            <a:avLst/>
          </a:prstGeom>
          <a:noFill/>
        </p:spPr>
        <p:txBody>
          <a:bodyPr wrap="none" rtlCol="0">
            <a:spAutoFit/>
          </a:bodyPr>
          <a:lstStyle/>
          <a:p>
            <a:r>
              <a:rPr lang="ru-RU" dirty="0" err="1" smtClean="0"/>
              <a:t>Корсаковский</a:t>
            </a:r>
            <a:r>
              <a:rPr lang="ru-RU" dirty="0" smtClean="0"/>
              <a:t> городской суд</a:t>
            </a:r>
            <a:endParaRPr lang="ru-RU" dirty="0"/>
          </a:p>
        </p:txBody>
      </p:sp>
    </p:spTree>
    <p:extLst>
      <p:ext uri="{BB962C8B-B14F-4D97-AF65-F5344CB8AC3E}">
        <p14:creationId xmlns:p14="http://schemas.microsoft.com/office/powerpoint/2010/main" val="2354121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Устав района проживания. Органы местного самоуправления, их структура, полномочия, компетенция. </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79512" y="1798537"/>
            <a:ext cx="8784976" cy="1200329"/>
          </a:xfrm>
          <a:prstGeom prst="rect">
            <a:avLst/>
          </a:prstGeom>
          <a:solidFill>
            <a:schemeClr val="accent3">
              <a:lumMod val="20000"/>
              <a:lumOff val="80000"/>
            </a:schemeClr>
          </a:solidFill>
          <a:ln>
            <a:solidFill>
              <a:schemeClr val="accent3">
                <a:lumMod val="60000"/>
                <a:lumOff val="40000"/>
              </a:schemeClr>
            </a:solidFill>
          </a:ln>
        </p:spPr>
        <p:txBody>
          <a:bodyPr wrap="square">
            <a:spAutoFit/>
          </a:bodyPr>
          <a:lstStyle/>
          <a:p>
            <a:r>
              <a:rPr lang="ru-RU" dirty="0"/>
              <a:t>Необычный урок для старшеклассников прошел в администрации округа. Ученикам школы № 4 рассказали о принципах и задачах местного самоуправления. О полномочиях и обязанностях главы муниципального образования выпускникам рассказала мэр округа Лада </a:t>
            </a:r>
            <a:r>
              <a:rPr lang="ru-RU" dirty="0" err="1"/>
              <a:t>Мудрова</a:t>
            </a:r>
            <a:r>
              <a:rPr lang="ru-RU" dirty="0"/>
              <a:t>.</a:t>
            </a: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rightnessContrast bright="13000" contrast="15000"/>
                    </a14:imgEffect>
                  </a14:imgLayer>
                </a14:imgProps>
              </a:ext>
              <a:ext uri="{28A0092B-C50C-407E-A947-70E740481C1C}">
                <a14:useLocalDpi xmlns:a14="http://schemas.microsoft.com/office/drawing/2010/main" val="0"/>
              </a:ext>
            </a:extLst>
          </a:blip>
          <a:stretch>
            <a:fillRect/>
          </a:stretch>
        </p:blipFill>
        <p:spPr>
          <a:xfrm>
            <a:off x="179512" y="3030766"/>
            <a:ext cx="4440594" cy="313453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084509"/>
            <a:ext cx="4104456" cy="3040338"/>
          </a:xfrm>
          <a:prstGeom prst="rect">
            <a:avLst/>
          </a:prstGeom>
        </p:spPr>
      </p:pic>
    </p:spTree>
    <p:extLst>
      <p:ext uri="{BB962C8B-B14F-4D97-AF65-F5344CB8AC3E}">
        <p14:creationId xmlns:p14="http://schemas.microsoft.com/office/powerpoint/2010/main" val="888155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Органы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местного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самоуправления</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637"/>
            <a:ext cx="9144000" cy="5268725"/>
          </a:xfrm>
          <a:prstGeom prst="rect">
            <a:avLst/>
          </a:prstGeom>
        </p:spPr>
      </p:pic>
    </p:spTree>
    <p:extLst>
      <p:ext uri="{BB962C8B-B14F-4D97-AF65-F5344CB8AC3E}">
        <p14:creationId xmlns:p14="http://schemas.microsoft.com/office/powerpoint/2010/main" val="2529270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Политические партии и движения в Сахалинской области. </a:t>
            </a:r>
          </a:p>
        </p:txBody>
      </p:sp>
      <p:sp>
        <p:nvSpPr>
          <p:cNvPr id="2" name="Прямоугольник 1"/>
          <p:cNvSpPr/>
          <p:nvPr/>
        </p:nvSpPr>
        <p:spPr>
          <a:xfrm>
            <a:off x="162031" y="1200329"/>
            <a:ext cx="8784976" cy="2031325"/>
          </a:xfrm>
          <a:prstGeom prst="rect">
            <a:avLst/>
          </a:prstGeom>
          <a:solidFill>
            <a:schemeClr val="bg1"/>
          </a:solidFill>
        </p:spPr>
        <p:txBody>
          <a:bodyPr wrap="square">
            <a:spAutoFit/>
          </a:bodyPr>
          <a:lstStyle/>
          <a:p>
            <a:r>
              <a:rPr lang="ru-RU" dirty="0"/>
              <a:t>Предвыборная кампания не должна влиять на экономику области</a:t>
            </a:r>
          </a:p>
          <a:p>
            <a:r>
              <a:rPr lang="ru-RU" dirty="0"/>
              <a:t>Сегодня на заседании политического консультативного совета Сахалинской области Александр Хорошавин призвал политические партии и общественные движения объединить усилия для улучшения жизни сахалинцев и </a:t>
            </a:r>
            <a:r>
              <a:rPr lang="ru-RU" dirty="0" err="1"/>
              <a:t>курильчан</a:t>
            </a:r>
            <a:r>
              <a:rPr lang="ru-RU" dirty="0"/>
              <a:t>. В преддверии активной фазы кампании по выборам депутатов областной думы губернатор рекомендовал кандидатам не забывать о том, что во главу угла должны встать не политические лозунги, а конкретные дела.</a:t>
            </a: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14000"/>
                    </a14:imgEffect>
                  </a14:imgLayer>
                </a14:imgProps>
              </a:ext>
              <a:ext uri="{28A0092B-C50C-407E-A947-70E740481C1C}">
                <a14:useLocalDpi xmlns:a14="http://schemas.microsoft.com/office/drawing/2010/main" val="0"/>
              </a:ext>
            </a:extLst>
          </a:blip>
          <a:stretch>
            <a:fillRect/>
          </a:stretch>
        </p:blipFill>
        <p:spPr>
          <a:xfrm>
            <a:off x="6286187" y="2924944"/>
            <a:ext cx="2628900" cy="2857500"/>
          </a:xfrm>
          <a:prstGeom prst="rect">
            <a:avLst/>
          </a:prstGeom>
        </p:spPr>
      </p:pic>
      <p:sp>
        <p:nvSpPr>
          <p:cNvPr id="5" name="Прямоугольник 4"/>
          <p:cNvSpPr/>
          <p:nvPr/>
        </p:nvSpPr>
        <p:spPr>
          <a:xfrm>
            <a:off x="162031" y="4353694"/>
            <a:ext cx="6082592" cy="1754326"/>
          </a:xfrm>
          <a:prstGeom prst="rect">
            <a:avLst/>
          </a:prstGeom>
        </p:spPr>
        <p:txBody>
          <a:bodyPr wrap="square">
            <a:spAutoFit/>
          </a:bodyPr>
          <a:lstStyle/>
          <a:p>
            <a:r>
              <a:rPr lang="ru-RU" dirty="0"/>
              <a:t> Мы не должны забывать об экономике, о подготовке к зиме, уборке урожая и подготовке к проведению международной конференции «Нефть и газ Сахалина». Это первоочередные задачи. Помимо этого, необходимо приступать к этапу реализации Стратегии развития Сахалинской области</a:t>
            </a:r>
          </a:p>
        </p:txBody>
      </p:sp>
    </p:spTree>
    <p:extLst>
      <p:ext uri="{BB962C8B-B14F-4D97-AF65-F5344CB8AC3E}">
        <p14:creationId xmlns:p14="http://schemas.microsoft.com/office/powerpoint/2010/main" val="1580528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22" y="3879688"/>
            <a:ext cx="3810000" cy="2857500"/>
          </a:xfrm>
          <a:prstGeom prst="rect">
            <a:avLst/>
          </a:prstGeom>
        </p:spPr>
      </p:pic>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Политические партии и движения в Сахалинской области. </a:t>
            </a:r>
          </a:p>
        </p:txBody>
      </p:sp>
      <p:sp>
        <p:nvSpPr>
          <p:cNvPr id="7" name="Прямоугольник 6"/>
          <p:cNvSpPr/>
          <p:nvPr/>
        </p:nvSpPr>
        <p:spPr>
          <a:xfrm>
            <a:off x="4519216" y="4653136"/>
            <a:ext cx="4056623" cy="369332"/>
          </a:xfrm>
          <a:prstGeom prst="rect">
            <a:avLst/>
          </a:prstGeom>
          <a:solidFill>
            <a:schemeClr val="accent6">
              <a:lumMod val="20000"/>
              <a:lumOff val="80000"/>
            </a:schemeClr>
          </a:solidFill>
          <a:ln>
            <a:solidFill>
              <a:schemeClr val="accent6">
                <a:lumMod val="60000"/>
                <a:lumOff val="40000"/>
              </a:schemeClr>
            </a:solidFill>
          </a:ln>
        </p:spPr>
        <p:txBody>
          <a:bodyPr wrap="none">
            <a:spAutoFit/>
          </a:bodyPr>
          <a:lstStyle/>
          <a:p>
            <a:r>
              <a:rPr lang="ru-RU" b="1" dirty="0" smtClean="0"/>
              <a:t>политическая партия </a:t>
            </a:r>
            <a:r>
              <a:rPr lang="ru-RU" b="1" dirty="0"/>
              <a:t>«ПРАВОЕ ДЕЛО»</a:t>
            </a:r>
          </a:p>
        </p:txBody>
      </p:sp>
      <p:sp>
        <p:nvSpPr>
          <p:cNvPr id="8" name="Прямоугольник 7"/>
          <p:cNvSpPr/>
          <p:nvPr/>
        </p:nvSpPr>
        <p:spPr>
          <a:xfrm>
            <a:off x="3779912" y="6237312"/>
            <a:ext cx="4336765" cy="369332"/>
          </a:xfrm>
          <a:prstGeom prst="rect">
            <a:avLst/>
          </a:prstGeom>
          <a:solidFill>
            <a:schemeClr val="accent3">
              <a:lumMod val="20000"/>
              <a:lumOff val="80000"/>
            </a:schemeClr>
          </a:solidFill>
          <a:ln>
            <a:solidFill>
              <a:schemeClr val="accent3">
                <a:lumMod val="60000"/>
                <a:lumOff val="40000"/>
              </a:schemeClr>
            </a:solidFill>
          </a:ln>
        </p:spPr>
        <p:txBody>
          <a:bodyPr wrap="none">
            <a:spAutoFit/>
          </a:bodyPr>
          <a:lstStyle/>
          <a:p>
            <a:r>
              <a:rPr lang="ru-RU" b="1" dirty="0" smtClean="0"/>
              <a:t>политическая партия </a:t>
            </a:r>
            <a:r>
              <a:rPr lang="ru-RU" b="1" dirty="0"/>
              <a:t>«ЕДИНАЯ РОССИЯ»</a:t>
            </a:r>
          </a:p>
        </p:txBody>
      </p:sp>
      <p:sp>
        <p:nvSpPr>
          <p:cNvPr id="9" name="Прямоугольник 8"/>
          <p:cNvSpPr/>
          <p:nvPr/>
        </p:nvSpPr>
        <p:spPr>
          <a:xfrm>
            <a:off x="1891355" y="2276872"/>
            <a:ext cx="5361290" cy="369332"/>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r>
              <a:rPr lang="ru-RU" b="1" dirty="0" smtClean="0"/>
              <a:t>политическая партия </a:t>
            </a:r>
            <a:r>
              <a:rPr lang="ru-RU" b="1" dirty="0"/>
              <a:t>«Партия Великое Отечество»</a:t>
            </a:r>
          </a:p>
        </p:txBody>
      </p:sp>
      <p:sp>
        <p:nvSpPr>
          <p:cNvPr id="10" name="Прямоугольник 9"/>
          <p:cNvSpPr/>
          <p:nvPr/>
        </p:nvSpPr>
        <p:spPr>
          <a:xfrm>
            <a:off x="2805312" y="2924944"/>
            <a:ext cx="6102424" cy="369332"/>
          </a:xfrm>
          <a:prstGeom prst="rect">
            <a:avLst/>
          </a:prstGeom>
          <a:solidFill>
            <a:schemeClr val="accent4">
              <a:lumMod val="20000"/>
              <a:lumOff val="80000"/>
            </a:schemeClr>
          </a:solidFill>
          <a:ln>
            <a:solidFill>
              <a:schemeClr val="accent4">
                <a:lumMod val="60000"/>
                <a:lumOff val="40000"/>
              </a:schemeClr>
            </a:solidFill>
          </a:ln>
        </p:spPr>
        <p:txBody>
          <a:bodyPr wrap="square">
            <a:spAutoFit/>
          </a:bodyPr>
          <a:lstStyle/>
          <a:p>
            <a:r>
              <a:rPr lang="ru-RU" b="1" dirty="0" smtClean="0"/>
              <a:t>политическая партия </a:t>
            </a:r>
            <a:r>
              <a:rPr lang="ru-RU" b="1" dirty="0"/>
              <a:t>«Союз Труда» в Сахалинской области</a:t>
            </a:r>
          </a:p>
        </p:txBody>
      </p:sp>
      <p:sp>
        <p:nvSpPr>
          <p:cNvPr id="11" name="Прямоугольник 10"/>
          <p:cNvSpPr/>
          <p:nvPr/>
        </p:nvSpPr>
        <p:spPr>
          <a:xfrm>
            <a:off x="38649" y="3510356"/>
            <a:ext cx="5958408" cy="369332"/>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r>
              <a:rPr lang="ru-RU" b="1" dirty="0" smtClean="0"/>
              <a:t>политическая партия </a:t>
            </a:r>
            <a:r>
              <a:rPr lang="ru-RU" b="1" dirty="0"/>
              <a:t>«КОММУНИСТЫ РОССИИ»</a:t>
            </a:r>
          </a:p>
        </p:txBody>
      </p:sp>
      <p:sp>
        <p:nvSpPr>
          <p:cNvPr id="12" name="Прямоугольник 11"/>
          <p:cNvSpPr/>
          <p:nvPr/>
        </p:nvSpPr>
        <p:spPr>
          <a:xfrm>
            <a:off x="38649" y="1370575"/>
            <a:ext cx="6342623" cy="646331"/>
          </a:xfrm>
          <a:prstGeom prst="rect">
            <a:avLst/>
          </a:prstGeom>
          <a:solidFill>
            <a:schemeClr val="accent3">
              <a:lumMod val="20000"/>
              <a:lumOff val="80000"/>
            </a:schemeClr>
          </a:solidFill>
          <a:ln>
            <a:solidFill>
              <a:schemeClr val="accent3">
                <a:lumMod val="60000"/>
                <a:lumOff val="40000"/>
              </a:schemeClr>
            </a:solidFill>
          </a:ln>
        </p:spPr>
        <p:txBody>
          <a:bodyPr wrap="square">
            <a:spAutoFit/>
          </a:bodyPr>
          <a:lstStyle/>
          <a:p>
            <a:r>
              <a:rPr lang="ru-RU" b="1" dirty="0" smtClean="0"/>
              <a:t>политическая партия </a:t>
            </a:r>
            <a:r>
              <a:rPr lang="ru-RU" b="1" dirty="0"/>
              <a:t>«Спортивная партия России «ЗДОРОВЫЕ СИЛЫ» в Сахалинской области</a:t>
            </a:r>
          </a:p>
        </p:txBody>
      </p:sp>
    </p:spTree>
    <p:extLst>
      <p:ext uri="{BB962C8B-B14F-4D97-AF65-F5344CB8AC3E}">
        <p14:creationId xmlns:p14="http://schemas.microsoft.com/office/powerpoint/2010/main" val="1259099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2" y="1268760"/>
            <a:ext cx="9178272" cy="4005064"/>
          </a:xfrm>
          <a:prstGeom prst="rect">
            <a:avLst/>
          </a:prstGeom>
        </p:spPr>
      </p:pic>
      <p:sp>
        <p:nvSpPr>
          <p:cNvPr id="3" name="Прямоугольник 2"/>
          <p:cNvSpPr/>
          <p:nvPr/>
        </p:nvSpPr>
        <p:spPr>
          <a:xfrm>
            <a:off x="14210" y="16547"/>
            <a:ext cx="9129789" cy="1200329"/>
          </a:xfrm>
          <a:prstGeom prst="rect">
            <a:avLst/>
          </a:prstGeom>
          <a:solidFill>
            <a:schemeClr val="bg1"/>
          </a:solidFill>
        </p:spPr>
        <p:txBody>
          <a:bodyPr wrap="square">
            <a:spAutoFit/>
          </a:bodyPr>
          <a:lstStyle/>
          <a:p>
            <a:r>
              <a:rPr lang="ru-RU" dirty="0"/>
              <a:t>Сахалинская область – единственный регион в России, полностью расположенный на островах. В её состав входят остров Сахалин с прилегающими небольшими островами </a:t>
            </a:r>
            <a:r>
              <a:rPr lang="ru-RU" dirty="0" err="1"/>
              <a:t>Монерон</a:t>
            </a:r>
            <a:r>
              <a:rPr lang="ru-RU" dirty="0"/>
              <a:t> и Тюлений, а также Курильские острова. Омывается водами Охотского, Японского морей и Тихого океана.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2775"/>
            <a:ext cx="936104" cy="105131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300045"/>
            <a:ext cx="1930612" cy="1357162"/>
          </a:xfrm>
          <a:prstGeom prst="rect">
            <a:avLst/>
          </a:prstGeom>
        </p:spPr>
      </p:pic>
    </p:spTree>
    <p:extLst>
      <p:ext uri="{BB962C8B-B14F-4D97-AF65-F5344CB8AC3E}">
        <p14:creationId xmlns:p14="http://schemas.microsoft.com/office/powerpoint/2010/main" val="1459295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Конфессиональная структура Сахалинской области.</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69881" y="1156395"/>
            <a:ext cx="8784976" cy="3693319"/>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r>
              <a:rPr lang="ru-RU" dirty="0"/>
              <a:t>Согласно официальным данным, на территории Сахалинской области к началу 2009 года зарегистрировано 117 религиозных организаций. Из них 44 православных, 28 пятидесятнических, 4 мусульманские. В числе остальных - общины пресвитериан, Адвентистов седьмого дня, "Свидетелей Иеговы", Римско-католической церкви. </a:t>
            </a:r>
            <a:br>
              <a:rPr lang="ru-RU" dirty="0"/>
            </a:br>
            <a:r>
              <a:rPr lang="ru-RU" dirty="0"/>
              <a:t/>
            </a:r>
            <a:br>
              <a:rPr lang="ru-RU" dirty="0"/>
            </a:br>
            <a:r>
              <a:rPr lang="ru-RU" dirty="0"/>
              <a:t>"Как отмечают специалисты, религиозных организаций, проповедующих экстремизм, в области не зарегистрировано", - сообщили в управлении информации региона. </a:t>
            </a:r>
            <a:br>
              <a:rPr lang="ru-RU" dirty="0"/>
            </a:br>
            <a:r>
              <a:rPr lang="ru-RU" dirty="0"/>
              <a:t/>
            </a:r>
            <a:br>
              <a:rPr lang="ru-RU" dirty="0"/>
            </a:br>
            <a:r>
              <a:rPr lang="ru-RU" dirty="0"/>
              <a:t>Также опубликованы данные о количестве иностранных миссионеров в регионе. Согласно этим данным, в 2008 году в Сахалинскую область с миссионерскими целями въехало более 100 иностранных граждан. В основном это представители "Церкви Иисуса Христа святых последних дней" (мормоны). Также были отмечены пятидесятники, представители Римско-католической и Пресвитерианской церквей. </a:t>
            </a:r>
          </a:p>
        </p:txBody>
      </p:sp>
    </p:spTree>
    <p:extLst>
      <p:ext uri="{BB962C8B-B14F-4D97-AF65-F5344CB8AC3E}">
        <p14:creationId xmlns:p14="http://schemas.microsoft.com/office/powerpoint/2010/main" val="253828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Конфессиональная структура Сахалинской области.</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2461"/>
            <a:ext cx="4143375" cy="1333500"/>
          </a:xfrm>
          <a:prstGeom prst="rect">
            <a:avLst/>
          </a:prstGeom>
          <a:solidFill>
            <a:schemeClr val="bg1"/>
          </a:solidFill>
        </p:spPr>
      </p:pic>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brightnessContrast bright="17000" contrast="16000"/>
                    </a14:imgEffect>
                  </a14:imgLayer>
                </a14:imgProps>
              </a:ext>
              <a:ext uri="{28A0092B-C50C-407E-A947-70E740481C1C}">
                <a14:useLocalDpi xmlns:a14="http://schemas.microsoft.com/office/drawing/2010/main" val="0"/>
              </a:ext>
            </a:extLst>
          </a:blip>
          <a:stretch>
            <a:fillRect/>
          </a:stretch>
        </p:blipFill>
        <p:spPr>
          <a:xfrm>
            <a:off x="4572000" y="1556791"/>
            <a:ext cx="3672408" cy="2742065"/>
          </a:xfrm>
          <a:prstGeom prst="rect">
            <a:avLst/>
          </a:prstGeom>
        </p:spPr>
      </p:pic>
      <p:sp>
        <p:nvSpPr>
          <p:cNvPr id="6" name="Прямоугольник 5"/>
          <p:cNvSpPr/>
          <p:nvPr/>
        </p:nvSpPr>
        <p:spPr>
          <a:xfrm>
            <a:off x="1187624" y="4298856"/>
            <a:ext cx="7056784" cy="1200329"/>
          </a:xfrm>
          <a:prstGeom prst="rect">
            <a:avLst/>
          </a:prstGeom>
        </p:spPr>
        <p:txBody>
          <a:bodyPr wrap="square">
            <a:spAutoFit/>
          </a:bodyPr>
          <a:lstStyle/>
          <a:p>
            <a:r>
              <a:rPr lang="ru-RU" dirty="0"/>
              <a:t>Православный приход в селе Озерском был образован в 2006 году. Под храм приспособлено бывшее здание сельской администрации. </a:t>
            </a:r>
            <a:r>
              <a:rPr lang="ru-RU" dirty="0" err="1"/>
              <a:t>Окормляется</a:t>
            </a:r>
            <a:r>
              <a:rPr lang="ru-RU" dirty="0"/>
              <a:t> настоятелем храма Вознесения Господня в Корсакове.</a:t>
            </a:r>
          </a:p>
        </p:txBody>
      </p:sp>
    </p:spTree>
    <p:extLst>
      <p:ext uri="{BB962C8B-B14F-4D97-AF65-F5344CB8AC3E}">
        <p14:creationId xmlns:p14="http://schemas.microsoft.com/office/powerpoint/2010/main" val="2203061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Конфессиональная структура Сахалинской области.</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1" y="2048074"/>
            <a:ext cx="9144000" cy="3334431"/>
          </a:xfrm>
          <a:prstGeom prst="rect">
            <a:avLst/>
          </a:prstGeom>
        </p:spPr>
      </p:pic>
      <p:sp>
        <p:nvSpPr>
          <p:cNvPr id="7" name="Прямоугольник 6"/>
          <p:cNvSpPr/>
          <p:nvPr/>
        </p:nvSpPr>
        <p:spPr>
          <a:xfrm>
            <a:off x="33358" y="1124744"/>
            <a:ext cx="9141799" cy="923330"/>
          </a:xfrm>
          <a:prstGeom prst="rect">
            <a:avLst/>
          </a:prstGeom>
          <a:solidFill>
            <a:schemeClr val="bg1"/>
          </a:solidFill>
        </p:spPr>
        <p:txBody>
          <a:bodyPr wrap="square">
            <a:spAutoFit/>
          </a:bodyPr>
          <a:lstStyle/>
          <a:p>
            <a:r>
              <a:rPr lang="ru-RU" dirty="0"/>
              <a:t>Сейчас в Сахалинской области зарегистрированы более 50 приходов. Действуют 53 храма (самый дальний приход в России расположен на о. </a:t>
            </a:r>
            <a:r>
              <a:rPr lang="ru-RU" dirty="0" err="1"/>
              <a:t>Парамушир</a:t>
            </a:r>
            <a:r>
              <a:rPr lang="ru-RU" dirty="0"/>
              <a:t> в г. Северо –Курильске). Несут 12службу 50 </a:t>
            </a:r>
            <a:r>
              <a:rPr lang="ru-RU" dirty="0" err="1"/>
              <a:t>священослужителей</a:t>
            </a:r>
            <a:r>
              <a:rPr lang="ru-RU" dirty="0"/>
              <a:t>.</a:t>
            </a:r>
          </a:p>
        </p:txBody>
      </p:sp>
      <p:pic>
        <p:nvPicPr>
          <p:cNvPr id="9" name="Рисунок 8"/>
          <p:cNvPicPr>
            <a:picLocks noChangeAspect="1"/>
          </p:cNvPicPr>
          <p:nvPr/>
        </p:nvPicPr>
        <p:blipFill>
          <a:blip r:embed="rId4">
            <a:extLst>
              <a:ext uri="{BEBA8EAE-BF5A-486C-A8C5-ECC9F3942E4B}">
                <a14:imgProps xmlns:a14="http://schemas.microsoft.com/office/drawing/2010/main">
                  <a14:imgLayer r:embed="rId5">
                    <a14:imgEffect>
                      <a14:brightnessContrast bright="14000" contrast="15000"/>
                    </a14:imgEffect>
                  </a14:imgLayer>
                </a14:imgProps>
              </a:ext>
              <a:ext uri="{28A0092B-C50C-407E-A947-70E740481C1C}">
                <a14:useLocalDpi xmlns:a14="http://schemas.microsoft.com/office/drawing/2010/main" val="0"/>
              </a:ext>
            </a:extLst>
          </a:blip>
          <a:stretch>
            <a:fillRect/>
          </a:stretch>
        </p:blipFill>
        <p:spPr>
          <a:xfrm>
            <a:off x="5796136" y="3861048"/>
            <a:ext cx="3175000" cy="2819400"/>
          </a:xfrm>
          <a:prstGeom prst="rect">
            <a:avLst/>
          </a:prstGeom>
          <a:ln w="28575">
            <a:solidFill>
              <a:schemeClr val="bg1"/>
            </a:solidFill>
          </a:ln>
        </p:spPr>
      </p:pic>
    </p:spTree>
    <p:extLst>
      <p:ext uri="{BB962C8B-B14F-4D97-AF65-F5344CB8AC3E}">
        <p14:creationId xmlns:p14="http://schemas.microsoft.com/office/powerpoint/2010/main" val="1410292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Подумай…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33358" y="1124744"/>
            <a:ext cx="9141799" cy="3108543"/>
          </a:xfrm>
          <a:prstGeom prst="rect">
            <a:avLst/>
          </a:prstGeom>
          <a:solidFill>
            <a:schemeClr val="bg1"/>
          </a:solidFill>
        </p:spPr>
        <p:txBody>
          <a:bodyPr wrap="square">
            <a:spAutoFit/>
          </a:bodyPr>
          <a:lstStyle/>
          <a:p>
            <a:pPr marL="514350" indent="-514350">
              <a:buAutoNum type="arabicPeriod"/>
            </a:pPr>
            <a:r>
              <a:rPr lang="ru-RU" sz="2800" dirty="0" smtClean="0"/>
              <a:t>Статус Сахалинской области</a:t>
            </a:r>
          </a:p>
          <a:p>
            <a:pPr marL="514350" indent="-514350">
              <a:buAutoNum type="arabicPeriod"/>
            </a:pPr>
            <a:r>
              <a:rPr lang="ru-RU" sz="2800" dirty="0" smtClean="0"/>
              <a:t>Федеральный округ</a:t>
            </a:r>
          </a:p>
          <a:p>
            <a:pPr marL="514350" indent="-514350">
              <a:buAutoNum type="arabicPeriod"/>
            </a:pPr>
            <a:r>
              <a:rPr lang="ru-RU" sz="2800" dirty="0"/>
              <a:t>состав территории Сахалинской </a:t>
            </a:r>
            <a:r>
              <a:rPr lang="ru-RU" sz="2800" dirty="0" smtClean="0"/>
              <a:t>области</a:t>
            </a:r>
          </a:p>
          <a:p>
            <a:pPr marL="514350" indent="-514350">
              <a:buFontTx/>
              <a:buAutoNum type="arabicPeriod"/>
            </a:pPr>
            <a:r>
              <a:rPr lang="ru-RU" sz="2800" dirty="0" smtClean="0"/>
              <a:t>Законодательный орган </a:t>
            </a:r>
            <a:r>
              <a:rPr lang="ru-RU" sz="2800" dirty="0"/>
              <a:t>государственной власти в Сахалинской </a:t>
            </a:r>
            <a:r>
              <a:rPr lang="ru-RU" sz="2800" dirty="0" smtClean="0"/>
              <a:t>области</a:t>
            </a:r>
          </a:p>
          <a:p>
            <a:pPr marL="514350" indent="-514350">
              <a:buFontTx/>
              <a:buAutoNum type="arabicPeriod"/>
            </a:pPr>
            <a:r>
              <a:rPr lang="ru-RU" sz="2800" dirty="0"/>
              <a:t>Высший исполнительный орган государственной власти Сахалинской </a:t>
            </a:r>
            <a:r>
              <a:rPr lang="ru-RU" sz="2800" dirty="0" smtClean="0"/>
              <a:t>области</a:t>
            </a:r>
            <a:endParaRPr lang="ru-RU" sz="2800" dirty="0"/>
          </a:p>
        </p:txBody>
      </p:sp>
    </p:spTree>
    <p:extLst>
      <p:ext uri="{BB962C8B-B14F-4D97-AF65-F5344CB8AC3E}">
        <p14:creationId xmlns:p14="http://schemas.microsoft.com/office/powerpoint/2010/main" val="329955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Проверь себя…</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33358" y="1124744"/>
            <a:ext cx="9141799" cy="6124754"/>
          </a:xfrm>
          <a:prstGeom prst="rect">
            <a:avLst/>
          </a:prstGeom>
          <a:solidFill>
            <a:schemeClr val="bg1"/>
          </a:solidFill>
        </p:spPr>
        <p:txBody>
          <a:bodyPr wrap="square">
            <a:spAutoFit/>
          </a:bodyPr>
          <a:lstStyle/>
          <a:p>
            <a:pPr marL="514350" indent="-514350">
              <a:buAutoNum type="arabicPeriod"/>
            </a:pPr>
            <a:r>
              <a:rPr lang="ru-RU" sz="2800" dirty="0" smtClean="0">
                <a:solidFill>
                  <a:schemeClr val="accent1">
                    <a:lumMod val="75000"/>
                  </a:schemeClr>
                </a:solidFill>
              </a:rPr>
              <a:t>Сахалинская </a:t>
            </a:r>
            <a:r>
              <a:rPr lang="ru-RU" sz="2800" dirty="0">
                <a:solidFill>
                  <a:schemeClr val="accent1">
                    <a:lumMod val="75000"/>
                  </a:schemeClr>
                </a:solidFill>
              </a:rPr>
              <a:t>область - государственно-территориальное образование, находящееся в составе Российской Федерации и являющееся равноправным субъектом Российской </a:t>
            </a:r>
            <a:r>
              <a:rPr lang="ru-RU" sz="2800" dirty="0" smtClean="0">
                <a:solidFill>
                  <a:schemeClr val="accent1">
                    <a:lumMod val="75000"/>
                  </a:schemeClr>
                </a:solidFill>
              </a:rPr>
              <a:t>Федерации.</a:t>
            </a:r>
          </a:p>
          <a:p>
            <a:pPr marL="514350" indent="-514350">
              <a:buAutoNum type="arabicPeriod"/>
            </a:pPr>
            <a:r>
              <a:rPr lang="ru-RU" sz="2800" dirty="0" smtClean="0"/>
              <a:t>Дальневосточный</a:t>
            </a:r>
          </a:p>
          <a:p>
            <a:pPr marL="514350" indent="-514350">
              <a:buFontTx/>
              <a:buAutoNum type="arabicPeriod"/>
            </a:pPr>
            <a:r>
              <a:rPr lang="ru-RU" sz="2800" dirty="0" smtClean="0"/>
              <a:t>Остров Сахалин </a:t>
            </a:r>
            <a:r>
              <a:rPr lang="ru-RU" sz="2800" dirty="0"/>
              <a:t>с прилегающими к нему островами, Курильских островов, включающих острова Большой </a:t>
            </a:r>
            <a:r>
              <a:rPr lang="ru-RU" sz="2800" dirty="0" smtClean="0"/>
              <a:t>и </a:t>
            </a:r>
            <a:r>
              <a:rPr lang="ru-RU" sz="2800" dirty="0"/>
              <a:t>Малой Курильской </a:t>
            </a:r>
            <a:r>
              <a:rPr lang="ru-RU" sz="2800" dirty="0" smtClean="0"/>
              <a:t>гряды</a:t>
            </a:r>
          </a:p>
          <a:p>
            <a:pPr marL="514350" indent="-514350">
              <a:buFontTx/>
              <a:buAutoNum type="arabicPeriod"/>
            </a:pPr>
            <a:r>
              <a:rPr lang="ru-RU" sz="2800" dirty="0" smtClean="0"/>
              <a:t>Сахалинская </a:t>
            </a:r>
            <a:r>
              <a:rPr lang="ru-RU" sz="2800" dirty="0"/>
              <a:t>областная </a:t>
            </a:r>
            <a:r>
              <a:rPr lang="ru-RU" sz="2800" dirty="0" smtClean="0"/>
              <a:t>Дума</a:t>
            </a:r>
          </a:p>
          <a:p>
            <a:pPr marL="514350" indent="-514350">
              <a:buFontTx/>
              <a:buAutoNum type="arabicPeriod"/>
            </a:pPr>
            <a:r>
              <a:rPr lang="ru-RU" sz="2800" dirty="0"/>
              <a:t>Правительство Сахалинской области</a:t>
            </a:r>
          </a:p>
          <a:p>
            <a:pPr marL="514350" indent="-514350">
              <a:buFontTx/>
              <a:buAutoNum type="arabicPeriod"/>
            </a:pPr>
            <a:endParaRPr lang="ru-RU" sz="2800" dirty="0"/>
          </a:p>
          <a:p>
            <a:pPr marL="514350" indent="-514350">
              <a:buFontTx/>
              <a:buAutoNum type="arabicPeriod"/>
            </a:pPr>
            <a:endParaRPr lang="ru-RU" sz="2800" dirty="0"/>
          </a:p>
          <a:p>
            <a:pPr marL="514350" indent="-514350">
              <a:buAutoNum type="arabicPeriod"/>
            </a:pPr>
            <a:endParaRPr lang="ru-RU" sz="2800" dirty="0" smtClean="0"/>
          </a:p>
          <a:p>
            <a:pPr marL="514350" indent="-514350">
              <a:buAutoNum type="arabicPeriod"/>
            </a:pPr>
            <a:endParaRPr lang="ru-RU" sz="2800" dirty="0"/>
          </a:p>
        </p:txBody>
      </p:sp>
    </p:spTree>
    <p:extLst>
      <p:ext uri="{BB962C8B-B14F-4D97-AF65-F5344CB8AC3E}">
        <p14:creationId xmlns:p14="http://schemas.microsoft.com/office/powerpoint/2010/main" val="871470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Конституция РФ о статусе Сахалинской области</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107504" y="1215562"/>
            <a:ext cx="4176464" cy="1754326"/>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r>
              <a:rPr lang="ru-RU" b="1" dirty="0">
                <a:solidFill>
                  <a:schemeClr val="accent1">
                    <a:lumMod val="75000"/>
                  </a:schemeClr>
                </a:solidFill>
              </a:rPr>
              <a:t>Сахалинская область - государственно-территориальное образование, находящееся в составе Российской Федерации и являющееся равноправным субъектом Российской Федерации.</a:t>
            </a:r>
          </a:p>
        </p:txBody>
      </p:sp>
      <p:sp>
        <p:nvSpPr>
          <p:cNvPr id="7" name="Прямоугольник 6"/>
          <p:cNvSpPr/>
          <p:nvPr/>
        </p:nvSpPr>
        <p:spPr>
          <a:xfrm>
            <a:off x="4716016" y="1200329"/>
            <a:ext cx="4320480" cy="1754326"/>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r>
              <a:rPr lang="ru-RU" dirty="0"/>
              <a:t>Статус </a:t>
            </a:r>
            <a:r>
              <a:rPr lang="ru-RU" dirty="0" smtClean="0"/>
              <a:t>области определяется </a:t>
            </a:r>
            <a:r>
              <a:rPr lang="ru-RU" dirty="0"/>
              <a:t>Конституцией Российской Федерации и уставом </a:t>
            </a:r>
            <a:r>
              <a:rPr lang="ru-RU" dirty="0" smtClean="0"/>
              <a:t>области</a:t>
            </a:r>
            <a:r>
              <a:rPr lang="ru-RU" dirty="0"/>
              <a:t>, </a:t>
            </a:r>
            <a:r>
              <a:rPr lang="ru-RU" dirty="0" smtClean="0"/>
              <a:t>принимаемым </a:t>
            </a:r>
            <a:r>
              <a:rPr lang="ru-RU" dirty="0"/>
              <a:t>законодательным (представительным) органом соответствующего субъекта Российской Федерации. </a:t>
            </a:r>
          </a:p>
        </p:txBody>
      </p:sp>
      <p:sp>
        <p:nvSpPr>
          <p:cNvPr id="9" name="Прямоугольник 8"/>
          <p:cNvSpPr/>
          <p:nvPr/>
        </p:nvSpPr>
        <p:spPr>
          <a:xfrm>
            <a:off x="114819" y="3152001"/>
            <a:ext cx="8928992" cy="923330"/>
          </a:xfrm>
          <a:prstGeom prst="rect">
            <a:avLst/>
          </a:prstGeom>
          <a:solidFill>
            <a:schemeClr val="accent4">
              <a:lumMod val="20000"/>
              <a:lumOff val="80000"/>
            </a:schemeClr>
          </a:solidFill>
          <a:ln>
            <a:solidFill>
              <a:schemeClr val="accent4">
                <a:lumMod val="60000"/>
                <a:lumOff val="40000"/>
              </a:schemeClr>
            </a:solidFill>
          </a:ln>
        </p:spPr>
        <p:txBody>
          <a:bodyPr wrap="square">
            <a:spAutoFit/>
          </a:bodyPr>
          <a:lstStyle/>
          <a:p>
            <a:r>
              <a:rPr lang="ru-RU" dirty="0"/>
              <a:t>Статус субъекта Российской Федерации может быть изменен по взаимному согласию Российской Федерации и субъекта Российской Федерации в соответствии с федеральным конституционным законом. </a:t>
            </a:r>
          </a:p>
        </p:txBody>
      </p:sp>
    </p:spTree>
    <p:extLst>
      <p:ext uri="{BB962C8B-B14F-4D97-AF65-F5344CB8AC3E}">
        <p14:creationId xmlns:p14="http://schemas.microsoft.com/office/powerpoint/2010/main" val="339572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Конституция РФ о статусе Сахалинской области</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107504" y="1215562"/>
            <a:ext cx="4176464" cy="2031325"/>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r>
              <a:rPr lang="ru-RU" dirty="0"/>
              <a:t>Российская Федерация гарантирует права коренных малочисленных народов в соответствии с общепризнанными принципами и нормами международного права и международными договорами Российской Федерации.</a:t>
            </a:r>
          </a:p>
        </p:txBody>
      </p:sp>
      <p:sp>
        <p:nvSpPr>
          <p:cNvPr id="7" name="Прямоугольник 6"/>
          <p:cNvSpPr/>
          <p:nvPr/>
        </p:nvSpPr>
        <p:spPr>
          <a:xfrm>
            <a:off x="107504" y="3356992"/>
            <a:ext cx="4176464" cy="1200329"/>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r>
              <a:rPr lang="ru-RU" dirty="0"/>
              <a:t>Российская Федерация гарантирует всем ее народам право на сохранение родного языка, создание условий для его изучения и развития</a:t>
            </a:r>
          </a:p>
        </p:txBody>
      </p:sp>
      <p:graphicFrame>
        <p:nvGraphicFramePr>
          <p:cNvPr id="3" name="Таблица 2"/>
          <p:cNvGraphicFramePr>
            <a:graphicFrameLocks noGrp="1"/>
          </p:cNvGraphicFramePr>
          <p:nvPr>
            <p:extLst>
              <p:ext uri="{D42A27DB-BD31-4B8C-83A1-F6EECF244321}">
                <p14:modId xmlns:p14="http://schemas.microsoft.com/office/powerpoint/2010/main" val="2537231913"/>
              </p:ext>
            </p:extLst>
          </p:nvPr>
        </p:nvGraphicFramePr>
        <p:xfrm>
          <a:off x="4427984" y="1200327"/>
          <a:ext cx="4536504" cy="5325017"/>
        </p:xfrm>
        <a:graphic>
          <a:graphicData uri="http://schemas.openxmlformats.org/drawingml/2006/table">
            <a:tbl>
              <a:tblPr/>
              <a:tblGrid>
                <a:gridCol w="1984721"/>
                <a:gridCol w="2551783"/>
              </a:tblGrid>
              <a:tr h="464427">
                <a:tc>
                  <a:txBody>
                    <a:bodyPr/>
                    <a:lstStyle/>
                    <a:p>
                      <a:pPr algn="r"/>
                      <a:r>
                        <a:rPr lang="ru-RU" sz="2000" b="1" dirty="0" err="1" smtClean="0">
                          <a:effectLst/>
                        </a:rPr>
                        <a:t>Адм.центр</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A3EEA3"/>
                    </a:solidFill>
                  </a:tcPr>
                </a:tc>
                <a:tc>
                  <a:txBody>
                    <a:bodyPr/>
                    <a:lstStyle/>
                    <a:p>
                      <a:r>
                        <a:rPr lang="ru-RU" sz="2000">
                          <a:hlinkClick r:id="rId2" tooltip="Южно-Сахалинск"/>
                        </a:rPr>
                        <a:t>Южно-Сахалинск</a:t>
                      </a:r>
                      <a:endParaRPr lang="ru-RU" sz="2000"/>
                    </a:p>
                  </a:txBody>
                  <a:tcPr marL="38683" marR="38683" marT="19342" marB="19342"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92819">
                <a:tc>
                  <a:txBody>
                    <a:bodyPr/>
                    <a:lstStyle/>
                    <a:p>
                      <a:pPr algn="r"/>
                      <a:r>
                        <a:rPr lang="ru-RU" sz="2000" b="1" dirty="0">
                          <a:effectLst/>
                          <a:hlinkClick r:id="rId3" tooltip="Площадь"/>
                        </a:rPr>
                        <a:t>Площадь</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rgbClr val="A3EEA3"/>
                    </a:solidFill>
                  </a:tcPr>
                </a:tc>
                <a:tc>
                  <a:txBody>
                    <a:bodyPr/>
                    <a:lstStyle/>
                    <a:p>
                      <a:r>
                        <a:rPr lang="ru-RU" sz="2000" dirty="0" smtClean="0"/>
                        <a:t>87 101 </a:t>
                      </a:r>
                      <a:r>
                        <a:rPr lang="ru-RU" sz="2000" dirty="0" smtClean="0">
                          <a:hlinkClick r:id="rId4" tooltip="Квадратный километр"/>
                        </a:rPr>
                        <a:t>км²</a:t>
                      </a:r>
                      <a:endParaRPr lang="ru-RU" sz="2000" dirty="0"/>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tcPr>
                </a:tc>
              </a:tr>
              <a:tr h="412650">
                <a:tc>
                  <a:txBody>
                    <a:bodyPr/>
                    <a:lstStyle/>
                    <a:p>
                      <a:pPr algn="r"/>
                      <a:r>
                        <a:rPr lang="ru-RU" sz="2000" dirty="0" smtClean="0">
                          <a:effectLst/>
                        </a:rPr>
                        <a:t>-</a:t>
                      </a:r>
                      <a:r>
                        <a:rPr lang="ru-RU" sz="2000" dirty="0">
                          <a:effectLst/>
                        </a:rPr>
                        <a:t> % </a:t>
                      </a:r>
                      <a:r>
                        <a:rPr lang="ru-RU" sz="2000" dirty="0" err="1">
                          <a:effectLst/>
                        </a:rPr>
                        <a:t>водн</a:t>
                      </a:r>
                      <a:r>
                        <a:rPr lang="ru-RU" sz="2000" dirty="0">
                          <a:effectLst/>
                        </a:rPr>
                        <a:t>. </a:t>
                      </a:r>
                      <a:r>
                        <a:rPr lang="ru-RU" sz="2000" dirty="0" err="1">
                          <a:effectLst/>
                        </a:rPr>
                        <a:t>пов</a:t>
                      </a:r>
                      <a:r>
                        <a:rPr lang="ru-RU" sz="2000" dirty="0">
                          <a:effectLst/>
                        </a:rPr>
                        <a:t>.</a:t>
                      </a: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rgbClr val="F0F0F0"/>
                    </a:solidFill>
                  </a:tcPr>
                </a:tc>
                <a:tc>
                  <a:txBody>
                    <a:bodyPr/>
                    <a:lstStyle/>
                    <a:p>
                      <a:r>
                        <a:rPr lang="ru-RU" sz="2000" dirty="0" smtClean="0"/>
                        <a:t>0,5</a:t>
                      </a:r>
                      <a:endParaRPr lang="ru-RU" sz="2000" dirty="0"/>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tcPr>
                </a:tc>
              </a:tr>
              <a:tr h="192819">
                <a:tc>
                  <a:txBody>
                    <a:bodyPr/>
                    <a:lstStyle/>
                    <a:p>
                      <a:pPr algn="r"/>
                      <a:r>
                        <a:rPr lang="ru-RU" sz="2000" b="1">
                          <a:effectLst/>
                          <a:hlinkClick r:id="rId5" tooltip="Население"/>
                        </a:rPr>
                        <a:t>Население</a:t>
                      </a:r>
                      <a:endParaRPr lang="ru-RU" sz="200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rgbClr val="A3EEA3"/>
                    </a:solidFill>
                  </a:tcPr>
                </a:tc>
                <a:tc>
                  <a:txBody>
                    <a:bodyPr/>
                    <a:lstStyle/>
                    <a:p>
                      <a:r>
                        <a:rPr lang="ru-RU" sz="2000" dirty="0" smtClean="0"/>
                        <a:t>491 027</a:t>
                      </a:r>
                      <a:endParaRPr lang="ru-RU" sz="2000" dirty="0"/>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tcPr>
                </a:tc>
              </a:tr>
              <a:tr h="464427">
                <a:tc>
                  <a:txBody>
                    <a:bodyPr/>
                    <a:lstStyle/>
                    <a:p>
                      <a:pPr algn="r"/>
                      <a:r>
                        <a:rPr lang="ru-RU" sz="2000" dirty="0" smtClean="0">
                          <a:effectLst/>
                        </a:rPr>
                        <a:t>- </a:t>
                      </a:r>
                      <a:r>
                        <a:rPr lang="ru-RU" sz="2000" dirty="0">
                          <a:effectLst/>
                          <a:hlinkClick r:id="rId6" tooltip="Плотность населения"/>
                        </a:rPr>
                        <a:t>Плотность</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rgbClr val="F0F0F0"/>
                    </a:solidFill>
                  </a:tcPr>
                </a:tc>
                <a:tc>
                  <a:txBody>
                    <a:bodyPr/>
                    <a:lstStyle/>
                    <a:p>
                      <a:r>
                        <a:rPr lang="ru-RU" sz="2000" dirty="0" smtClean="0"/>
                        <a:t>5.64 </a:t>
                      </a:r>
                      <a:r>
                        <a:rPr lang="ru-RU" sz="2000" dirty="0"/>
                        <a:t>чел./км²</a:t>
                      </a:r>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tcPr>
                </a:tc>
              </a:tr>
              <a:tr h="325099">
                <a:tc>
                  <a:txBody>
                    <a:bodyPr/>
                    <a:lstStyle/>
                    <a:p>
                      <a:pPr algn="r"/>
                      <a:r>
                        <a:rPr lang="ru-RU" sz="2000" b="1" dirty="0">
                          <a:effectLst/>
                          <a:hlinkClick r:id="rId7" tooltip="Федеральные округа Российской Федерации"/>
                        </a:rPr>
                        <a:t>Федеральный округ</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rgbClr val="A3EEA3"/>
                    </a:solidFill>
                  </a:tcPr>
                </a:tc>
                <a:tc>
                  <a:txBody>
                    <a:bodyPr/>
                    <a:lstStyle/>
                    <a:p>
                      <a:r>
                        <a:rPr lang="ru-RU" sz="2000" b="1" dirty="0">
                          <a:solidFill>
                            <a:srgbClr val="C00000"/>
                          </a:solidFill>
                        </a:rPr>
                        <a:t>Дальневосточный</a:t>
                      </a:r>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tcPr>
                </a:tc>
              </a:tr>
              <a:tr h="325099">
                <a:tc>
                  <a:txBody>
                    <a:bodyPr/>
                    <a:lstStyle/>
                    <a:p>
                      <a:pPr algn="r"/>
                      <a:r>
                        <a:rPr lang="ru-RU" sz="2000" b="1" dirty="0">
                          <a:effectLst/>
                          <a:hlinkClick r:id="rId8" tooltip="Экономическое районирование России"/>
                        </a:rPr>
                        <a:t>Экономический район</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r>
                        <a:rPr lang="ru-RU" sz="2000" dirty="0">
                          <a:hlinkClick r:id="rId9" tooltip="Дальневосточный экономический район"/>
                        </a:rPr>
                        <a:t>Дальневосточный</a:t>
                      </a:r>
                      <a:endParaRPr lang="ru-RU" sz="2000" dirty="0"/>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25099">
                <a:tc>
                  <a:txBody>
                    <a:bodyPr/>
                    <a:lstStyle/>
                    <a:p>
                      <a:pPr algn="r"/>
                      <a:r>
                        <a:rPr lang="ru-RU" sz="2000" b="1" dirty="0">
                          <a:effectLst/>
                        </a:rPr>
                        <a:t>Губернатор</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rgbClr val="A3EEA3"/>
                    </a:solidFill>
                  </a:tcPr>
                </a:tc>
                <a:tc>
                  <a:txBody>
                    <a:bodyPr/>
                    <a:lstStyle/>
                    <a:p>
                      <a:r>
                        <a:rPr lang="ru-RU" sz="2000">
                          <a:hlinkClick r:id="rId10" tooltip="Хорошавин, Александр Вадимович"/>
                        </a:rPr>
                        <a:t>Александр Хорошавин</a:t>
                      </a:r>
                      <a:endParaRPr lang="ru-RU" sz="2000"/>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tcPr>
                </a:tc>
              </a:tr>
              <a:tr h="603756">
                <a:tc>
                  <a:txBody>
                    <a:bodyPr/>
                    <a:lstStyle/>
                    <a:p>
                      <a:pPr algn="r"/>
                      <a:r>
                        <a:rPr lang="ru-RU" sz="2000" b="1" dirty="0">
                          <a:effectLst/>
                          <a:hlinkClick r:id="rId11" tooltip="Часовые пояса России"/>
                        </a:rPr>
                        <a:t>Часовой пояс</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r>
                        <a:rPr lang="en-US" sz="2000" dirty="0">
                          <a:hlinkClick r:id="rId12" tooltip="Владивостокское время"/>
                        </a:rPr>
                        <a:t>MSK+7</a:t>
                      </a:r>
                      <a:r>
                        <a:rPr lang="en-US" sz="2000" dirty="0"/>
                        <a:t> (</a:t>
                      </a:r>
                      <a:r>
                        <a:rPr lang="en-US" sz="2000" dirty="0">
                          <a:hlinkClick r:id="rId13" tooltip="UTC+11"/>
                        </a:rPr>
                        <a:t>UTC+11</a:t>
                      </a:r>
                      <a:r>
                        <a:rPr lang="en-US" sz="2000" dirty="0"/>
                        <a:t>)</a:t>
                      </a:r>
                      <a:br>
                        <a:rPr lang="en-US" sz="2000" dirty="0"/>
                      </a:br>
                      <a:r>
                        <a:rPr lang="en-US" sz="2000" dirty="0">
                          <a:hlinkClick r:id="rId14" tooltip="Магаданское время"/>
                        </a:rPr>
                        <a:t>MSK+8</a:t>
                      </a:r>
                      <a:r>
                        <a:rPr lang="en-US" sz="2000" dirty="0"/>
                        <a:t> (</a:t>
                      </a:r>
                      <a:r>
                        <a:rPr lang="en-US" sz="2000" dirty="0">
                          <a:hlinkClick r:id="rId15" tooltip="UTC+12"/>
                        </a:rPr>
                        <a:t>UTC+12</a:t>
                      </a:r>
                      <a:r>
                        <a:rPr lang="en-US" sz="2000" dirty="0"/>
                        <a:t>)</a:t>
                      </a:r>
                    </a:p>
                  </a:txBody>
                  <a:tcPr marL="38683" marR="38683" marT="19342" marB="19342"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008209">
                <a:tc>
                  <a:txBody>
                    <a:bodyPr/>
                    <a:lstStyle/>
                    <a:p>
                      <a:pPr algn="r"/>
                      <a:endParaRPr lang="ru-RU" sz="2000" b="1" dirty="0" smtClean="0">
                        <a:effectLst/>
                      </a:endParaRPr>
                    </a:p>
                    <a:p>
                      <a:pPr algn="r"/>
                      <a:r>
                        <a:rPr lang="ru-RU" sz="2000" b="1" dirty="0" smtClean="0">
                          <a:effectLst/>
                        </a:rPr>
                        <a:t>Награды</a:t>
                      </a:r>
                      <a:r>
                        <a:rPr lang="ru-RU" sz="2000" b="1" dirty="0">
                          <a:effectLst/>
                        </a:rPr>
                        <a:t>:</a:t>
                      </a:r>
                      <a:endParaRPr lang="ru-RU" sz="2000" dirty="0">
                        <a:effectLst/>
                      </a:endParaRPr>
                    </a:p>
                  </a:txBody>
                  <a:tcPr marL="38683" marR="20148" marT="19342" marB="19342"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A3EEA3"/>
                    </a:solidFill>
                  </a:tcPr>
                </a:tc>
                <a:tc>
                  <a:txBody>
                    <a:bodyPr/>
                    <a:lstStyle/>
                    <a:p>
                      <a:endParaRPr lang="ru-RU" sz="2000" dirty="0"/>
                    </a:p>
                  </a:txBody>
                  <a:tcPr marL="38683" marR="38683" marT="19342" marB="19342"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pic>
        <p:nvPicPr>
          <p:cNvPr id="1025" name="Picture 1" descr="Орден Ленина"/>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9448" y="5532318"/>
            <a:ext cx="808856" cy="85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2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Конституция РФ о статусе Сахалинской области</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107504" y="1215562"/>
            <a:ext cx="4464496" cy="5355312"/>
          </a:xfrm>
          <a:prstGeom prst="rect">
            <a:avLst/>
          </a:prstGeom>
          <a:solidFill>
            <a:schemeClr val="accent5">
              <a:lumMod val="20000"/>
              <a:lumOff val="80000"/>
            </a:schemeClr>
          </a:solidFill>
          <a:ln>
            <a:solidFill>
              <a:schemeClr val="accent5">
                <a:lumMod val="60000"/>
                <a:lumOff val="40000"/>
              </a:schemeClr>
            </a:solidFill>
          </a:ln>
        </p:spPr>
        <p:txBody>
          <a:bodyPr wrap="square">
            <a:spAutoFit/>
          </a:bodyPr>
          <a:lstStyle/>
          <a:p>
            <a:r>
              <a:rPr lang="ru-RU" dirty="0"/>
              <a:t>В состав территории Сахалинской области входят территории острова Сахалин с прилегающими к нему островами, Курильских островов, включающих острова Большой Курильской гряды и Малой Курильской гряды согласно описанию, предусмотренному приложением к настоящему Уставу.</a:t>
            </a:r>
          </a:p>
          <a:p>
            <a:r>
              <a:rPr lang="ru-RU" dirty="0"/>
              <a:t>(п. 1 в ред. Закона Сахалинской области от 24.12.2010 N 126-ЗО)</a:t>
            </a:r>
          </a:p>
          <a:p>
            <a:r>
              <a:rPr lang="ru-RU" dirty="0"/>
              <a:t>2. Линия границы территории Сахалинской области определяется в соответствии с федеральным законом.</a:t>
            </a:r>
          </a:p>
          <a:p>
            <a:r>
              <a:rPr lang="ru-RU" dirty="0"/>
              <a:t>3. Изменение границ Сахалинской области производится в соответствии с Конституцией Российской Федерации.</a:t>
            </a:r>
          </a:p>
          <a:p>
            <a:r>
              <a:rPr lang="ru-RU" dirty="0"/>
              <a:t>4. Согласие Сахалинской области на изменение ее границ выражается путем проведения областного референдума.</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5" y="1224024"/>
            <a:ext cx="4349985" cy="2348992"/>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31598"/>
            <a:ext cx="9144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06" y="2598"/>
            <a:ext cx="3036094" cy="6858000"/>
          </a:xfrm>
          <a:prstGeom prst="rect">
            <a:avLst/>
          </a:prstGeom>
        </p:spPr>
      </p:pic>
    </p:spTree>
    <p:extLst>
      <p:ext uri="{BB962C8B-B14F-4D97-AF65-F5344CB8AC3E}">
        <p14:creationId xmlns:p14="http://schemas.microsoft.com/office/powerpoint/2010/main" val="4032394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Государственные символы области. </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46332"/>
            <a:ext cx="3672408" cy="4005220"/>
          </a:xfrm>
          <a:prstGeom prst="rect">
            <a:avLst/>
          </a:prstGeom>
        </p:spPr>
      </p:pic>
      <p:sp>
        <p:nvSpPr>
          <p:cNvPr id="5" name="TextBox 4"/>
          <p:cNvSpPr txBox="1"/>
          <p:nvPr/>
        </p:nvSpPr>
        <p:spPr>
          <a:xfrm>
            <a:off x="107504" y="4651552"/>
            <a:ext cx="1472198" cy="369332"/>
          </a:xfrm>
          <a:prstGeom prst="rect">
            <a:avLst/>
          </a:prstGeom>
          <a:noFill/>
        </p:spPr>
        <p:txBody>
          <a:bodyPr wrap="none" rtlCol="0">
            <a:spAutoFit/>
          </a:bodyPr>
          <a:lstStyle/>
          <a:p>
            <a:r>
              <a:rPr lang="ru-RU" b="1" dirty="0" smtClean="0"/>
              <a:t>Герб области</a:t>
            </a:r>
            <a:endParaRPr lang="ru-RU" b="1" dirty="0"/>
          </a:p>
        </p:txBody>
      </p:sp>
      <p:sp>
        <p:nvSpPr>
          <p:cNvPr id="6" name="Прямоугольник 5"/>
          <p:cNvSpPr/>
          <p:nvPr/>
        </p:nvSpPr>
        <p:spPr>
          <a:xfrm>
            <a:off x="3923928" y="649071"/>
            <a:ext cx="4572000" cy="2585323"/>
          </a:xfrm>
          <a:prstGeom prst="rect">
            <a:avLst/>
          </a:prstGeom>
        </p:spPr>
        <p:txBody>
          <a:bodyPr>
            <a:spAutoFit/>
          </a:bodyPr>
          <a:lstStyle/>
          <a:p>
            <a:r>
              <a:rPr lang="ru-RU" dirty="0"/>
              <a:t>Герб Сахалинской области представляет собой изображение в серебряном щите лазоревого (синего) столба, обремененного золотым, обращенным влево русским казачьим </a:t>
            </a:r>
            <a:r>
              <a:rPr lang="ru-RU" dirty="0" err="1"/>
              <a:t>кочем</a:t>
            </a:r>
            <a:r>
              <a:rPr lang="ru-RU" dirty="0"/>
              <a:t> XVII века, плывущим по серебряным волнам, и сопровождаемого с каждой из сторон черной сопкой - вулканом с одним червленым (красным) языком пламени, выходящим из жерла.</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234394"/>
            <a:ext cx="2625080" cy="3451980"/>
          </a:xfrm>
          <a:prstGeom prst="rect">
            <a:avLst/>
          </a:prstGeom>
        </p:spPr>
      </p:pic>
      <p:sp>
        <p:nvSpPr>
          <p:cNvPr id="9" name="Прямоугольник 8"/>
          <p:cNvSpPr/>
          <p:nvPr/>
        </p:nvSpPr>
        <p:spPr>
          <a:xfrm>
            <a:off x="2286000" y="5209046"/>
            <a:ext cx="4572000" cy="1477328"/>
          </a:xfrm>
          <a:prstGeom prst="rect">
            <a:avLst/>
          </a:prstGeom>
        </p:spPr>
        <p:txBody>
          <a:bodyPr>
            <a:spAutoFit/>
          </a:bodyPr>
          <a:lstStyle/>
          <a:p>
            <a:pPr algn="r"/>
            <a:r>
              <a:rPr lang="ru-RU" dirty="0"/>
              <a:t>Указом Президиума Верховного Совета СССР от 8 июля 1967 г. Сахалинская область награждена орденом Ленина за достигнутые успехи в хозяйственном и культурном строительстве (1967). </a:t>
            </a:r>
          </a:p>
        </p:txBody>
      </p:sp>
    </p:spTree>
    <p:extLst>
      <p:ext uri="{BB962C8B-B14F-4D97-AF65-F5344CB8AC3E}">
        <p14:creationId xmlns:p14="http://schemas.microsoft.com/office/powerpoint/2010/main" val="2274188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Государственные символы области. </a:t>
            </a: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66936"/>
            <a:ext cx="5007192" cy="3338128"/>
          </a:xfrm>
          <a:prstGeom prst="rect">
            <a:avLst/>
          </a:prstGeom>
        </p:spPr>
      </p:pic>
      <p:sp>
        <p:nvSpPr>
          <p:cNvPr id="5" name="TextBox 4"/>
          <p:cNvSpPr txBox="1"/>
          <p:nvPr/>
        </p:nvSpPr>
        <p:spPr>
          <a:xfrm>
            <a:off x="128611" y="4005064"/>
            <a:ext cx="1504579" cy="369332"/>
          </a:xfrm>
          <a:prstGeom prst="rect">
            <a:avLst/>
          </a:prstGeom>
          <a:noFill/>
        </p:spPr>
        <p:txBody>
          <a:bodyPr wrap="none" rtlCol="0">
            <a:spAutoFit/>
          </a:bodyPr>
          <a:lstStyle/>
          <a:p>
            <a:r>
              <a:rPr lang="ru-RU" b="1" dirty="0" smtClean="0"/>
              <a:t>Флаг области</a:t>
            </a:r>
            <a:endParaRPr lang="ru-RU" b="1" dirty="0"/>
          </a:p>
        </p:txBody>
      </p:sp>
      <p:sp>
        <p:nvSpPr>
          <p:cNvPr id="6" name="Прямоугольник 5"/>
          <p:cNvSpPr/>
          <p:nvPr/>
        </p:nvSpPr>
        <p:spPr>
          <a:xfrm>
            <a:off x="5220072" y="669951"/>
            <a:ext cx="3779912" cy="5632311"/>
          </a:xfrm>
          <a:prstGeom prst="rect">
            <a:avLst/>
          </a:prstGeom>
        </p:spPr>
        <p:txBody>
          <a:bodyPr wrap="square">
            <a:spAutoFit/>
          </a:bodyPr>
          <a:lstStyle/>
          <a:p>
            <a:r>
              <a:rPr lang="ru-RU" dirty="0"/>
              <a:t>Флаг Сахалинской области представляет собой прямоугольное полотнище цвета морской волны (синий с изумрудно-зеленоватым оттенком); в центральной части полотнища - контурные изображения Сахалина и Курильских островов белого цвета, образующих единую Сахалинскую область. Изображения острова Сахалина и островов Курильского архипелага располагаются в центре полотнища, образуя угол в 45 градусов. Верхние и нижние контуры островов находятся на одной линии, на расстоянии одной восьмой части от верхнего и нижнего края ширины флага. Отношение ширины флага к его длине - 2:3.</a:t>
            </a:r>
          </a:p>
        </p:txBody>
      </p:sp>
    </p:spTree>
    <p:extLst>
      <p:ext uri="{BB962C8B-B14F-4D97-AF65-F5344CB8AC3E}">
        <p14:creationId xmlns:p14="http://schemas.microsoft.com/office/powerpoint/2010/main" val="2292175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 y="-1"/>
            <a:ext cx="9140729" cy="12059691"/>
          </a:xfrm>
          <a:prstGeom prst="rect">
            <a:avLst/>
          </a:prstGeom>
        </p:spPr>
      </p:pic>
      <p:sp>
        <p:nvSpPr>
          <p:cNvPr id="4" name="Прямоугольник 3"/>
          <p:cNvSpPr/>
          <p:nvPr/>
        </p:nvSpPr>
        <p:spPr>
          <a:xfrm>
            <a:off x="0" y="13467"/>
            <a:ext cx="9144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Символика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муниципальных</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образований.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rot="16200000">
            <a:off x="8262396" y="2834948"/>
            <a:ext cx="504056" cy="684048"/>
          </a:xfrm>
          <a:prstGeom prst="roundRect">
            <a:avLst/>
          </a:prstGeom>
          <a:gradFill>
            <a:gsLst>
              <a:gs pos="0">
                <a:srgbClr val="FFEFD1"/>
              </a:gs>
              <a:gs pos="64999">
                <a:srgbClr val="F0EBD5"/>
              </a:gs>
              <a:gs pos="100000">
                <a:srgbClr val="D1C39F"/>
              </a:gs>
            </a:gsLst>
            <a:lin ang="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&gt;</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Скругленный прямоугольник 13"/>
          <p:cNvSpPr/>
          <p:nvPr/>
        </p:nvSpPr>
        <p:spPr>
          <a:xfrm rot="5400000">
            <a:off x="8262424" y="3509996"/>
            <a:ext cx="504000" cy="684048"/>
          </a:xfrm>
          <a:prstGeom prst="roundRect">
            <a:avLst/>
          </a:prstGeom>
          <a:gradFill>
            <a:gsLst>
              <a:gs pos="0">
                <a:srgbClr val="FFEFD1"/>
              </a:gs>
              <a:gs pos="64999">
                <a:srgbClr val="F0EBD5"/>
              </a:gs>
              <a:gs pos="100000">
                <a:srgbClr val="D1C39F"/>
              </a:gs>
            </a:gsLst>
            <a:lin ang="0" scaled="0"/>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&gt;</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60922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nodeType="clickEffect">
                                  <p:stCondLst>
                                    <p:cond delay="0"/>
                                  </p:stCondLst>
                                  <p:childTnLst>
                                    <p:animMotion origin="layout" path="M -3.61111E-6 3.33333E-6 L -0.00017 -0.77824 " pathEditMode="relative" rAng="0" ptsTypes="AA">
                                      <p:cBhvr>
                                        <p:cTn id="6" dur="5000" fill="hold"/>
                                        <p:tgtEl>
                                          <p:spTgt spid="12"/>
                                        </p:tgtEl>
                                        <p:attrNameLst>
                                          <p:attrName>ppt_x</p:attrName>
                                          <p:attrName>ppt_y</p:attrName>
                                        </p:attrNameLst>
                                      </p:cBhvr>
                                      <p:rCtr x="-17" y="-38912"/>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42" presetClass="path" presetSubtype="0" fill="hold" nodeType="clickEffect">
                                  <p:stCondLst>
                                    <p:cond delay="0"/>
                                  </p:stCondLst>
                                  <p:childTnLst>
                                    <p:animMotion origin="layout" path="M -0.00017 -0.77824 L -0.00017 -0.00116 " pathEditMode="relative" rAng="0" ptsTypes="AA">
                                      <p:cBhvr>
                                        <p:cTn id="11" dur="5000" fill="hold"/>
                                        <p:tgtEl>
                                          <p:spTgt spid="12"/>
                                        </p:tgtEl>
                                        <p:attrNameLst>
                                          <p:attrName>ppt_x</p:attrName>
                                          <p:attrName>ppt_y</p:attrName>
                                        </p:attrNameLst>
                                      </p:cBhvr>
                                      <p:rCtr x="0" y="38843"/>
                                    </p:animMotion>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000" y="1123836"/>
            <a:ext cx="3960328" cy="2312976"/>
          </a:xfrm>
          <a:prstGeom prst="rect">
            <a:avLst/>
          </a:prstGeom>
          <a:blipFill dpi="0" rotWithShape="1">
            <a:blip r:embed="rId2">
              <a:alphaModFix amt="30000"/>
            </a:blip>
            <a:srcRect/>
            <a:stretch>
              <a:fillRect/>
            </a:stretch>
          </a:blip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Выберите муниципальное образование, назовите его </a:t>
            </a:r>
            <a:br>
              <a:rPr lang="ru-RU" sz="2400" dirty="0" smtClean="0">
                <a:solidFill>
                  <a:schemeClr val="tx1"/>
                </a:solidFill>
              </a:rPr>
            </a:br>
            <a:r>
              <a:rPr lang="ru-RU" sz="2400" dirty="0" smtClean="0">
                <a:solidFill>
                  <a:schemeClr val="tx1"/>
                </a:solidFill>
              </a:rPr>
              <a:t>и  нажмите на полупрозрачный кружок</a:t>
            </a:r>
            <a:endParaRPr lang="ru-RU" sz="2400" dirty="0">
              <a:solidFill>
                <a:schemeClr val="tx1"/>
              </a:solidFill>
            </a:endParaRPr>
          </a:p>
        </p:txBody>
      </p:sp>
      <p:grpSp>
        <p:nvGrpSpPr>
          <p:cNvPr id="3" name="Группа 2"/>
          <p:cNvGrpSpPr/>
          <p:nvPr/>
        </p:nvGrpSpPr>
        <p:grpSpPr>
          <a:xfrm>
            <a:off x="4499992" y="900000"/>
            <a:ext cx="4320481" cy="3960440"/>
            <a:chOff x="4499992" y="908720"/>
            <a:chExt cx="4320481" cy="3960440"/>
          </a:xfrm>
        </p:grpSpPr>
        <p:sp>
          <p:nvSpPr>
            <p:cNvPr id="4" name="Прямоугольник 3"/>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581353" y="2447675"/>
              <a:ext cx="4239120" cy="1200329"/>
            </a:xfrm>
            <a:prstGeom prst="rect">
              <a:avLst/>
            </a:prstGeom>
            <a:noFill/>
          </p:spPr>
          <p:txBody>
            <a:bodyPr wrap="square" rtlCol="0">
              <a:spAutoFit/>
            </a:bodyPr>
            <a:lstStyle/>
            <a:p>
              <a:r>
                <a:rPr lang="ru-RU" sz="2400" dirty="0"/>
                <a:t>Г</a:t>
              </a:r>
              <a:r>
                <a:rPr lang="ru-RU" sz="2400" dirty="0" smtClean="0"/>
                <a:t>ородской округ</a:t>
              </a:r>
            </a:p>
            <a:p>
              <a:r>
                <a:rPr lang="ru-RU" sz="2400" dirty="0" smtClean="0"/>
                <a:t>Площадь 898,2 </a:t>
              </a:r>
              <a:r>
                <a:rPr lang="ru-RU" sz="2400" dirty="0" err="1" smtClean="0"/>
                <a:t>кв.км</a:t>
              </a:r>
              <a:endParaRPr lang="ru-RU" sz="2400" dirty="0" smtClean="0"/>
            </a:p>
            <a:p>
              <a:r>
                <a:rPr lang="ru-RU" sz="2400" dirty="0" smtClean="0"/>
                <a:t>Население 196973 чел.</a:t>
              </a:r>
              <a:endParaRPr lang="ru-RU" sz="2400" dirty="0"/>
            </a:p>
          </p:txBody>
        </p:sp>
        <p:sp>
          <p:nvSpPr>
            <p:cNvPr id="6" name="TextBox 5"/>
            <p:cNvSpPr txBox="1"/>
            <p:nvPr/>
          </p:nvSpPr>
          <p:spPr>
            <a:xfrm>
              <a:off x="5777223" y="992224"/>
              <a:ext cx="2678362" cy="461665"/>
            </a:xfrm>
            <a:prstGeom prst="rect">
              <a:avLst/>
            </a:prstGeom>
            <a:noFill/>
          </p:spPr>
          <p:txBody>
            <a:bodyPr wrap="none" rtlCol="0">
              <a:spAutoFit/>
            </a:bodyPr>
            <a:lstStyle/>
            <a:p>
              <a:r>
                <a:rPr lang="ru-RU" sz="2400" dirty="0" smtClean="0"/>
                <a:t>г. Южно-Сахалинск</a:t>
              </a:r>
              <a:endParaRPr lang="ru-RU" sz="2400" dirty="0"/>
            </a:p>
          </p:txBody>
        </p:sp>
        <p:sp>
          <p:nvSpPr>
            <p:cNvPr id="7" name="Прямоугольник 6"/>
            <p:cNvSpPr/>
            <p:nvPr/>
          </p:nvSpPr>
          <p:spPr>
            <a:xfrm>
              <a:off x="4716128" y="1069804"/>
              <a:ext cx="1008000" cy="118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9" name="Группа 8"/>
          <p:cNvGrpSpPr/>
          <p:nvPr/>
        </p:nvGrpSpPr>
        <p:grpSpPr>
          <a:xfrm>
            <a:off x="4499992" y="900000"/>
            <a:ext cx="4320481" cy="3960440"/>
            <a:chOff x="4499992" y="908720"/>
            <a:chExt cx="4320481" cy="3960440"/>
          </a:xfrm>
        </p:grpSpPr>
        <p:sp>
          <p:nvSpPr>
            <p:cNvPr id="10" name="Прямоугольник 9"/>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4581353" y="2447675"/>
              <a:ext cx="4239120" cy="1569660"/>
            </a:xfrm>
            <a:prstGeom prst="rect">
              <a:avLst/>
            </a:prstGeom>
            <a:noFill/>
          </p:spPr>
          <p:txBody>
            <a:bodyPr wrap="square" rtlCol="0">
              <a:spAutoFit/>
            </a:bodyPr>
            <a:lstStyle/>
            <a:p>
              <a:r>
                <a:rPr lang="ru-RU" sz="2400" dirty="0" smtClean="0"/>
                <a:t>Южно-Курильский городской округ</a:t>
              </a:r>
            </a:p>
            <a:p>
              <a:r>
                <a:rPr lang="ru-RU" sz="2400" dirty="0" smtClean="0"/>
                <a:t>Площадь 1 856,1кв.км</a:t>
              </a:r>
            </a:p>
            <a:p>
              <a:r>
                <a:rPr lang="ru-RU" sz="2400" dirty="0" smtClean="0"/>
                <a:t>Население 10 268 чел.</a:t>
              </a:r>
              <a:endParaRPr lang="ru-RU" sz="2400" dirty="0"/>
            </a:p>
          </p:txBody>
        </p:sp>
        <p:sp>
          <p:nvSpPr>
            <p:cNvPr id="12" name="TextBox 11"/>
            <p:cNvSpPr txBox="1"/>
            <p:nvPr/>
          </p:nvSpPr>
          <p:spPr>
            <a:xfrm>
              <a:off x="5777223" y="992224"/>
              <a:ext cx="2808205" cy="461665"/>
            </a:xfrm>
            <a:prstGeom prst="rect">
              <a:avLst/>
            </a:prstGeom>
            <a:noFill/>
          </p:spPr>
          <p:txBody>
            <a:bodyPr wrap="none" rtlCol="0">
              <a:spAutoFit/>
            </a:bodyPr>
            <a:lstStyle/>
            <a:p>
              <a:r>
                <a:rPr lang="ru-RU" sz="2400" dirty="0" err="1" smtClean="0"/>
                <a:t>пгт</a:t>
              </a:r>
              <a:r>
                <a:rPr lang="ru-RU" sz="2400" dirty="0" smtClean="0"/>
                <a:t>. Южно-Курильск</a:t>
              </a:r>
              <a:endParaRPr lang="ru-RU" sz="2400" dirty="0"/>
            </a:p>
          </p:txBody>
        </p:sp>
        <p:sp>
          <p:nvSpPr>
            <p:cNvPr id="13" name="Прямоугольник 12"/>
            <p:cNvSpPr/>
            <p:nvPr/>
          </p:nvSpPr>
          <p:spPr>
            <a:xfrm>
              <a:off x="4716128" y="1069804"/>
              <a:ext cx="1008000" cy="118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15" name="Группа 14"/>
          <p:cNvGrpSpPr/>
          <p:nvPr/>
        </p:nvGrpSpPr>
        <p:grpSpPr>
          <a:xfrm>
            <a:off x="4499992" y="900000"/>
            <a:ext cx="4320481" cy="3960440"/>
            <a:chOff x="4499992" y="908720"/>
            <a:chExt cx="4320481" cy="3960440"/>
          </a:xfrm>
        </p:grpSpPr>
        <p:sp>
          <p:nvSpPr>
            <p:cNvPr id="16" name="Прямоугольник 15"/>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4581353" y="2447675"/>
              <a:ext cx="4239120" cy="1200329"/>
            </a:xfrm>
            <a:prstGeom prst="rect">
              <a:avLst/>
            </a:prstGeom>
            <a:noFill/>
          </p:spPr>
          <p:txBody>
            <a:bodyPr wrap="square" rtlCol="0">
              <a:spAutoFit/>
            </a:bodyPr>
            <a:lstStyle/>
            <a:p>
              <a:r>
                <a:rPr lang="ru-RU" sz="2400" dirty="0" smtClean="0"/>
                <a:t>Холмский городской округ</a:t>
              </a:r>
            </a:p>
            <a:p>
              <a:r>
                <a:rPr lang="ru-RU" sz="2400" dirty="0" smtClean="0"/>
                <a:t>Площадь 2 279 </a:t>
              </a:r>
              <a:r>
                <a:rPr lang="ru-RU" sz="2400" dirty="0" err="1" smtClean="0"/>
                <a:t>кв.км</a:t>
              </a:r>
              <a:endParaRPr lang="ru-RU" sz="2400" dirty="0" smtClean="0"/>
            </a:p>
            <a:p>
              <a:r>
                <a:rPr lang="ru-RU" sz="2400" dirty="0" smtClean="0"/>
                <a:t>Население 40 001 чел.</a:t>
              </a:r>
              <a:endParaRPr lang="ru-RU" sz="2400" dirty="0"/>
            </a:p>
          </p:txBody>
        </p:sp>
        <p:sp>
          <p:nvSpPr>
            <p:cNvPr id="18" name="TextBox 17"/>
            <p:cNvSpPr txBox="1"/>
            <p:nvPr/>
          </p:nvSpPr>
          <p:spPr>
            <a:xfrm>
              <a:off x="5777223" y="992224"/>
              <a:ext cx="1371145" cy="461665"/>
            </a:xfrm>
            <a:prstGeom prst="rect">
              <a:avLst/>
            </a:prstGeom>
            <a:noFill/>
          </p:spPr>
          <p:txBody>
            <a:bodyPr wrap="none" rtlCol="0">
              <a:spAutoFit/>
            </a:bodyPr>
            <a:lstStyle/>
            <a:p>
              <a:r>
                <a:rPr lang="ru-RU" sz="2400" dirty="0" smtClean="0"/>
                <a:t>г. Холмск</a:t>
              </a:r>
              <a:endParaRPr lang="ru-RU" sz="2400" dirty="0"/>
            </a:p>
          </p:txBody>
        </p:sp>
        <p:sp>
          <p:nvSpPr>
            <p:cNvPr id="19" name="Прямоугольник 18"/>
            <p:cNvSpPr/>
            <p:nvPr/>
          </p:nvSpPr>
          <p:spPr>
            <a:xfrm>
              <a:off x="4716128" y="1069804"/>
              <a:ext cx="1008000" cy="118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21" name="Группа 20"/>
          <p:cNvGrpSpPr/>
          <p:nvPr/>
        </p:nvGrpSpPr>
        <p:grpSpPr>
          <a:xfrm>
            <a:off x="4499992" y="900000"/>
            <a:ext cx="4320481" cy="3960440"/>
            <a:chOff x="4499992" y="908720"/>
            <a:chExt cx="4320481" cy="3960440"/>
          </a:xfrm>
        </p:grpSpPr>
        <p:sp>
          <p:nvSpPr>
            <p:cNvPr id="22" name="Прямоугольник 21"/>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4581353" y="2447675"/>
              <a:ext cx="4239120" cy="1569660"/>
            </a:xfrm>
            <a:prstGeom prst="rect">
              <a:avLst/>
            </a:prstGeom>
            <a:noFill/>
          </p:spPr>
          <p:txBody>
            <a:bodyPr wrap="square" rtlCol="0">
              <a:spAutoFit/>
            </a:bodyPr>
            <a:lstStyle/>
            <a:p>
              <a:r>
                <a:rPr lang="ru-RU" sz="2400" dirty="0" err="1" smtClean="0"/>
                <a:t>Углегорский</a:t>
              </a:r>
              <a:r>
                <a:rPr lang="ru-RU" sz="2400" dirty="0" smtClean="0"/>
                <a:t> муниципальный район</a:t>
              </a:r>
            </a:p>
            <a:p>
              <a:r>
                <a:rPr lang="ru-RU" sz="2400" dirty="0" smtClean="0"/>
                <a:t>Площадь 3 965,6кв. км</a:t>
              </a:r>
            </a:p>
            <a:p>
              <a:r>
                <a:rPr lang="ru-RU" sz="2400" dirty="0" smtClean="0"/>
                <a:t>Население 20 550 чел.</a:t>
              </a:r>
              <a:endParaRPr lang="ru-RU" sz="2400" dirty="0"/>
            </a:p>
          </p:txBody>
        </p:sp>
        <p:sp>
          <p:nvSpPr>
            <p:cNvPr id="24" name="TextBox 23"/>
            <p:cNvSpPr txBox="1"/>
            <p:nvPr/>
          </p:nvSpPr>
          <p:spPr>
            <a:xfrm>
              <a:off x="5777223" y="992224"/>
              <a:ext cx="1676869" cy="461665"/>
            </a:xfrm>
            <a:prstGeom prst="rect">
              <a:avLst/>
            </a:prstGeom>
            <a:noFill/>
          </p:spPr>
          <p:txBody>
            <a:bodyPr wrap="none" rtlCol="0">
              <a:spAutoFit/>
            </a:bodyPr>
            <a:lstStyle/>
            <a:p>
              <a:r>
                <a:rPr lang="ru-RU" sz="2400" dirty="0" smtClean="0"/>
                <a:t>г. Углегорск</a:t>
              </a:r>
              <a:endParaRPr lang="ru-RU" sz="2400" dirty="0"/>
            </a:p>
          </p:txBody>
        </p:sp>
        <p:sp>
          <p:nvSpPr>
            <p:cNvPr id="25" name="Прямоугольник 24"/>
            <p:cNvSpPr/>
            <p:nvPr/>
          </p:nvSpPr>
          <p:spPr>
            <a:xfrm>
              <a:off x="4716128" y="1069804"/>
              <a:ext cx="1008000" cy="1188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27" name="Группа 26"/>
          <p:cNvGrpSpPr/>
          <p:nvPr/>
        </p:nvGrpSpPr>
        <p:grpSpPr>
          <a:xfrm>
            <a:off x="4499992" y="900000"/>
            <a:ext cx="4320480" cy="3960440"/>
            <a:chOff x="4499992" y="908720"/>
            <a:chExt cx="4320480" cy="3960440"/>
          </a:xfrm>
        </p:grpSpPr>
        <p:sp>
          <p:nvSpPr>
            <p:cNvPr id="28" name="Прямоугольник 27"/>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4581352" y="2447675"/>
              <a:ext cx="3834191" cy="1200329"/>
            </a:xfrm>
            <a:prstGeom prst="rect">
              <a:avLst/>
            </a:prstGeom>
            <a:noFill/>
          </p:spPr>
          <p:txBody>
            <a:bodyPr wrap="none" rtlCol="0">
              <a:spAutoFit/>
            </a:bodyPr>
            <a:lstStyle/>
            <a:p>
              <a:r>
                <a:rPr lang="ru-RU" sz="2400" dirty="0" err="1" smtClean="0"/>
                <a:t>Тымовский</a:t>
              </a:r>
              <a:r>
                <a:rPr lang="ru-RU" sz="2400" dirty="0" smtClean="0"/>
                <a:t> городской округ</a:t>
              </a:r>
            </a:p>
            <a:p>
              <a:r>
                <a:rPr lang="ru-RU" sz="2400" dirty="0" smtClean="0"/>
                <a:t>Площадь 6 312,7кв.км</a:t>
              </a:r>
            </a:p>
            <a:p>
              <a:r>
                <a:rPr lang="ru-RU" sz="2400" dirty="0" smtClean="0"/>
                <a:t>Население 15 651 чел.</a:t>
              </a:r>
              <a:endParaRPr lang="ru-RU" sz="2400" dirty="0"/>
            </a:p>
          </p:txBody>
        </p:sp>
        <p:sp>
          <p:nvSpPr>
            <p:cNvPr id="30" name="TextBox 29"/>
            <p:cNvSpPr txBox="1"/>
            <p:nvPr/>
          </p:nvSpPr>
          <p:spPr>
            <a:xfrm>
              <a:off x="5777223" y="992224"/>
              <a:ext cx="1546385" cy="461665"/>
            </a:xfrm>
            <a:prstGeom prst="rect">
              <a:avLst/>
            </a:prstGeom>
            <a:noFill/>
          </p:spPr>
          <p:txBody>
            <a:bodyPr wrap="none" rtlCol="0">
              <a:spAutoFit/>
            </a:bodyPr>
            <a:lstStyle/>
            <a:p>
              <a:r>
                <a:rPr lang="ru-RU" sz="2400" dirty="0"/>
                <a:t>г</a:t>
              </a:r>
              <a:r>
                <a:rPr lang="ru-RU" sz="2400" dirty="0" smtClean="0"/>
                <a:t>. </a:t>
              </a:r>
              <a:r>
                <a:rPr lang="ru-RU" sz="2400" dirty="0" err="1" smtClean="0"/>
                <a:t>Тымовск</a:t>
              </a:r>
              <a:endParaRPr lang="ru-RU" sz="2400" dirty="0"/>
            </a:p>
          </p:txBody>
        </p:sp>
        <p:sp>
          <p:nvSpPr>
            <p:cNvPr id="31" name="Прямоугольник 30"/>
            <p:cNvSpPr/>
            <p:nvPr/>
          </p:nvSpPr>
          <p:spPr>
            <a:xfrm>
              <a:off x="4716128" y="1069804"/>
              <a:ext cx="1008000" cy="11880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31"/>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33" name="Группа 32"/>
          <p:cNvGrpSpPr/>
          <p:nvPr/>
        </p:nvGrpSpPr>
        <p:grpSpPr>
          <a:xfrm>
            <a:off x="4499992" y="900000"/>
            <a:ext cx="4320481" cy="3960440"/>
            <a:chOff x="4499992" y="908720"/>
            <a:chExt cx="4320481" cy="3960440"/>
          </a:xfrm>
        </p:grpSpPr>
        <p:sp>
          <p:nvSpPr>
            <p:cNvPr id="34" name="Прямоугольник 33"/>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4581353" y="2447675"/>
              <a:ext cx="4239120" cy="1200329"/>
            </a:xfrm>
            <a:prstGeom prst="rect">
              <a:avLst/>
            </a:prstGeom>
            <a:noFill/>
          </p:spPr>
          <p:txBody>
            <a:bodyPr wrap="square" rtlCol="0">
              <a:spAutoFit/>
            </a:bodyPr>
            <a:lstStyle/>
            <a:p>
              <a:r>
                <a:rPr lang="ru-RU" sz="2400" dirty="0" err="1" smtClean="0"/>
                <a:t>Томаринский</a:t>
              </a:r>
              <a:r>
                <a:rPr lang="ru-RU" sz="2400" dirty="0" smtClean="0"/>
                <a:t> городской округ</a:t>
              </a:r>
            </a:p>
            <a:p>
              <a:r>
                <a:rPr lang="ru-RU" sz="2400" dirty="0" smtClean="0"/>
                <a:t>Площадь 3 169,3 </a:t>
              </a:r>
              <a:r>
                <a:rPr lang="ru-RU" sz="2400" dirty="0" err="1" smtClean="0"/>
                <a:t>кв.км</a:t>
              </a:r>
              <a:endParaRPr lang="ru-RU" sz="2400" dirty="0" smtClean="0"/>
            </a:p>
            <a:p>
              <a:r>
                <a:rPr lang="ru-RU" sz="2400" dirty="0" smtClean="0"/>
                <a:t>Население 8 784 чел.</a:t>
              </a:r>
              <a:endParaRPr lang="ru-RU" sz="2400" dirty="0"/>
            </a:p>
          </p:txBody>
        </p:sp>
        <p:sp>
          <p:nvSpPr>
            <p:cNvPr id="36" name="TextBox 35"/>
            <p:cNvSpPr txBox="1"/>
            <p:nvPr/>
          </p:nvSpPr>
          <p:spPr>
            <a:xfrm>
              <a:off x="5777223" y="992224"/>
              <a:ext cx="1391471" cy="461665"/>
            </a:xfrm>
            <a:prstGeom prst="rect">
              <a:avLst/>
            </a:prstGeom>
            <a:noFill/>
          </p:spPr>
          <p:txBody>
            <a:bodyPr wrap="none" rtlCol="0">
              <a:spAutoFit/>
            </a:bodyPr>
            <a:lstStyle/>
            <a:p>
              <a:r>
                <a:rPr lang="ru-RU" sz="2400" dirty="0" smtClean="0"/>
                <a:t>г. Томари</a:t>
              </a:r>
              <a:endParaRPr lang="ru-RU" sz="2400" dirty="0"/>
            </a:p>
          </p:txBody>
        </p:sp>
        <p:sp>
          <p:nvSpPr>
            <p:cNvPr id="37" name="Прямоугольник 36"/>
            <p:cNvSpPr/>
            <p:nvPr/>
          </p:nvSpPr>
          <p:spPr>
            <a:xfrm>
              <a:off x="4716128" y="1069804"/>
              <a:ext cx="1008000" cy="11880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39" name="Группа 38"/>
          <p:cNvGrpSpPr/>
          <p:nvPr/>
        </p:nvGrpSpPr>
        <p:grpSpPr>
          <a:xfrm>
            <a:off x="4499992" y="900000"/>
            <a:ext cx="4320481" cy="3960440"/>
            <a:chOff x="4499992" y="908720"/>
            <a:chExt cx="4320481" cy="3960440"/>
          </a:xfrm>
        </p:grpSpPr>
        <p:sp>
          <p:nvSpPr>
            <p:cNvPr id="40" name="Прямоугольник 39"/>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4581353" y="2447675"/>
              <a:ext cx="4239120" cy="1569660"/>
            </a:xfrm>
            <a:prstGeom prst="rect">
              <a:avLst/>
            </a:prstGeom>
            <a:noFill/>
          </p:spPr>
          <p:txBody>
            <a:bodyPr wrap="square" rtlCol="0">
              <a:spAutoFit/>
            </a:bodyPr>
            <a:lstStyle/>
            <a:p>
              <a:r>
                <a:rPr lang="ru-RU" sz="2400" dirty="0" err="1" smtClean="0"/>
                <a:t>Смирныховский</a:t>
              </a:r>
              <a:r>
                <a:rPr lang="ru-RU" sz="2400" dirty="0" smtClean="0"/>
                <a:t> городской округ</a:t>
              </a:r>
            </a:p>
            <a:p>
              <a:r>
                <a:rPr lang="ru-RU" sz="2400" dirty="0" smtClean="0"/>
                <a:t>Площадь 10 457 </a:t>
              </a:r>
              <a:r>
                <a:rPr lang="ru-RU" sz="2400" dirty="0" err="1" smtClean="0"/>
                <a:t>кв.км</a:t>
              </a:r>
              <a:endParaRPr lang="ru-RU" sz="2400" dirty="0" smtClean="0"/>
            </a:p>
            <a:p>
              <a:r>
                <a:rPr lang="ru-RU" sz="2400" dirty="0" smtClean="0"/>
                <a:t>Население 12 603 чел.</a:t>
              </a:r>
              <a:endParaRPr lang="ru-RU" sz="2400" dirty="0"/>
            </a:p>
          </p:txBody>
        </p:sp>
        <p:sp>
          <p:nvSpPr>
            <p:cNvPr id="42" name="TextBox 41"/>
            <p:cNvSpPr txBox="1"/>
            <p:nvPr/>
          </p:nvSpPr>
          <p:spPr>
            <a:xfrm>
              <a:off x="5777223" y="992224"/>
              <a:ext cx="1906356" cy="461665"/>
            </a:xfrm>
            <a:prstGeom prst="rect">
              <a:avLst/>
            </a:prstGeom>
            <a:noFill/>
          </p:spPr>
          <p:txBody>
            <a:bodyPr wrap="none" rtlCol="0">
              <a:spAutoFit/>
            </a:bodyPr>
            <a:lstStyle/>
            <a:p>
              <a:r>
                <a:rPr lang="ru-RU" sz="2400" dirty="0" err="1" smtClean="0"/>
                <a:t>пгт</a:t>
              </a:r>
              <a:r>
                <a:rPr lang="ru-RU" sz="2400" dirty="0" smtClean="0"/>
                <a:t>. Смирных</a:t>
              </a:r>
              <a:endParaRPr lang="ru-RU" sz="2400" dirty="0"/>
            </a:p>
          </p:txBody>
        </p:sp>
        <p:sp>
          <p:nvSpPr>
            <p:cNvPr id="43" name="Прямоугольник 42"/>
            <p:cNvSpPr/>
            <p:nvPr/>
          </p:nvSpPr>
          <p:spPr>
            <a:xfrm>
              <a:off x="4716128" y="1069804"/>
              <a:ext cx="1008000" cy="1188000"/>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кругленный прямоугольник 43"/>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45" name="Группа 44"/>
          <p:cNvGrpSpPr/>
          <p:nvPr/>
        </p:nvGrpSpPr>
        <p:grpSpPr>
          <a:xfrm>
            <a:off x="4499992" y="900000"/>
            <a:ext cx="4320481" cy="3960440"/>
            <a:chOff x="4499992" y="908720"/>
            <a:chExt cx="4320481" cy="3960440"/>
          </a:xfrm>
        </p:grpSpPr>
        <p:sp>
          <p:nvSpPr>
            <p:cNvPr id="46" name="Прямоугольник 45"/>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p:cNvSpPr txBox="1"/>
            <p:nvPr/>
          </p:nvSpPr>
          <p:spPr>
            <a:xfrm>
              <a:off x="4581353" y="2447675"/>
              <a:ext cx="4239120" cy="1569660"/>
            </a:xfrm>
            <a:prstGeom prst="rect">
              <a:avLst/>
            </a:prstGeom>
            <a:noFill/>
          </p:spPr>
          <p:txBody>
            <a:bodyPr wrap="square" rtlCol="0">
              <a:spAutoFit/>
            </a:bodyPr>
            <a:lstStyle/>
            <a:p>
              <a:r>
                <a:rPr lang="ru-RU" sz="2400" dirty="0" smtClean="0"/>
                <a:t>Северо-Курильский городской округ</a:t>
              </a:r>
            </a:p>
            <a:p>
              <a:r>
                <a:rPr lang="ru-RU" sz="2400" dirty="0" smtClean="0"/>
                <a:t>Площадь 3 501,2 </a:t>
              </a:r>
              <a:r>
                <a:rPr lang="ru-RU" sz="2400" dirty="0" err="1" smtClean="0"/>
                <a:t>кв.км</a:t>
              </a:r>
              <a:endParaRPr lang="ru-RU" sz="2400" dirty="0" smtClean="0"/>
            </a:p>
            <a:p>
              <a:r>
                <a:rPr lang="ru-RU" sz="2400" dirty="0" smtClean="0"/>
                <a:t>Население 2 560 чел.</a:t>
              </a:r>
              <a:endParaRPr lang="ru-RU" sz="2400" dirty="0"/>
            </a:p>
          </p:txBody>
        </p:sp>
        <p:sp>
          <p:nvSpPr>
            <p:cNvPr id="48" name="TextBox 47"/>
            <p:cNvSpPr txBox="1"/>
            <p:nvPr/>
          </p:nvSpPr>
          <p:spPr>
            <a:xfrm>
              <a:off x="5777223" y="992224"/>
              <a:ext cx="2661113" cy="461665"/>
            </a:xfrm>
            <a:prstGeom prst="rect">
              <a:avLst/>
            </a:prstGeom>
            <a:noFill/>
          </p:spPr>
          <p:txBody>
            <a:bodyPr wrap="none" rtlCol="0">
              <a:spAutoFit/>
            </a:bodyPr>
            <a:lstStyle/>
            <a:p>
              <a:r>
                <a:rPr lang="ru-RU" sz="2400" dirty="0" smtClean="0"/>
                <a:t>г. Северо-Курильск</a:t>
              </a:r>
              <a:endParaRPr lang="ru-RU" sz="2400" dirty="0"/>
            </a:p>
          </p:txBody>
        </p:sp>
        <p:sp>
          <p:nvSpPr>
            <p:cNvPr id="49" name="Прямоугольник 48"/>
            <p:cNvSpPr/>
            <p:nvPr/>
          </p:nvSpPr>
          <p:spPr>
            <a:xfrm>
              <a:off x="4716128" y="1069804"/>
              <a:ext cx="1008000" cy="1188000"/>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кругленный прямоугольник 49"/>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51" name="Группа 50"/>
          <p:cNvGrpSpPr/>
          <p:nvPr/>
        </p:nvGrpSpPr>
        <p:grpSpPr>
          <a:xfrm>
            <a:off x="4499992" y="900000"/>
            <a:ext cx="4320481" cy="3960440"/>
            <a:chOff x="4499992" y="908720"/>
            <a:chExt cx="4320481" cy="3960440"/>
          </a:xfrm>
        </p:grpSpPr>
        <p:sp>
          <p:nvSpPr>
            <p:cNvPr id="52" name="Прямоугольник 51"/>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p:cNvSpPr txBox="1"/>
            <p:nvPr/>
          </p:nvSpPr>
          <p:spPr>
            <a:xfrm>
              <a:off x="4581353" y="2447675"/>
              <a:ext cx="4239120" cy="1200329"/>
            </a:xfrm>
            <a:prstGeom prst="rect">
              <a:avLst/>
            </a:prstGeom>
            <a:noFill/>
          </p:spPr>
          <p:txBody>
            <a:bodyPr wrap="square" rtlCol="0">
              <a:spAutoFit/>
            </a:bodyPr>
            <a:lstStyle/>
            <a:p>
              <a:r>
                <a:rPr lang="ru-RU" sz="2400" dirty="0" err="1" smtClean="0"/>
                <a:t>Поронайский</a:t>
              </a:r>
              <a:r>
                <a:rPr lang="ru-RU" sz="2400" dirty="0" smtClean="0"/>
                <a:t> городской округ</a:t>
              </a:r>
            </a:p>
            <a:p>
              <a:r>
                <a:rPr lang="ru-RU" sz="2400" dirty="0" smtClean="0"/>
                <a:t>Площадь 7 280,2 </a:t>
              </a:r>
              <a:r>
                <a:rPr lang="ru-RU" sz="2400" dirty="0" err="1" smtClean="0"/>
                <a:t>кв.км</a:t>
              </a:r>
              <a:endParaRPr lang="ru-RU" sz="2400" dirty="0" smtClean="0"/>
            </a:p>
            <a:p>
              <a:r>
                <a:rPr lang="ru-RU" sz="2400" dirty="0" smtClean="0"/>
                <a:t>Население 22 833 чел.</a:t>
              </a:r>
              <a:endParaRPr lang="ru-RU" sz="2400" dirty="0"/>
            </a:p>
          </p:txBody>
        </p:sp>
        <p:sp>
          <p:nvSpPr>
            <p:cNvPr id="54" name="TextBox 53"/>
            <p:cNvSpPr txBox="1"/>
            <p:nvPr/>
          </p:nvSpPr>
          <p:spPr>
            <a:xfrm>
              <a:off x="5777223" y="992224"/>
              <a:ext cx="1850635" cy="461665"/>
            </a:xfrm>
            <a:prstGeom prst="rect">
              <a:avLst/>
            </a:prstGeom>
            <a:noFill/>
          </p:spPr>
          <p:txBody>
            <a:bodyPr wrap="none" rtlCol="0">
              <a:spAutoFit/>
            </a:bodyPr>
            <a:lstStyle/>
            <a:p>
              <a:r>
                <a:rPr lang="ru-RU" sz="2400" dirty="0" smtClean="0"/>
                <a:t>г. Поронайск</a:t>
              </a:r>
              <a:endParaRPr lang="ru-RU" sz="2400" dirty="0"/>
            </a:p>
          </p:txBody>
        </p:sp>
        <p:sp>
          <p:nvSpPr>
            <p:cNvPr id="55" name="Прямоугольник 54"/>
            <p:cNvSpPr/>
            <p:nvPr/>
          </p:nvSpPr>
          <p:spPr>
            <a:xfrm>
              <a:off x="4716128" y="1069804"/>
              <a:ext cx="1008000" cy="1188000"/>
            </a:xfrm>
            <a:prstGeom prst="rect">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кругленный прямоугольник 55"/>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57" name="Группа 56"/>
          <p:cNvGrpSpPr/>
          <p:nvPr/>
        </p:nvGrpSpPr>
        <p:grpSpPr>
          <a:xfrm>
            <a:off x="4499992" y="900000"/>
            <a:ext cx="4320480" cy="3960440"/>
            <a:chOff x="4499992" y="908720"/>
            <a:chExt cx="4320480" cy="3960440"/>
          </a:xfrm>
        </p:grpSpPr>
        <p:sp>
          <p:nvSpPr>
            <p:cNvPr id="58" name="Прямоугольник 57"/>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p:cNvSpPr txBox="1"/>
            <p:nvPr/>
          </p:nvSpPr>
          <p:spPr>
            <a:xfrm>
              <a:off x="4581352" y="2447675"/>
              <a:ext cx="3651128" cy="1200329"/>
            </a:xfrm>
            <a:prstGeom prst="rect">
              <a:avLst/>
            </a:prstGeom>
            <a:noFill/>
          </p:spPr>
          <p:txBody>
            <a:bodyPr wrap="none" rtlCol="0">
              <a:spAutoFit/>
            </a:bodyPr>
            <a:lstStyle/>
            <a:p>
              <a:r>
                <a:rPr lang="ru-RU" sz="2400" dirty="0" err="1" smtClean="0"/>
                <a:t>Охинский</a:t>
              </a:r>
              <a:r>
                <a:rPr lang="ru-RU" sz="2400" dirty="0" smtClean="0"/>
                <a:t> городской округ</a:t>
              </a:r>
            </a:p>
            <a:p>
              <a:r>
                <a:rPr lang="ru-RU" sz="2400" dirty="0" smtClean="0"/>
                <a:t>Площадь 14 815,9  </a:t>
              </a:r>
              <a:r>
                <a:rPr lang="ru-RU" sz="2400" dirty="0" err="1" smtClean="0"/>
                <a:t>кв.км</a:t>
              </a:r>
              <a:endParaRPr lang="ru-RU" sz="2400" dirty="0" smtClean="0"/>
            </a:p>
            <a:p>
              <a:r>
                <a:rPr lang="ru-RU" sz="2400" dirty="0" smtClean="0"/>
                <a:t>Население 24 347  чел.</a:t>
              </a:r>
              <a:endParaRPr lang="ru-RU" sz="2400" dirty="0"/>
            </a:p>
          </p:txBody>
        </p:sp>
        <p:sp>
          <p:nvSpPr>
            <p:cNvPr id="60" name="TextBox 59"/>
            <p:cNvSpPr txBox="1"/>
            <p:nvPr/>
          </p:nvSpPr>
          <p:spPr>
            <a:xfrm>
              <a:off x="5777223" y="992224"/>
              <a:ext cx="906467" cy="461665"/>
            </a:xfrm>
            <a:prstGeom prst="rect">
              <a:avLst/>
            </a:prstGeom>
            <a:noFill/>
          </p:spPr>
          <p:txBody>
            <a:bodyPr wrap="none" rtlCol="0">
              <a:spAutoFit/>
            </a:bodyPr>
            <a:lstStyle/>
            <a:p>
              <a:r>
                <a:rPr lang="ru-RU" sz="2400" dirty="0"/>
                <a:t>г</a:t>
              </a:r>
              <a:r>
                <a:rPr lang="ru-RU" sz="2400" dirty="0" smtClean="0"/>
                <a:t>. Оха</a:t>
              </a:r>
              <a:endParaRPr lang="ru-RU" sz="2400" dirty="0"/>
            </a:p>
          </p:txBody>
        </p:sp>
        <p:sp>
          <p:nvSpPr>
            <p:cNvPr id="61" name="Прямоугольник 60"/>
            <p:cNvSpPr/>
            <p:nvPr/>
          </p:nvSpPr>
          <p:spPr>
            <a:xfrm>
              <a:off x="4716128" y="1069804"/>
              <a:ext cx="1008000" cy="1188000"/>
            </a:xfrm>
            <a:prstGeom prst="rect">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Скругленный прямоугольник 61"/>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63" name="Группа 62"/>
          <p:cNvGrpSpPr/>
          <p:nvPr/>
        </p:nvGrpSpPr>
        <p:grpSpPr>
          <a:xfrm>
            <a:off x="4499992" y="900000"/>
            <a:ext cx="4320480" cy="3960440"/>
            <a:chOff x="4499992" y="908720"/>
            <a:chExt cx="4320480" cy="3960440"/>
          </a:xfrm>
        </p:grpSpPr>
        <p:sp>
          <p:nvSpPr>
            <p:cNvPr id="64" name="Прямоугольник 63"/>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p:cNvSpPr txBox="1"/>
            <p:nvPr/>
          </p:nvSpPr>
          <p:spPr>
            <a:xfrm>
              <a:off x="4581352" y="2447675"/>
              <a:ext cx="3893695" cy="1200329"/>
            </a:xfrm>
            <a:prstGeom prst="rect">
              <a:avLst/>
            </a:prstGeom>
            <a:noFill/>
          </p:spPr>
          <p:txBody>
            <a:bodyPr wrap="none" rtlCol="0">
              <a:spAutoFit/>
            </a:bodyPr>
            <a:lstStyle/>
            <a:p>
              <a:r>
                <a:rPr lang="ru-RU" sz="2400" dirty="0" err="1" smtClean="0"/>
                <a:t>Ногликский</a:t>
              </a:r>
              <a:r>
                <a:rPr lang="ru-RU" sz="2400" dirty="0" smtClean="0"/>
                <a:t> городской округ</a:t>
              </a:r>
            </a:p>
            <a:p>
              <a:r>
                <a:rPr lang="ru-RU" sz="2400" dirty="0" smtClean="0"/>
                <a:t>Площадь 11 294,8  </a:t>
              </a:r>
              <a:r>
                <a:rPr lang="ru-RU" sz="2400" dirty="0" err="1" smtClean="0"/>
                <a:t>кв.км</a:t>
              </a:r>
              <a:endParaRPr lang="ru-RU" sz="2400" dirty="0" smtClean="0"/>
            </a:p>
            <a:p>
              <a:r>
                <a:rPr lang="ru-RU" sz="2400" dirty="0" smtClean="0"/>
                <a:t>Население 11 840  чел.</a:t>
              </a:r>
              <a:endParaRPr lang="ru-RU" sz="2400" dirty="0"/>
            </a:p>
          </p:txBody>
        </p:sp>
        <p:sp>
          <p:nvSpPr>
            <p:cNvPr id="66" name="TextBox 65"/>
            <p:cNvSpPr txBox="1"/>
            <p:nvPr/>
          </p:nvSpPr>
          <p:spPr>
            <a:xfrm>
              <a:off x="5777223" y="992224"/>
              <a:ext cx="1503425" cy="461665"/>
            </a:xfrm>
            <a:prstGeom prst="rect">
              <a:avLst/>
            </a:prstGeom>
            <a:noFill/>
          </p:spPr>
          <p:txBody>
            <a:bodyPr wrap="none" rtlCol="0">
              <a:spAutoFit/>
            </a:bodyPr>
            <a:lstStyle/>
            <a:p>
              <a:r>
                <a:rPr lang="ru-RU" sz="2400" dirty="0"/>
                <a:t>г</a:t>
              </a:r>
              <a:r>
                <a:rPr lang="ru-RU" sz="2400" dirty="0" smtClean="0"/>
                <a:t>. Ноглики</a:t>
              </a:r>
              <a:endParaRPr lang="ru-RU" sz="2400" dirty="0"/>
            </a:p>
          </p:txBody>
        </p:sp>
        <p:sp>
          <p:nvSpPr>
            <p:cNvPr id="67" name="Прямоугольник 66"/>
            <p:cNvSpPr/>
            <p:nvPr/>
          </p:nvSpPr>
          <p:spPr>
            <a:xfrm>
              <a:off x="4716128" y="1069804"/>
              <a:ext cx="1008000" cy="1188000"/>
            </a:xfrm>
            <a:prstGeom prst="rect">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Скругленный прямоугольник 67"/>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69" name="Группа 68"/>
          <p:cNvGrpSpPr/>
          <p:nvPr/>
        </p:nvGrpSpPr>
        <p:grpSpPr>
          <a:xfrm>
            <a:off x="4499992" y="900000"/>
            <a:ext cx="4320481" cy="3960440"/>
            <a:chOff x="4499992" y="908720"/>
            <a:chExt cx="4320481" cy="3960440"/>
          </a:xfrm>
        </p:grpSpPr>
        <p:sp>
          <p:nvSpPr>
            <p:cNvPr id="70" name="Прямоугольник 69"/>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p:cNvSpPr txBox="1"/>
            <p:nvPr/>
          </p:nvSpPr>
          <p:spPr>
            <a:xfrm>
              <a:off x="4581353" y="2447675"/>
              <a:ext cx="4239120" cy="1200329"/>
            </a:xfrm>
            <a:prstGeom prst="rect">
              <a:avLst/>
            </a:prstGeom>
            <a:noFill/>
          </p:spPr>
          <p:txBody>
            <a:bodyPr wrap="square" rtlCol="0">
              <a:spAutoFit/>
            </a:bodyPr>
            <a:lstStyle/>
            <a:p>
              <a:r>
                <a:rPr lang="ru-RU" sz="2400" dirty="0" err="1" smtClean="0"/>
                <a:t>Невельский</a:t>
              </a:r>
              <a:r>
                <a:rPr lang="ru-RU" sz="2400" dirty="0" smtClean="0"/>
                <a:t> городской округ</a:t>
              </a:r>
            </a:p>
            <a:p>
              <a:r>
                <a:rPr lang="ru-RU" sz="2400" dirty="0" smtClean="0"/>
                <a:t>Площадь 1 445,4 </a:t>
              </a:r>
              <a:r>
                <a:rPr lang="ru-RU" sz="2400" dirty="0" err="1" smtClean="0"/>
                <a:t>кв.км</a:t>
              </a:r>
              <a:endParaRPr lang="ru-RU" sz="2400" dirty="0" smtClean="0"/>
            </a:p>
            <a:p>
              <a:r>
                <a:rPr lang="ru-RU" sz="2400" dirty="0" smtClean="0"/>
                <a:t>Население 16 348 чел.</a:t>
              </a:r>
              <a:endParaRPr lang="ru-RU" sz="2400" dirty="0"/>
            </a:p>
          </p:txBody>
        </p:sp>
        <p:sp>
          <p:nvSpPr>
            <p:cNvPr id="72" name="TextBox 71"/>
            <p:cNvSpPr txBox="1"/>
            <p:nvPr/>
          </p:nvSpPr>
          <p:spPr>
            <a:xfrm>
              <a:off x="5777223" y="992224"/>
              <a:ext cx="1638718" cy="461665"/>
            </a:xfrm>
            <a:prstGeom prst="rect">
              <a:avLst/>
            </a:prstGeom>
            <a:noFill/>
          </p:spPr>
          <p:txBody>
            <a:bodyPr wrap="none" rtlCol="0">
              <a:spAutoFit/>
            </a:bodyPr>
            <a:lstStyle/>
            <a:p>
              <a:r>
                <a:rPr lang="ru-RU" sz="2400" dirty="0" smtClean="0"/>
                <a:t>г. Невельск</a:t>
              </a:r>
              <a:endParaRPr lang="ru-RU" sz="2400" dirty="0"/>
            </a:p>
          </p:txBody>
        </p:sp>
        <p:sp>
          <p:nvSpPr>
            <p:cNvPr id="73" name="Прямоугольник 72"/>
            <p:cNvSpPr/>
            <p:nvPr/>
          </p:nvSpPr>
          <p:spPr>
            <a:xfrm>
              <a:off x="4716128" y="1069804"/>
              <a:ext cx="1008000" cy="1188000"/>
            </a:xfrm>
            <a:prstGeom prst="rect">
              <a:avLst/>
            </a:pr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Скругленный прямоугольник 73"/>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75" name="Группа 74"/>
          <p:cNvGrpSpPr/>
          <p:nvPr/>
        </p:nvGrpSpPr>
        <p:grpSpPr>
          <a:xfrm>
            <a:off x="4499992" y="900000"/>
            <a:ext cx="4320481" cy="3960440"/>
            <a:chOff x="4499992" y="908720"/>
            <a:chExt cx="4320481" cy="3960440"/>
          </a:xfrm>
        </p:grpSpPr>
        <p:sp>
          <p:nvSpPr>
            <p:cNvPr id="76" name="Прямоугольник 75"/>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TextBox 76"/>
            <p:cNvSpPr txBox="1"/>
            <p:nvPr/>
          </p:nvSpPr>
          <p:spPr>
            <a:xfrm>
              <a:off x="4581353" y="2447675"/>
              <a:ext cx="4239120" cy="1200329"/>
            </a:xfrm>
            <a:prstGeom prst="rect">
              <a:avLst/>
            </a:prstGeom>
            <a:noFill/>
          </p:spPr>
          <p:txBody>
            <a:bodyPr wrap="square" rtlCol="0">
              <a:spAutoFit/>
            </a:bodyPr>
            <a:lstStyle/>
            <a:p>
              <a:r>
                <a:rPr lang="ru-RU" sz="2400" dirty="0" err="1" smtClean="0"/>
                <a:t>Макаровский</a:t>
              </a:r>
              <a:r>
                <a:rPr lang="ru-RU" sz="2400" dirty="0" smtClean="0"/>
                <a:t> городской округ</a:t>
              </a:r>
            </a:p>
            <a:p>
              <a:r>
                <a:rPr lang="ru-RU" sz="2400" dirty="0" smtClean="0"/>
                <a:t>Площадь 2 148,4 </a:t>
              </a:r>
              <a:r>
                <a:rPr lang="ru-RU" sz="2400" dirty="0" err="1" smtClean="0"/>
                <a:t>кв.км</a:t>
              </a:r>
              <a:endParaRPr lang="ru-RU" sz="2400" dirty="0" smtClean="0"/>
            </a:p>
            <a:p>
              <a:r>
                <a:rPr lang="ru-RU" sz="2400" dirty="0" smtClean="0"/>
                <a:t>Население 8330 чел.</a:t>
              </a:r>
              <a:endParaRPr lang="ru-RU" sz="2400" dirty="0"/>
            </a:p>
          </p:txBody>
        </p:sp>
        <p:sp>
          <p:nvSpPr>
            <p:cNvPr id="78" name="TextBox 77"/>
            <p:cNvSpPr txBox="1"/>
            <p:nvPr/>
          </p:nvSpPr>
          <p:spPr>
            <a:xfrm>
              <a:off x="5777223" y="992224"/>
              <a:ext cx="1589666" cy="461665"/>
            </a:xfrm>
            <a:prstGeom prst="rect">
              <a:avLst/>
            </a:prstGeom>
            <a:noFill/>
          </p:spPr>
          <p:txBody>
            <a:bodyPr wrap="none" rtlCol="0">
              <a:spAutoFit/>
            </a:bodyPr>
            <a:lstStyle/>
            <a:p>
              <a:r>
                <a:rPr lang="ru-RU" sz="2400" dirty="0" smtClean="0"/>
                <a:t>г. Макаров</a:t>
              </a:r>
              <a:endParaRPr lang="ru-RU" sz="2400" dirty="0"/>
            </a:p>
          </p:txBody>
        </p:sp>
        <p:sp>
          <p:nvSpPr>
            <p:cNvPr id="79" name="Прямоугольник 78"/>
            <p:cNvSpPr/>
            <p:nvPr/>
          </p:nvSpPr>
          <p:spPr>
            <a:xfrm>
              <a:off x="4716128" y="1069804"/>
              <a:ext cx="1008000" cy="1188000"/>
            </a:xfrm>
            <a:prstGeom prst="rect">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Скругленный прямоугольник 79"/>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81" name="Группа 80"/>
          <p:cNvGrpSpPr/>
          <p:nvPr/>
        </p:nvGrpSpPr>
        <p:grpSpPr>
          <a:xfrm>
            <a:off x="4499992" y="900000"/>
            <a:ext cx="4320481" cy="3960440"/>
            <a:chOff x="4499992" y="908720"/>
            <a:chExt cx="4320481" cy="3960440"/>
          </a:xfrm>
        </p:grpSpPr>
        <p:sp>
          <p:nvSpPr>
            <p:cNvPr id="82" name="Прямоугольник 81"/>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4581353" y="2447675"/>
              <a:ext cx="4239120" cy="1200329"/>
            </a:xfrm>
            <a:prstGeom prst="rect">
              <a:avLst/>
            </a:prstGeom>
            <a:noFill/>
          </p:spPr>
          <p:txBody>
            <a:bodyPr wrap="square" rtlCol="0">
              <a:spAutoFit/>
            </a:bodyPr>
            <a:lstStyle/>
            <a:p>
              <a:r>
                <a:rPr lang="ru-RU" sz="2400" dirty="0" err="1" smtClean="0"/>
                <a:t>Корсаковский</a:t>
              </a:r>
              <a:r>
                <a:rPr lang="ru-RU" sz="2400" dirty="0" smtClean="0"/>
                <a:t> городской округ</a:t>
              </a:r>
            </a:p>
            <a:p>
              <a:r>
                <a:rPr lang="ru-RU" sz="2400" dirty="0" smtClean="0"/>
                <a:t>Площадь 2 623,6 </a:t>
              </a:r>
              <a:r>
                <a:rPr lang="ru-RU" sz="2400" dirty="0" err="1" smtClean="0"/>
                <a:t>кв.км</a:t>
              </a:r>
              <a:endParaRPr lang="ru-RU" sz="2400" dirty="0" smtClean="0"/>
            </a:p>
            <a:p>
              <a:r>
                <a:rPr lang="ru-RU" sz="2400" dirty="0" smtClean="0"/>
                <a:t>Население 40 665 чел.</a:t>
              </a:r>
              <a:endParaRPr lang="ru-RU" sz="2400" dirty="0"/>
            </a:p>
          </p:txBody>
        </p:sp>
        <p:sp>
          <p:nvSpPr>
            <p:cNvPr id="84" name="TextBox 83"/>
            <p:cNvSpPr txBox="1"/>
            <p:nvPr/>
          </p:nvSpPr>
          <p:spPr>
            <a:xfrm>
              <a:off x="5777223" y="992224"/>
              <a:ext cx="1633524" cy="461665"/>
            </a:xfrm>
            <a:prstGeom prst="rect">
              <a:avLst/>
            </a:prstGeom>
            <a:noFill/>
          </p:spPr>
          <p:txBody>
            <a:bodyPr wrap="none" rtlCol="0">
              <a:spAutoFit/>
            </a:bodyPr>
            <a:lstStyle/>
            <a:p>
              <a:r>
                <a:rPr lang="ru-RU" sz="2400" dirty="0" smtClean="0"/>
                <a:t>г. Корсаков</a:t>
              </a:r>
              <a:endParaRPr lang="ru-RU" sz="2400" dirty="0"/>
            </a:p>
          </p:txBody>
        </p:sp>
        <p:sp>
          <p:nvSpPr>
            <p:cNvPr id="85" name="Прямоугольник 84"/>
            <p:cNvSpPr/>
            <p:nvPr/>
          </p:nvSpPr>
          <p:spPr>
            <a:xfrm>
              <a:off x="4716128" y="1069804"/>
              <a:ext cx="1008000" cy="1188000"/>
            </a:xfrm>
            <a:prstGeom prst="rect">
              <a:avLst/>
            </a:prstGeom>
            <a:blipFill>
              <a:blip r:embed="rId1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Скругленный прямоугольник 85"/>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87" name="Группа 86"/>
          <p:cNvGrpSpPr/>
          <p:nvPr/>
        </p:nvGrpSpPr>
        <p:grpSpPr>
          <a:xfrm>
            <a:off x="4499992" y="900000"/>
            <a:ext cx="4320481" cy="3960440"/>
            <a:chOff x="4499992" y="908720"/>
            <a:chExt cx="4320481" cy="3960440"/>
          </a:xfrm>
        </p:grpSpPr>
        <p:sp>
          <p:nvSpPr>
            <p:cNvPr id="88" name="Прямоугольник 87"/>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TextBox 88"/>
            <p:cNvSpPr txBox="1"/>
            <p:nvPr/>
          </p:nvSpPr>
          <p:spPr>
            <a:xfrm>
              <a:off x="4581353" y="2447675"/>
              <a:ext cx="4239120" cy="1200329"/>
            </a:xfrm>
            <a:prstGeom prst="rect">
              <a:avLst/>
            </a:prstGeom>
            <a:noFill/>
          </p:spPr>
          <p:txBody>
            <a:bodyPr wrap="square" rtlCol="0">
              <a:spAutoFit/>
            </a:bodyPr>
            <a:lstStyle/>
            <a:p>
              <a:r>
                <a:rPr lang="ru-RU" sz="2400" dirty="0" smtClean="0"/>
                <a:t>Курильский городской округ</a:t>
              </a:r>
            </a:p>
            <a:p>
              <a:r>
                <a:rPr lang="ru-RU" sz="2400" dirty="0" smtClean="0"/>
                <a:t>Площадь 5 145,9 </a:t>
              </a:r>
              <a:r>
                <a:rPr lang="ru-RU" sz="2400" dirty="0" err="1" smtClean="0"/>
                <a:t>кв.км</a:t>
              </a:r>
              <a:endParaRPr lang="ru-RU" sz="2400" dirty="0" smtClean="0"/>
            </a:p>
            <a:p>
              <a:r>
                <a:rPr lang="ru-RU" sz="2400" dirty="0" smtClean="0"/>
                <a:t>Население 6 606 чел.</a:t>
              </a:r>
              <a:endParaRPr lang="ru-RU" sz="2400" dirty="0"/>
            </a:p>
          </p:txBody>
        </p:sp>
        <p:sp>
          <p:nvSpPr>
            <p:cNvPr id="90" name="TextBox 89"/>
            <p:cNvSpPr txBox="1"/>
            <p:nvPr/>
          </p:nvSpPr>
          <p:spPr>
            <a:xfrm>
              <a:off x="5777223" y="992224"/>
              <a:ext cx="1623971" cy="461665"/>
            </a:xfrm>
            <a:prstGeom prst="rect">
              <a:avLst/>
            </a:prstGeom>
            <a:noFill/>
          </p:spPr>
          <p:txBody>
            <a:bodyPr wrap="none" rtlCol="0">
              <a:spAutoFit/>
            </a:bodyPr>
            <a:lstStyle/>
            <a:p>
              <a:r>
                <a:rPr lang="ru-RU" sz="2400" dirty="0" smtClean="0"/>
                <a:t>г. Курильск</a:t>
              </a:r>
              <a:endParaRPr lang="ru-RU" sz="2400" dirty="0"/>
            </a:p>
          </p:txBody>
        </p:sp>
        <p:sp>
          <p:nvSpPr>
            <p:cNvPr id="91" name="Прямоугольник 90"/>
            <p:cNvSpPr/>
            <p:nvPr/>
          </p:nvSpPr>
          <p:spPr>
            <a:xfrm>
              <a:off x="4716128" y="1069804"/>
              <a:ext cx="1008000" cy="1188000"/>
            </a:xfrm>
            <a:prstGeom prst="rect">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Скругленный прямоугольник 91"/>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93" name="Группа 92"/>
          <p:cNvGrpSpPr/>
          <p:nvPr/>
        </p:nvGrpSpPr>
        <p:grpSpPr>
          <a:xfrm>
            <a:off x="4499992" y="900000"/>
            <a:ext cx="4320481" cy="3960440"/>
            <a:chOff x="4499992" y="908720"/>
            <a:chExt cx="4320481" cy="3960440"/>
          </a:xfrm>
        </p:grpSpPr>
        <p:sp>
          <p:nvSpPr>
            <p:cNvPr id="94" name="Прямоугольник 93"/>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TextBox 94"/>
            <p:cNvSpPr txBox="1"/>
            <p:nvPr/>
          </p:nvSpPr>
          <p:spPr>
            <a:xfrm>
              <a:off x="4581353" y="2447675"/>
              <a:ext cx="4239120" cy="1200329"/>
            </a:xfrm>
            <a:prstGeom prst="rect">
              <a:avLst/>
            </a:prstGeom>
            <a:noFill/>
          </p:spPr>
          <p:txBody>
            <a:bodyPr wrap="square" rtlCol="0">
              <a:spAutoFit/>
            </a:bodyPr>
            <a:lstStyle/>
            <a:p>
              <a:r>
                <a:rPr lang="ru-RU" sz="2400" dirty="0" err="1" smtClean="0"/>
                <a:t>Долинский</a:t>
              </a:r>
              <a:r>
                <a:rPr lang="ru-RU" sz="2400" dirty="0" smtClean="0"/>
                <a:t> городской округ</a:t>
              </a:r>
            </a:p>
            <a:p>
              <a:r>
                <a:rPr lang="ru-RU" sz="2400" dirty="0" smtClean="0"/>
                <a:t>Площадь 2 441,6 </a:t>
              </a:r>
              <a:r>
                <a:rPr lang="ru-RU" sz="2400" dirty="0" err="1" smtClean="0"/>
                <a:t>кв.км</a:t>
              </a:r>
              <a:endParaRPr lang="ru-RU" sz="2400" dirty="0" smtClean="0"/>
            </a:p>
            <a:p>
              <a:r>
                <a:rPr lang="ru-RU" sz="2400" dirty="0" smtClean="0"/>
                <a:t>Население 24 855 чел.</a:t>
              </a:r>
              <a:endParaRPr lang="ru-RU" sz="2400" dirty="0"/>
            </a:p>
          </p:txBody>
        </p:sp>
        <p:sp>
          <p:nvSpPr>
            <p:cNvPr id="96" name="TextBox 95"/>
            <p:cNvSpPr txBox="1"/>
            <p:nvPr/>
          </p:nvSpPr>
          <p:spPr>
            <a:xfrm>
              <a:off x="5777223" y="992224"/>
              <a:ext cx="1536318" cy="461665"/>
            </a:xfrm>
            <a:prstGeom prst="rect">
              <a:avLst/>
            </a:prstGeom>
            <a:noFill/>
          </p:spPr>
          <p:txBody>
            <a:bodyPr wrap="none" rtlCol="0">
              <a:spAutoFit/>
            </a:bodyPr>
            <a:lstStyle/>
            <a:p>
              <a:r>
                <a:rPr lang="ru-RU" sz="2400" dirty="0" smtClean="0"/>
                <a:t>г. Долинск</a:t>
              </a:r>
              <a:endParaRPr lang="ru-RU" sz="2400" dirty="0"/>
            </a:p>
          </p:txBody>
        </p:sp>
        <p:sp>
          <p:nvSpPr>
            <p:cNvPr id="97" name="Прямоугольник 96"/>
            <p:cNvSpPr/>
            <p:nvPr/>
          </p:nvSpPr>
          <p:spPr>
            <a:xfrm>
              <a:off x="4716128" y="1069804"/>
              <a:ext cx="1008000" cy="1188000"/>
            </a:xfrm>
            <a:prstGeom prst="rect">
              <a:avLst/>
            </a:prstGeom>
            <a:blipFill>
              <a:blip r:embed="rId1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Скругленный прямоугольник 97"/>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99" name="Группа 98"/>
          <p:cNvGrpSpPr/>
          <p:nvPr/>
        </p:nvGrpSpPr>
        <p:grpSpPr>
          <a:xfrm>
            <a:off x="4499992" y="900000"/>
            <a:ext cx="4320481" cy="3960440"/>
            <a:chOff x="4499992" y="908720"/>
            <a:chExt cx="4320481" cy="3960440"/>
          </a:xfrm>
        </p:grpSpPr>
        <p:sp>
          <p:nvSpPr>
            <p:cNvPr id="100" name="Прямоугольник 99"/>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p:cNvSpPr txBox="1"/>
            <p:nvPr/>
          </p:nvSpPr>
          <p:spPr>
            <a:xfrm>
              <a:off x="4581353" y="2447675"/>
              <a:ext cx="4239120" cy="1200329"/>
            </a:xfrm>
            <a:prstGeom prst="rect">
              <a:avLst/>
            </a:prstGeom>
            <a:noFill/>
          </p:spPr>
          <p:txBody>
            <a:bodyPr wrap="square" rtlCol="0">
              <a:spAutoFit/>
            </a:bodyPr>
            <a:lstStyle/>
            <a:p>
              <a:r>
                <a:rPr lang="ru-RU" sz="2400" dirty="0" err="1" smtClean="0"/>
                <a:t>Анивский</a:t>
              </a:r>
              <a:r>
                <a:rPr lang="ru-RU" sz="2400" dirty="0" smtClean="0"/>
                <a:t> городской округ</a:t>
              </a:r>
            </a:p>
            <a:p>
              <a:r>
                <a:rPr lang="ru-RU" sz="2400" dirty="0" smtClean="0"/>
                <a:t>Площадь 2 684,8 </a:t>
              </a:r>
              <a:r>
                <a:rPr lang="ru-RU" sz="2400" dirty="0" err="1" smtClean="0"/>
                <a:t>кв.км</a:t>
              </a:r>
              <a:endParaRPr lang="ru-RU" sz="2400" dirty="0" smtClean="0"/>
            </a:p>
            <a:p>
              <a:r>
                <a:rPr lang="ru-RU" sz="2400" dirty="0" smtClean="0"/>
                <a:t>Население 17 832 чел.</a:t>
              </a:r>
              <a:endParaRPr lang="ru-RU" sz="2400" dirty="0"/>
            </a:p>
          </p:txBody>
        </p:sp>
        <p:sp>
          <p:nvSpPr>
            <p:cNvPr id="102" name="TextBox 101"/>
            <p:cNvSpPr txBox="1"/>
            <p:nvPr/>
          </p:nvSpPr>
          <p:spPr>
            <a:xfrm>
              <a:off x="5777223" y="992224"/>
              <a:ext cx="1227067" cy="461665"/>
            </a:xfrm>
            <a:prstGeom prst="rect">
              <a:avLst/>
            </a:prstGeom>
            <a:noFill/>
          </p:spPr>
          <p:txBody>
            <a:bodyPr wrap="none" rtlCol="0">
              <a:spAutoFit/>
            </a:bodyPr>
            <a:lstStyle/>
            <a:p>
              <a:r>
                <a:rPr lang="ru-RU" sz="2400" dirty="0" smtClean="0"/>
                <a:t>г. Анива</a:t>
              </a:r>
              <a:endParaRPr lang="ru-RU" sz="2400" dirty="0"/>
            </a:p>
          </p:txBody>
        </p:sp>
        <p:sp>
          <p:nvSpPr>
            <p:cNvPr id="103" name="Прямоугольник 102"/>
            <p:cNvSpPr/>
            <p:nvPr/>
          </p:nvSpPr>
          <p:spPr>
            <a:xfrm>
              <a:off x="4716128" y="1069804"/>
              <a:ext cx="1008000" cy="1188000"/>
            </a:xfrm>
            <a:prstGeom prst="rect">
              <a:avLst/>
            </a:prstGeom>
            <a:blipFill>
              <a:blip r:embed="rId1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Скругленный прямоугольник 103"/>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grpSp>
        <p:nvGrpSpPr>
          <p:cNvPr id="105" name="Группа 104"/>
          <p:cNvGrpSpPr/>
          <p:nvPr/>
        </p:nvGrpSpPr>
        <p:grpSpPr>
          <a:xfrm>
            <a:off x="4499992" y="900000"/>
            <a:ext cx="4320481" cy="3960440"/>
            <a:chOff x="4499992" y="908720"/>
            <a:chExt cx="4320481" cy="3960440"/>
          </a:xfrm>
        </p:grpSpPr>
        <p:sp>
          <p:nvSpPr>
            <p:cNvPr id="106" name="Прямоугольник 105"/>
            <p:cNvSpPr/>
            <p:nvPr/>
          </p:nvSpPr>
          <p:spPr>
            <a:xfrm>
              <a:off x="4499992" y="908720"/>
              <a:ext cx="4320480" cy="396044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TextBox 106"/>
            <p:cNvSpPr txBox="1"/>
            <p:nvPr/>
          </p:nvSpPr>
          <p:spPr>
            <a:xfrm>
              <a:off x="4581353" y="2447675"/>
              <a:ext cx="4239120" cy="1200329"/>
            </a:xfrm>
            <a:prstGeom prst="rect">
              <a:avLst/>
            </a:prstGeom>
            <a:noFill/>
          </p:spPr>
          <p:txBody>
            <a:bodyPr wrap="square" rtlCol="0">
              <a:spAutoFit/>
            </a:bodyPr>
            <a:lstStyle/>
            <a:p>
              <a:r>
                <a:rPr lang="ru-RU" sz="2400" dirty="0"/>
                <a:t>Г</a:t>
              </a:r>
              <a:r>
                <a:rPr lang="ru-RU" sz="2400" dirty="0" smtClean="0"/>
                <a:t>ородской округ</a:t>
              </a:r>
            </a:p>
            <a:p>
              <a:r>
                <a:rPr lang="ru-RU" sz="2400" dirty="0" smtClean="0"/>
                <a:t>Площадь 4 777,4 кв. км</a:t>
              </a:r>
            </a:p>
            <a:p>
              <a:r>
                <a:rPr lang="ru-RU" sz="2400" dirty="0" smtClean="0"/>
                <a:t>Население 12 256 чел.</a:t>
              </a:r>
              <a:endParaRPr lang="ru-RU" sz="2400" dirty="0"/>
            </a:p>
          </p:txBody>
        </p:sp>
        <p:sp>
          <p:nvSpPr>
            <p:cNvPr id="108" name="TextBox 107"/>
            <p:cNvSpPr txBox="1"/>
            <p:nvPr/>
          </p:nvSpPr>
          <p:spPr>
            <a:xfrm>
              <a:off x="5777223" y="992224"/>
              <a:ext cx="2502929" cy="830997"/>
            </a:xfrm>
            <a:prstGeom prst="rect">
              <a:avLst/>
            </a:prstGeom>
            <a:noFill/>
          </p:spPr>
          <p:txBody>
            <a:bodyPr wrap="none" rtlCol="0">
              <a:spAutoFit/>
            </a:bodyPr>
            <a:lstStyle/>
            <a:p>
              <a:r>
                <a:rPr lang="ru-RU" sz="2400" dirty="0" smtClean="0"/>
                <a:t>г. Александровск-</a:t>
              </a:r>
              <a:br>
                <a:rPr lang="ru-RU" sz="2400" dirty="0" smtClean="0"/>
              </a:br>
              <a:r>
                <a:rPr lang="ru-RU" sz="2400" dirty="0" smtClean="0"/>
                <a:t>Сахалинский</a:t>
              </a:r>
              <a:endParaRPr lang="ru-RU" sz="2400" dirty="0"/>
            </a:p>
          </p:txBody>
        </p:sp>
        <p:sp>
          <p:nvSpPr>
            <p:cNvPr id="109" name="Прямоугольник 108"/>
            <p:cNvSpPr/>
            <p:nvPr/>
          </p:nvSpPr>
          <p:spPr>
            <a:xfrm>
              <a:off x="4716128" y="1069804"/>
              <a:ext cx="1008000" cy="1188000"/>
            </a:xfrm>
            <a:prstGeom prst="rect">
              <a:avLst/>
            </a:prstGeom>
            <a:blipFill>
              <a:blip r:embed="rId2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Скругленный прямоугольник 109"/>
            <p:cNvSpPr/>
            <p:nvPr/>
          </p:nvSpPr>
          <p:spPr>
            <a:xfrm>
              <a:off x="6804248" y="4221088"/>
              <a:ext cx="1728192" cy="432048"/>
            </a:xfrm>
            <a:prstGeom prst="roundRect">
              <a:avLst/>
            </a:prstGeom>
            <a:gradFill>
              <a:gsLst>
                <a:gs pos="0">
                  <a:schemeClr val="bg1">
                    <a:lumMod val="95000"/>
                  </a:schemeClr>
                </a:gs>
                <a:gs pos="64999">
                  <a:schemeClr val="bg1">
                    <a:lumMod val="85000"/>
                  </a:schemeClr>
                </a:gs>
                <a:gs pos="100000">
                  <a:schemeClr val="bg1">
                    <a:lumMod val="8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smtClean="0">
                  <a:solidFill>
                    <a:schemeClr val="tx2">
                      <a:lumMod val="75000"/>
                    </a:schemeClr>
                  </a:solidFill>
                </a:rPr>
                <a:t>закрыть</a:t>
              </a:r>
              <a:endParaRPr lang="ru-RU" sz="2400" dirty="0">
                <a:solidFill>
                  <a:schemeClr val="tx2">
                    <a:lumMod val="75000"/>
                  </a:schemeClr>
                </a:solidFill>
              </a:endParaRPr>
            </a:p>
          </p:txBody>
        </p:sp>
      </p:grpSp>
      <p:sp>
        <p:nvSpPr>
          <p:cNvPr id="111" name="Прямоугольник 110"/>
          <p:cNvSpPr/>
          <p:nvPr/>
        </p:nvSpPr>
        <p:spPr>
          <a:xfrm>
            <a:off x="4499992" y="-1"/>
            <a:ext cx="4320480" cy="707886"/>
          </a:xfrm>
          <a:prstGeom prst="rect">
            <a:avLst/>
          </a:prstGeom>
        </p:spPr>
        <p:txBody>
          <a:bodyPr wrap="square">
            <a:spAutoFit/>
          </a:bodyPr>
          <a:lstStyle/>
          <a:p>
            <a:pPr algn="ctr"/>
            <a:r>
              <a:rPr lang="ru-RU" sz="2000" b="1" dirty="0">
                <a:solidFill>
                  <a:schemeClr val="accent6">
                    <a:lumMod val="50000"/>
                  </a:schemeClr>
                </a:solidFill>
                <a:effectLst>
                  <a:glow rad="228600">
                    <a:srgbClr val="FFFFFF"/>
                  </a:glow>
                </a:effectLst>
              </a:rPr>
              <a:t>Административно-территориальное деление Сахалинской области</a:t>
            </a:r>
          </a:p>
        </p:txBody>
      </p:sp>
      <p:pic>
        <p:nvPicPr>
          <p:cNvPr id="112" name="Рисунок 1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20604"/>
            <a:ext cx="4366617" cy="6858000"/>
          </a:xfrm>
          <a:prstGeom prst="rect">
            <a:avLst/>
          </a:prstGeom>
        </p:spPr>
      </p:pic>
      <p:sp>
        <p:nvSpPr>
          <p:cNvPr id="113" name="Овал 112"/>
          <p:cNvSpPr/>
          <p:nvPr/>
        </p:nvSpPr>
        <p:spPr>
          <a:xfrm>
            <a:off x="694727" y="858212"/>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934638" y="1578197"/>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Овал 114"/>
          <p:cNvSpPr/>
          <p:nvPr/>
        </p:nvSpPr>
        <p:spPr>
          <a:xfrm>
            <a:off x="1044000" y="2808000"/>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Овал 115"/>
          <p:cNvSpPr/>
          <p:nvPr/>
        </p:nvSpPr>
        <p:spPr>
          <a:xfrm>
            <a:off x="1022491" y="3168000"/>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1584000" y="3564000"/>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Овал 117"/>
          <p:cNvSpPr/>
          <p:nvPr/>
        </p:nvSpPr>
        <p:spPr>
          <a:xfrm>
            <a:off x="676294" y="4681832"/>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Овал 118"/>
          <p:cNvSpPr/>
          <p:nvPr/>
        </p:nvSpPr>
        <p:spPr>
          <a:xfrm>
            <a:off x="585462" y="6148043"/>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Овал 119"/>
          <p:cNvSpPr/>
          <p:nvPr/>
        </p:nvSpPr>
        <p:spPr>
          <a:xfrm>
            <a:off x="698720" y="5557339"/>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Овал 120"/>
          <p:cNvSpPr/>
          <p:nvPr/>
        </p:nvSpPr>
        <p:spPr>
          <a:xfrm>
            <a:off x="2898077" y="4618112"/>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Овал 121"/>
          <p:cNvSpPr/>
          <p:nvPr/>
        </p:nvSpPr>
        <p:spPr>
          <a:xfrm>
            <a:off x="1082038" y="6105703"/>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Овал 122"/>
          <p:cNvSpPr/>
          <p:nvPr/>
        </p:nvSpPr>
        <p:spPr>
          <a:xfrm>
            <a:off x="3073857" y="3681286"/>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Овал 123"/>
          <p:cNvSpPr/>
          <p:nvPr/>
        </p:nvSpPr>
        <p:spPr>
          <a:xfrm>
            <a:off x="3419872" y="494256"/>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5" name="Овал 124"/>
          <p:cNvSpPr/>
          <p:nvPr/>
        </p:nvSpPr>
        <p:spPr>
          <a:xfrm>
            <a:off x="1527242" y="5923509"/>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Овал 125"/>
          <p:cNvSpPr/>
          <p:nvPr/>
        </p:nvSpPr>
        <p:spPr>
          <a:xfrm>
            <a:off x="1102464" y="5151595"/>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Овал 126"/>
          <p:cNvSpPr/>
          <p:nvPr/>
        </p:nvSpPr>
        <p:spPr>
          <a:xfrm>
            <a:off x="1154918" y="4536000"/>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Овал 127"/>
          <p:cNvSpPr/>
          <p:nvPr/>
        </p:nvSpPr>
        <p:spPr>
          <a:xfrm>
            <a:off x="1069400" y="5644847"/>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Овал 128"/>
          <p:cNvSpPr/>
          <p:nvPr/>
        </p:nvSpPr>
        <p:spPr>
          <a:xfrm>
            <a:off x="616747" y="2077452"/>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Прямоугольник 129">
            <a:hlinkClick r:id="rId22"/>
          </p:cNvPr>
          <p:cNvSpPr/>
          <p:nvPr/>
        </p:nvSpPr>
        <p:spPr>
          <a:xfrm>
            <a:off x="2303514" y="5480519"/>
            <a:ext cx="2063103" cy="1030928"/>
          </a:xfrm>
          <a:prstGeom prst="rect">
            <a:avLst/>
          </a:prstGeom>
          <a:blipFill dpi="0" rotWithShape="1">
            <a:blip r:embed="rId2">
              <a:alphaModFix amt="38000"/>
            </a:blip>
            <a:srcRect/>
            <a:stretch>
              <a:fillRect/>
            </a:stretch>
          </a:blip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Сайт губернатора</a:t>
            </a:r>
            <a:endParaRPr lang="ru-RU" sz="2400" dirty="0">
              <a:solidFill>
                <a:schemeClr val="tx1"/>
              </a:solidFill>
            </a:endParaRPr>
          </a:p>
        </p:txBody>
      </p:sp>
      <p:sp>
        <p:nvSpPr>
          <p:cNvPr id="131" name="Овал 130"/>
          <p:cNvSpPr/>
          <p:nvPr/>
        </p:nvSpPr>
        <p:spPr>
          <a:xfrm>
            <a:off x="638256" y="3734336"/>
            <a:ext cx="405744" cy="405744"/>
          </a:xfrm>
          <a:prstGeom prst="ellipse">
            <a:avLst/>
          </a:prstGeom>
          <a:solidFill>
            <a:schemeClr val="bg1">
              <a:alpha val="3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7649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nextCondLst>
                <p:cond evt="onClick" delay="0">
                  <p:tgtEl>
                    <p:spTgt spid="113"/>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 restart="whenNotActive" fill="hold" evtFilter="cancelBubble" nodeType="interactiveSeq">
                <p:stCondLst>
                  <p:cond evt="onClick" delay="0">
                    <p:tgtEl>
                      <p:spTgt spid="1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childTnLst>
                    </p:cTn>
                  </p:par>
                </p:childTnLst>
              </p:cTn>
              <p:nextCondLst>
                <p:cond evt="onClick" delay="0">
                  <p:tgtEl>
                    <p:spTgt spid="114"/>
                  </p:tgtEl>
                </p:cond>
              </p:nextCondLst>
            </p:seq>
            <p:seq concurrent="1" nextAc="seek">
              <p:cTn id="20" restart="whenNotActive" fill="hold" evtFilter="cancelBubble" nodeType="interactiveSeq">
                <p:stCondLst>
                  <p:cond evt="onClick" delay="0">
                    <p:tgtEl>
                      <p:spTgt spid="6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3"/>
                                        </p:tgtEl>
                                      </p:cBhvr>
                                    </p:animEffect>
                                    <p:set>
                                      <p:cBhvr>
                                        <p:cTn id="25"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6" restart="whenNotActive" fill="hold" evtFilter="cancelBubble" nodeType="interactiveSeq">
                <p:stCondLst>
                  <p:cond evt="onClick" delay="0">
                    <p:tgtEl>
                      <p:spTgt spid="11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nextCondLst>
                <p:cond evt="onClick" delay="0">
                  <p:tgtEl>
                    <p:spTgt spid="115"/>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11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nextCondLst>
                <p:cond evt="onClick" delay="0">
                  <p:tgtEl>
                    <p:spTgt spid="116"/>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0" restart="whenNotActive" fill="hold" evtFilter="cancelBubble" nodeType="interactiveSeq">
                <p:stCondLst>
                  <p:cond evt="onClick" delay="0">
                    <p:tgtEl>
                      <p:spTgt spid="11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childTnLst>
                    </p:cTn>
                  </p:par>
                </p:childTnLst>
              </p:cTn>
              <p:nextCondLst>
                <p:cond evt="onClick" delay="0">
                  <p:tgtEl>
                    <p:spTgt spid="117"/>
                  </p:tgtEl>
                </p:cond>
              </p:nextCondLst>
            </p:seq>
            <p:seq concurrent="1" nextAc="seek">
              <p:cTn id="56" restart="whenNotActive" fill="hold" evtFilter="cancelBubble" nodeType="interactiveSeq">
                <p:stCondLst>
                  <p:cond evt="onClick" delay="0">
                    <p:tgtEl>
                      <p:spTgt spid="5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2" restart="whenNotActive" fill="hold" evtFilter="cancelBubble" nodeType="interactiveSeq">
                <p:stCondLst>
                  <p:cond evt="onClick" delay="0">
                    <p:tgtEl>
                      <p:spTgt spid="118"/>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childTnLst>
              </p:cTn>
              <p:nextCondLst>
                <p:cond evt="onClick" delay="0">
                  <p:tgtEl>
                    <p:spTgt spid="118"/>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119"/>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childTnLst>
                    </p:cTn>
                  </p:par>
                </p:childTnLst>
              </p:cTn>
              <p:nextCondLst>
                <p:cond evt="onClick" delay="0">
                  <p:tgtEl>
                    <p:spTgt spid="119"/>
                  </p:tgtEl>
                </p:cond>
              </p:nextCondLst>
            </p:seq>
            <p:seq concurrent="1" nextAc="seek">
              <p:cTn id="80" restart="whenNotActive" fill="hold" evtFilter="cancelBubble" nodeType="interactiveSeq">
                <p:stCondLst>
                  <p:cond evt="onClick" delay="0">
                    <p:tgtEl>
                      <p:spTgt spid="6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9"/>
                                        </p:tgtEl>
                                      </p:cBhvr>
                                    </p:animEffect>
                                    <p:set>
                                      <p:cBhvr>
                                        <p:cTn id="8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6" restart="whenNotActive" fill="hold" evtFilter="cancelBubble" nodeType="interactiveSeq">
                <p:stCondLst>
                  <p:cond evt="onClick" delay="0">
                    <p:tgtEl>
                      <p:spTgt spid="120"/>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childTnLst>
                    </p:cTn>
                  </p:par>
                </p:childTnLst>
              </p:cTn>
              <p:nextCondLst>
                <p:cond evt="onClick" delay="0">
                  <p:tgtEl>
                    <p:spTgt spid="120"/>
                  </p:tgtEl>
                </p:cond>
              </p:nextCondLst>
            </p:seq>
            <p:seq concurrent="1" nextAc="seek">
              <p:cTn id="92" restart="whenNotActive" fill="hold" evtFilter="cancelBubble" nodeType="interactiveSeq">
                <p:stCondLst>
                  <p:cond evt="onClick" delay="0">
                    <p:tgtEl>
                      <p:spTgt spid="15"/>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8" restart="whenNotActive" fill="hold" evtFilter="cancelBubble" nodeType="interactiveSeq">
                <p:stCondLst>
                  <p:cond evt="onClick" delay="0">
                    <p:tgtEl>
                      <p:spTgt spid="121"/>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500"/>
                                        <p:tgtEl>
                                          <p:spTgt spid="9"/>
                                        </p:tgtEl>
                                      </p:cBhvr>
                                    </p:animEffect>
                                  </p:childTnLst>
                                </p:cTn>
                              </p:par>
                            </p:childTnLst>
                          </p:cTn>
                        </p:par>
                      </p:childTnLst>
                    </p:cTn>
                  </p:par>
                </p:childTnLst>
              </p:cTn>
              <p:nextCondLst>
                <p:cond evt="onClick" delay="0">
                  <p:tgtEl>
                    <p:spTgt spid="121"/>
                  </p:tgtEl>
                </p:cond>
              </p:nextCondLst>
            </p:seq>
            <p:seq concurrent="1" nextAc="seek">
              <p:cTn id="104" restart="whenNotActive" fill="hold" evtFilter="cancelBubble" nodeType="interactiveSeq">
                <p:stCondLst>
                  <p:cond evt="onClick" delay="0">
                    <p:tgtEl>
                      <p:spTgt spid="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9"/>
                                        </p:tgtEl>
                                      </p:cBhvr>
                                    </p:animEffect>
                                    <p:set>
                                      <p:cBhvr>
                                        <p:cTn id="10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0" restart="whenNotActive" fill="hold" evtFilter="cancelBubble" nodeType="interactiveSeq">
                <p:stCondLst>
                  <p:cond evt="onClick" delay="0">
                    <p:tgtEl>
                      <p:spTgt spid="122"/>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childTnLst>
                          </p:cTn>
                        </p:par>
                      </p:childTnLst>
                    </p:cTn>
                  </p:par>
                </p:childTnLst>
              </p:cTn>
              <p:nextCondLst>
                <p:cond evt="onClick" delay="0">
                  <p:tgtEl>
                    <p:spTgt spid="122"/>
                  </p:tgtEl>
                </p:cond>
              </p:nextCondLst>
            </p:seq>
            <p:seq concurrent="1" nextAc="seek">
              <p:cTn id="116" restart="whenNotActive" fill="hold" evtFilter="cancelBubble" nodeType="interactiveSeq">
                <p:stCondLst>
                  <p:cond evt="onClick" delay="0">
                    <p:tgtEl>
                      <p:spTgt spid="9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99"/>
                                        </p:tgtEl>
                                      </p:cBhvr>
                                    </p:animEffect>
                                    <p:set>
                                      <p:cBhvr>
                                        <p:cTn id="121"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22" restart="whenNotActive" fill="hold" evtFilter="cancelBubble" nodeType="interactiveSeq">
                <p:stCondLst>
                  <p:cond evt="onClick" delay="0">
                    <p:tgtEl>
                      <p:spTgt spid="123"/>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fade">
                                      <p:cBhvr>
                                        <p:cTn id="127" dur="500"/>
                                        <p:tgtEl>
                                          <p:spTgt spid="87"/>
                                        </p:tgtEl>
                                      </p:cBhvr>
                                    </p:animEffect>
                                  </p:childTnLst>
                                </p:cTn>
                              </p:par>
                            </p:childTnLst>
                          </p:cTn>
                        </p:par>
                      </p:childTnLst>
                    </p:cTn>
                  </p:par>
                </p:childTnLst>
              </p:cTn>
              <p:nextCondLst>
                <p:cond evt="onClick" delay="0">
                  <p:tgtEl>
                    <p:spTgt spid="123"/>
                  </p:tgtEl>
                </p:cond>
              </p:nextCondLst>
            </p:seq>
            <p:seq concurrent="1" nextAc="seek">
              <p:cTn id="128" restart="whenNotActive" fill="hold" evtFilter="cancelBubble" nodeType="interactiveSeq">
                <p:stCondLst>
                  <p:cond evt="onClick" delay="0">
                    <p:tgtEl>
                      <p:spTgt spid="8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500"/>
                                        <p:tgtEl>
                                          <p:spTgt spid="87"/>
                                        </p:tgtEl>
                                      </p:cBhvr>
                                    </p:animEffect>
                                    <p:set>
                                      <p:cBhvr>
                                        <p:cTn id="133"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34" restart="whenNotActive" fill="hold" evtFilter="cancelBubble" nodeType="interactiveSeq">
                <p:stCondLst>
                  <p:cond evt="onClick" delay="0">
                    <p:tgtEl>
                      <p:spTgt spid="124"/>
                    </p:tgtEl>
                  </p:cond>
                </p:stCondLst>
                <p:endSync evt="end" delay="0">
                  <p:rtn val="all"/>
                </p:endSync>
                <p:childTnLst>
                  <p:par>
                    <p:cTn id="135" fill="hold">
                      <p:stCondLst>
                        <p:cond delay="0"/>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nextCondLst>
                <p:cond evt="onClick" delay="0">
                  <p:tgtEl>
                    <p:spTgt spid="124"/>
                  </p:tgtEl>
                </p:cond>
              </p:nextCondLst>
            </p:seq>
            <p:seq concurrent="1" nextAc="seek">
              <p:cTn id="140" restart="whenNotActive" fill="hold" evtFilter="cancelBubble" nodeType="interactiveSeq">
                <p:stCondLst>
                  <p:cond evt="onClick" delay="0">
                    <p:tgtEl>
                      <p:spTgt spid="4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nodeType="clickEffect">
                                  <p:stCondLst>
                                    <p:cond delay="0"/>
                                  </p:stCondLst>
                                  <p:childTnLst>
                                    <p:animEffect transition="out" filter="fade">
                                      <p:cBhvr>
                                        <p:cTn id="144" dur="500"/>
                                        <p:tgtEl>
                                          <p:spTgt spid="45"/>
                                        </p:tgtEl>
                                      </p:cBhvr>
                                    </p:animEffect>
                                    <p:set>
                                      <p:cBhvr>
                                        <p:cTn id="14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6" restart="whenNotActive" fill="hold" evtFilter="cancelBubble" nodeType="interactiveSeq">
                <p:stCondLst>
                  <p:cond evt="onClick" delay="0">
                    <p:tgtEl>
                      <p:spTgt spid="125"/>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81"/>
                                        </p:tgtEl>
                                        <p:attrNameLst>
                                          <p:attrName>style.visibility</p:attrName>
                                        </p:attrNameLst>
                                      </p:cBhvr>
                                      <p:to>
                                        <p:strVal val="visible"/>
                                      </p:to>
                                    </p:set>
                                    <p:animEffect transition="in" filter="fade">
                                      <p:cBhvr>
                                        <p:cTn id="151" dur="500"/>
                                        <p:tgtEl>
                                          <p:spTgt spid="81"/>
                                        </p:tgtEl>
                                      </p:cBhvr>
                                    </p:animEffect>
                                  </p:childTnLst>
                                </p:cTn>
                              </p:par>
                            </p:childTnLst>
                          </p:cTn>
                        </p:par>
                      </p:childTnLst>
                    </p:cTn>
                  </p:par>
                </p:childTnLst>
              </p:cTn>
              <p:nextCondLst>
                <p:cond evt="onClick" delay="0">
                  <p:tgtEl>
                    <p:spTgt spid="125"/>
                  </p:tgtEl>
                </p:cond>
              </p:nextCondLst>
            </p:seq>
            <p:seq concurrent="1" nextAc="seek">
              <p:cTn id="152" restart="whenNotActive" fill="hold" evtFilter="cancelBubble" nodeType="interactiveSeq">
                <p:stCondLst>
                  <p:cond evt="onClick" delay="0">
                    <p:tgtEl>
                      <p:spTgt spid="81"/>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500"/>
                                        <p:tgtEl>
                                          <p:spTgt spid="81"/>
                                        </p:tgtEl>
                                      </p:cBhvr>
                                    </p:animEffect>
                                    <p:set>
                                      <p:cBhvr>
                                        <p:cTn id="157"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58" restart="whenNotActive" fill="hold" evtFilter="cancelBubble" nodeType="interactiveSeq">
                <p:stCondLst>
                  <p:cond evt="onClick" delay="0">
                    <p:tgtEl>
                      <p:spTgt spid="126"/>
                    </p:tgtEl>
                  </p:cond>
                </p:stCondLst>
                <p:endSync evt="end" delay="0">
                  <p:rtn val="all"/>
                </p:endSync>
                <p:childTnLst>
                  <p:par>
                    <p:cTn id="159" fill="hold">
                      <p:stCondLst>
                        <p:cond delay="0"/>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93"/>
                                        </p:tgtEl>
                                        <p:attrNameLst>
                                          <p:attrName>style.visibility</p:attrName>
                                        </p:attrNameLst>
                                      </p:cBhvr>
                                      <p:to>
                                        <p:strVal val="visible"/>
                                      </p:to>
                                    </p:set>
                                    <p:animEffect transition="in" filter="fade">
                                      <p:cBhvr>
                                        <p:cTn id="163" dur="500"/>
                                        <p:tgtEl>
                                          <p:spTgt spid="93"/>
                                        </p:tgtEl>
                                      </p:cBhvr>
                                    </p:animEffect>
                                  </p:childTnLst>
                                </p:cTn>
                              </p:par>
                            </p:childTnLst>
                          </p:cTn>
                        </p:par>
                      </p:childTnLst>
                    </p:cTn>
                  </p:par>
                </p:childTnLst>
              </p:cTn>
              <p:nextCondLst>
                <p:cond evt="onClick" delay="0">
                  <p:tgtEl>
                    <p:spTgt spid="126"/>
                  </p:tgtEl>
                </p:cond>
              </p:nextCondLst>
            </p:seq>
            <p:seq concurrent="1" nextAc="seek">
              <p:cTn id="164" restart="whenNotActive" fill="hold" evtFilter="cancelBubble" nodeType="interactiveSeq">
                <p:stCondLst>
                  <p:cond evt="onClick" delay="0">
                    <p:tgtEl>
                      <p:spTgt spid="93"/>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500"/>
                                        <p:tgtEl>
                                          <p:spTgt spid="93"/>
                                        </p:tgtEl>
                                      </p:cBhvr>
                                    </p:animEffect>
                                    <p:set>
                                      <p:cBhvr>
                                        <p:cTn id="169"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70" restart="whenNotActive" fill="hold" evtFilter="cancelBubble" nodeType="interactiveSeq">
                <p:stCondLst>
                  <p:cond evt="onClick" delay="0">
                    <p:tgtEl>
                      <p:spTgt spid="127"/>
                    </p:tgtEl>
                  </p:cond>
                </p:stCondLst>
                <p:endSync evt="end" delay="0">
                  <p:rtn val="all"/>
                </p:endSync>
                <p:childTnLst>
                  <p:par>
                    <p:cTn id="171" fill="hold">
                      <p:stCondLst>
                        <p:cond delay="0"/>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75"/>
                                        </p:tgtEl>
                                        <p:attrNameLst>
                                          <p:attrName>style.visibility</p:attrName>
                                        </p:attrNameLst>
                                      </p:cBhvr>
                                      <p:to>
                                        <p:strVal val="visible"/>
                                      </p:to>
                                    </p:set>
                                    <p:animEffect transition="in" filter="fade">
                                      <p:cBhvr>
                                        <p:cTn id="175" dur="500"/>
                                        <p:tgtEl>
                                          <p:spTgt spid="75"/>
                                        </p:tgtEl>
                                      </p:cBhvr>
                                    </p:animEffect>
                                  </p:childTnLst>
                                </p:cTn>
                              </p:par>
                            </p:childTnLst>
                          </p:cTn>
                        </p:par>
                      </p:childTnLst>
                    </p:cTn>
                  </p:par>
                </p:childTnLst>
              </p:cTn>
              <p:nextCondLst>
                <p:cond evt="onClick" delay="0">
                  <p:tgtEl>
                    <p:spTgt spid="127"/>
                  </p:tgtEl>
                </p:cond>
              </p:nextCondLst>
            </p:seq>
            <p:seq concurrent="1" nextAc="seek">
              <p:cTn id="176" restart="whenNotActive" fill="hold" evtFilter="cancelBubble" nodeType="interactiveSeq">
                <p:stCondLst>
                  <p:cond evt="onClick" delay="0">
                    <p:tgtEl>
                      <p:spTgt spid="75"/>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clickEffect">
                                  <p:stCondLst>
                                    <p:cond delay="0"/>
                                  </p:stCondLst>
                                  <p:childTnLst>
                                    <p:animEffect transition="out" filter="fade">
                                      <p:cBhvr>
                                        <p:cTn id="180" dur="500"/>
                                        <p:tgtEl>
                                          <p:spTgt spid="75"/>
                                        </p:tgtEl>
                                      </p:cBhvr>
                                    </p:animEffect>
                                    <p:set>
                                      <p:cBhvr>
                                        <p:cTn id="18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82" restart="whenNotActive" fill="hold" evtFilter="cancelBubble" nodeType="interactiveSeq">
                <p:stCondLst>
                  <p:cond evt="onClick" delay="0">
                    <p:tgtEl>
                      <p:spTgt spid="128"/>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3"/>
                                        </p:tgtEl>
                                        <p:attrNameLst>
                                          <p:attrName>style.visibility</p:attrName>
                                        </p:attrNameLst>
                                      </p:cBhvr>
                                      <p:to>
                                        <p:strVal val="visible"/>
                                      </p:to>
                                    </p:set>
                                    <p:animEffect transition="in" filter="fade">
                                      <p:cBhvr>
                                        <p:cTn id="187" dur="500"/>
                                        <p:tgtEl>
                                          <p:spTgt spid="3"/>
                                        </p:tgtEl>
                                      </p:cBhvr>
                                    </p:animEffect>
                                  </p:childTnLst>
                                </p:cTn>
                              </p:par>
                            </p:childTnLst>
                          </p:cTn>
                        </p:par>
                      </p:childTnLst>
                    </p:cTn>
                  </p:par>
                </p:childTnLst>
              </p:cTn>
              <p:nextCondLst>
                <p:cond evt="onClick" delay="0">
                  <p:tgtEl>
                    <p:spTgt spid="128"/>
                  </p:tgtEl>
                </p:cond>
              </p:nextCondLst>
            </p:seq>
            <p:seq concurrent="1" nextAc="seek">
              <p:cTn id="188" restart="whenNotActive" fill="hold" evtFilter="cancelBubble" nodeType="interactiveSeq">
                <p:stCondLst>
                  <p:cond evt="onClick" delay="0">
                    <p:tgtEl>
                      <p:spTgt spid="3"/>
                    </p:tgtEl>
                  </p:cond>
                </p:stCondLst>
                <p:endSync evt="end" delay="0">
                  <p:rtn val="all"/>
                </p:endSync>
                <p:childTnLst>
                  <p:par>
                    <p:cTn id="189" fill="hold">
                      <p:stCondLst>
                        <p:cond delay="0"/>
                      </p:stCondLst>
                      <p:childTnLst>
                        <p:par>
                          <p:cTn id="190" fill="hold">
                            <p:stCondLst>
                              <p:cond delay="0"/>
                            </p:stCondLst>
                            <p:childTnLst>
                              <p:par>
                                <p:cTn id="191" presetID="10" presetClass="exit" presetSubtype="0" fill="hold" nodeType="clickEffect">
                                  <p:stCondLst>
                                    <p:cond delay="0"/>
                                  </p:stCondLst>
                                  <p:childTnLst>
                                    <p:animEffect transition="out" filter="fade">
                                      <p:cBhvr>
                                        <p:cTn id="192" dur="500"/>
                                        <p:tgtEl>
                                          <p:spTgt spid="3"/>
                                        </p:tgtEl>
                                      </p:cBhvr>
                                    </p:animEffect>
                                    <p:set>
                                      <p:cBhvr>
                                        <p:cTn id="19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4" restart="whenNotActive" fill="hold" evtFilter="cancelBubble" nodeType="interactiveSeq">
                <p:stCondLst>
                  <p:cond evt="onClick" delay="0">
                    <p:tgtEl>
                      <p:spTgt spid="129"/>
                    </p:tgtEl>
                  </p:cond>
                </p:stCondLst>
                <p:endSync evt="end" delay="0">
                  <p:rtn val="all"/>
                </p:endSync>
                <p:childTnLst>
                  <p:par>
                    <p:cTn id="195" fill="hold">
                      <p:stCondLst>
                        <p:cond delay="0"/>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105"/>
                                        </p:tgtEl>
                                        <p:attrNameLst>
                                          <p:attrName>style.visibility</p:attrName>
                                        </p:attrNameLst>
                                      </p:cBhvr>
                                      <p:to>
                                        <p:strVal val="visible"/>
                                      </p:to>
                                    </p:set>
                                    <p:animEffect transition="in" filter="fade">
                                      <p:cBhvr>
                                        <p:cTn id="199" dur="500"/>
                                        <p:tgtEl>
                                          <p:spTgt spid="105"/>
                                        </p:tgtEl>
                                      </p:cBhvr>
                                    </p:animEffect>
                                  </p:childTnLst>
                                </p:cTn>
                              </p:par>
                            </p:childTnLst>
                          </p:cTn>
                        </p:par>
                      </p:childTnLst>
                    </p:cTn>
                  </p:par>
                </p:childTnLst>
              </p:cTn>
              <p:nextCondLst>
                <p:cond evt="onClick" delay="0">
                  <p:tgtEl>
                    <p:spTgt spid="129"/>
                  </p:tgtEl>
                </p:cond>
              </p:nextCondLst>
            </p:seq>
            <p:seq concurrent="1" nextAc="seek">
              <p:cTn id="200" restart="whenNotActive" fill="hold" evtFilter="cancelBubble" nodeType="interactiveSeq">
                <p:stCondLst>
                  <p:cond evt="onClick" delay="0">
                    <p:tgtEl>
                      <p:spTgt spid="105"/>
                    </p:tgtEl>
                  </p:cond>
                </p:stCondLst>
                <p:endSync evt="end" delay="0">
                  <p:rtn val="all"/>
                </p:endSync>
                <p:childTnLst>
                  <p:par>
                    <p:cTn id="201" fill="hold">
                      <p:stCondLst>
                        <p:cond delay="0"/>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500"/>
                                        <p:tgtEl>
                                          <p:spTgt spid="105"/>
                                        </p:tgtEl>
                                      </p:cBhvr>
                                    </p:animEffect>
                                    <p:set>
                                      <p:cBhvr>
                                        <p:cTn id="20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06" restart="whenNotActive" fill="hold" evtFilter="cancelBubble" nodeType="interactiveSeq">
                <p:stCondLst>
                  <p:cond evt="onClick" delay="0">
                    <p:tgtEl>
                      <p:spTgt spid="131"/>
                    </p:tgtEl>
                  </p:cond>
                </p:stCondLst>
                <p:endSync evt="end" delay="0">
                  <p:rtn val="all"/>
                </p:endSync>
                <p:childTnLst>
                  <p:par>
                    <p:cTn id="207" fill="hold">
                      <p:stCondLst>
                        <p:cond delay="0"/>
                      </p:stCondLst>
                      <p:childTnLst>
                        <p:par>
                          <p:cTn id="208" fill="hold">
                            <p:stCondLst>
                              <p:cond delay="0"/>
                            </p:stCondLst>
                            <p:childTnLst>
                              <p:par>
                                <p:cTn id="209" presetID="22" presetClass="entr" presetSubtype="4" fill="hold" nodeType="clickEffect">
                                  <p:stCondLst>
                                    <p:cond delay="0"/>
                                  </p:stCondLst>
                                  <p:childTnLst>
                                    <p:set>
                                      <p:cBhvr>
                                        <p:cTn id="210" dur="1" fill="hold">
                                          <p:stCondLst>
                                            <p:cond delay="0"/>
                                          </p:stCondLst>
                                        </p:cTn>
                                        <p:tgtEl>
                                          <p:spTgt spid="21"/>
                                        </p:tgtEl>
                                        <p:attrNameLst>
                                          <p:attrName>style.visibility</p:attrName>
                                        </p:attrNameLst>
                                      </p:cBhvr>
                                      <p:to>
                                        <p:strVal val="visible"/>
                                      </p:to>
                                    </p:set>
                                    <p:animEffect transition="in" filter="wipe(down)">
                                      <p:cBhvr>
                                        <p:cTn id="211" dur="500"/>
                                        <p:tgtEl>
                                          <p:spTgt spid="21"/>
                                        </p:tgtEl>
                                      </p:cBhvr>
                                    </p:animEffect>
                                  </p:childTnLst>
                                </p:cTn>
                              </p:par>
                            </p:childTnLst>
                          </p:cTn>
                        </p:par>
                      </p:childTnLst>
                    </p:cTn>
                  </p:par>
                </p:childTnLst>
              </p:cTn>
              <p:nextCondLst>
                <p:cond evt="onClick" delay="0">
                  <p:tgtEl>
                    <p:spTgt spid="131"/>
                  </p:tgtEl>
                </p:cond>
              </p:nextCondLst>
            </p:seq>
            <p:seq concurrent="1" nextAc="seek">
              <p:cTn id="212" restart="whenNotActive" fill="hold" evtFilter="cancelBubble" nodeType="interactiveSeq">
                <p:stCondLst>
                  <p:cond evt="onClick" delay="0">
                    <p:tgtEl>
                      <p:spTgt spid="21"/>
                    </p:tgtEl>
                  </p:cond>
                </p:stCondLst>
                <p:endSync evt="end" delay="0">
                  <p:rtn val="all"/>
                </p:endSync>
                <p:childTnLst>
                  <p:par>
                    <p:cTn id="213" fill="hold">
                      <p:stCondLst>
                        <p:cond delay="0"/>
                      </p:stCondLst>
                      <p:childTnLst>
                        <p:par>
                          <p:cTn id="214" fill="hold">
                            <p:stCondLst>
                              <p:cond delay="0"/>
                            </p:stCondLst>
                            <p:childTnLst>
                              <p:par>
                                <p:cTn id="215" presetID="22" presetClass="exit" presetSubtype="4" fill="hold" nodeType="clickEffect">
                                  <p:stCondLst>
                                    <p:cond delay="0"/>
                                  </p:stCondLst>
                                  <p:childTnLst>
                                    <p:animEffect transition="out" filter="wipe(down)">
                                      <p:cBhvr>
                                        <p:cTn id="216" dur="500"/>
                                        <p:tgtEl>
                                          <p:spTgt spid="21"/>
                                        </p:tgtEl>
                                      </p:cBhvr>
                                    </p:animEffect>
                                    <p:set>
                                      <p:cBhvr>
                                        <p:cTn id="2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1774</Words>
  <Application>Microsoft Office PowerPoint</Application>
  <PresentationFormat>Экран (4:3)</PresentationFormat>
  <Paragraphs>219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svg</cp:lastModifiedBy>
  <cp:revision>110</cp:revision>
  <dcterms:created xsi:type="dcterms:W3CDTF">2013-09-13T08:09:29Z</dcterms:created>
  <dcterms:modified xsi:type="dcterms:W3CDTF">2014-10-10T09:43:24Z</dcterms:modified>
</cp:coreProperties>
</file>