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57" r:id="rId4"/>
    <p:sldId id="561" r:id="rId5"/>
    <p:sldId id="562" r:id="rId6"/>
    <p:sldId id="563" r:id="rId7"/>
    <p:sldId id="564" r:id="rId8"/>
    <p:sldId id="565" r:id="rId9"/>
    <p:sldId id="5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FFFFFF"/>
    <a:srgbClr val="FFFFCC"/>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653B5-5B2B-4CA7-AB08-F11F6C6DE324}" type="datetimeFigureOut">
              <a:rPr lang="ru-RU" smtClean="0"/>
              <a:t>01.06.2018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9F756A-88E9-48D2-BF78-51E9F7274237}" type="slidenum">
              <a:rPr lang="ru-RU" smtClean="0"/>
              <a:t>‹#›</a:t>
            </a:fld>
            <a:endParaRPr lang="ru-RU"/>
          </a:p>
        </p:txBody>
      </p:sp>
    </p:spTree>
    <p:extLst>
      <p:ext uri="{BB962C8B-B14F-4D97-AF65-F5344CB8AC3E}">
        <p14:creationId xmlns:p14="http://schemas.microsoft.com/office/powerpoint/2010/main" val="1026920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75989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53313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14183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9882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10847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72666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84319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9013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486381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18137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4930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01.06.2018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01.06.2018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01.06.2018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BE61C-EF75-4291-B838-60A133249304}" type="datetimeFigureOut">
              <a:rPr lang="ru-RU" smtClean="0">
                <a:solidFill>
                  <a:prstClr val="black">
                    <a:tint val="75000"/>
                  </a:prstClr>
                </a:solidFill>
              </a:rPr>
              <a:pPr/>
              <a:t>01.06.2018</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EDEC0-53FE-4439-B53E-2B19C515FE57}"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72733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edia/&#1052;&#1072;&#1082;&#1089;&#1080;&#1084;&#1086;&#1074;.doc"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52367" cy="6858000"/>
          </a:xfrm>
          <a:prstGeom prst="rect">
            <a:avLst/>
          </a:prstGeom>
        </p:spPr>
      </p:pic>
      <p:sp>
        <p:nvSpPr>
          <p:cNvPr id="6" name="Прямоугольник 5"/>
          <p:cNvSpPr/>
          <p:nvPr/>
        </p:nvSpPr>
        <p:spPr>
          <a:xfrm>
            <a:off x="4652366" y="0"/>
            <a:ext cx="2943969" cy="646331"/>
          </a:xfrm>
          <a:prstGeom prst="rect">
            <a:avLst/>
          </a:prstGeom>
          <a:noFill/>
        </p:spPr>
        <p:txBody>
          <a:bodyPr wrap="square" lIns="91440" tIns="45720" rIns="91440" bIns="45720">
            <a:spAutoFit/>
          </a:bodyPr>
          <a:lstStyle/>
          <a:p>
            <a:r>
              <a:rPr lang="ru-RU"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ЛИТЕРАТУРА</a:t>
            </a:r>
            <a:endParaRPr lang="ru-RU"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Прямоугольник 2"/>
          <p:cNvSpPr/>
          <p:nvPr/>
        </p:nvSpPr>
        <p:spPr>
          <a:xfrm>
            <a:off x="4784220" y="1586409"/>
            <a:ext cx="4213232" cy="646331"/>
          </a:xfrm>
          <a:prstGeom prst="rect">
            <a:avLst/>
          </a:prstGeom>
        </p:spPr>
        <p:txBody>
          <a:bodyPr wrap="square">
            <a:spAutoFit/>
          </a:bodyPr>
          <a:lstStyle/>
          <a:p>
            <a:r>
              <a:rPr lang="ru-RU" b="1" dirty="0" smtClean="0">
                <a:solidFill>
                  <a:schemeClr val="tx2">
                    <a:lumMod val="75000"/>
                  </a:schemeClr>
                </a:solidFill>
              </a:rPr>
              <a:t>7. </a:t>
            </a:r>
            <a:r>
              <a:rPr lang="ru-RU" b="1" dirty="0">
                <a:solidFill>
                  <a:schemeClr val="tx2">
                    <a:lumMod val="75000"/>
                  </a:schemeClr>
                </a:solidFill>
              </a:rPr>
              <a:t>П</a:t>
            </a:r>
            <a:r>
              <a:rPr lang="ru-RU" b="1" dirty="0" smtClean="0">
                <a:solidFill>
                  <a:schemeClr val="tx2">
                    <a:lumMod val="75000"/>
                  </a:schemeClr>
                </a:solidFill>
              </a:rPr>
              <a:t>ериод </a:t>
            </a:r>
            <a:r>
              <a:rPr lang="ru-RU" b="1" dirty="0" err="1">
                <a:solidFill>
                  <a:schemeClr val="tx2">
                    <a:lumMod val="75000"/>
                  </a:schemeClr>
                </a:solidFill>
              </a:rPr>
              <a:t>К</a:t>
            </a:r>
            <a:r>
              <a:rPr lang="ru-RU" b="1" dirty="0" err="1" smtClean="0">
                <a:solidFill>
                  <a:schemeClr val="tx2">
                    <a:lumMod val="75000"/>
                  </a:schemeClr>
                </a:solidFill>
              </a:rPr>
              <a:t>арафуто</a:t>
            </a:r>
            <a:r>
              <a:rPr lang="ru-RU" b="1" dirty="0" smtClean="0">
                <a:solidFill>
                  <a:schemeClr val="tx2">
                    <a:lumMod val="75000"/>
                  </a:schemeClr>
                </a:solidFill>
              </a:rPr>
              <a:t> в региональной литературе</a:t>
            </a:r>
            <a:endParaRPr lang="ru-RU" b="1" dirty="0">
              <a:solidFill>
                <a:schemeClr val="tx2">
                  <a:lumMod val="75000"/>
                </a:schemeClr>
              </a:solidFill>
              <a:latin typeface="Times New Roman"/>
              <a:ea typeface="Times New Roman"/>
            </a:endParaRPr>
          </a:p>
        </p:txBody>
      </p:sp>
    </p:spTree>
    <p:extLst>
      <p:ext uri="{BB962C8B-B14F-4D97-AF65-F5344CB8AC3E}">
        <p14:creationId xmlns:p14="http://schemas.microsoft.com/office/powerpoint/2010/main" val="1038122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954107"/>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Период </a:t>
            </a:r>
            <a:r>
              <a:rPr lang="ru-RU" sz="28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Карафуто</a:t>
            </a:r>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в произведениях русских писателей </a:t>
            </a:r>
          </a:p>
        </p:txBody>
      </p:sp>
      <p:sp>
        <p:nvSpPr>
          <p:cNvPr id="3" name="Прямоугольник 2"/>
          <p:cNvSpPr/>
          <p:nvPr/>
        </p:nvSpPr>
        <p:spPr>
          <a:xfrm>
            <a:off x="107504" y="954107"/>
            <a:ext cx="8928992" cy="2031325"/>
          </a:xfrm>
          <a:prstGeom prst="rect">
            <a:avLst/>
          </a:prstGeom>
          <a:solidFill>
            <a:schemeClr val="bg1"/>
          </a:solidFill>
          <a:ln>
            <a:solidFill>
              <a:schemeClr val="accent1"/>
            </a:solidFill>
          </a:ln>
        </p:spPr>
        <p:txBody>
          <a:bodyPr wrap="square">
            <a:spAutoFit/>
          </a:bodyPr>
          <a:lstStyle/>
          <a:p>
            <a:r>
              <a:rPr lang="ru-RU" dirty="0"/>
              <a:t>В советские годы период </a:t>
            </a:r>
            <a:r>
              <a:rPr lang="ru-RU" dirty="0" err="1"/>
              <a:t>Карафуто</a:t>
            </a:r>
            <a:r>
              <a:rPr lang="ru-RU" dirty="0"/>
              <a:t> (1905-45) в творческом наследии сахалинских авторов был представлен незначительно. Отрицательные для России итоги русско-японской войны и вызванная ею колонизация южной части Сахалина Японией – относились к числу </a:t>
            </a:r>
            <a:r>
              <a:rPr lang="ru-RU" dirty="0" err="1"/>
              <a:t>малопопулярных</a:t>
            </a:r>
            <a:r>
              <a:rPr lang="ru-RU" dirty="0"/>
              <a:t> (запретных) тем в художественной литературе. Вместе с незначительным освещением этой проблемы в произведениях литературы писатели редко затрагивали и вопросы, касающиеся появления корейской диаспоры на Сахалине.</a:t>
            </a:r>
          </a:p>
        </p:txBody>
      </p:sp>
      <p:sp>
        <p:nvSpPr>
          <p:cNvPr id="4" name="Прямоугольник 3"/>
          <p:cNvSpPr/>
          <p:nvPr/>
        </p:nvSpPr>
        <p:spPr>
          <a:xfrm>
            <a:off x="2483768" y="3140968"/>
            <a:ext cx="6552728" cy="3416320"/>
          </a:xfrm>
          <a:prstGeom prst="rect">
            <a:avLst/>
          </a:prstGeom>
        </p:spPr>
        <p:txBody>
          <a:bodyPr wrap="square">
            <a:spAutoFit/>
          </a:bodyPr>
          <a:lstStyle/>
          <a:p>
            <a:r>
              <a:rPr lang="ru-RU" dirty="0"/>
              <a:t>О тяжелом положении корейских семей, привезенных японцами на Сахалин в начале ХХ века, писал </a:t>
            </a:r>
            <a:r>
              <a:rPr lang="ru-RU" b="1" dirty="0"/>
              <a:t>Николай Иванович МАКСИМОВ</a:t>
            </a:r>
            <a:r>
              <a:rPr lang="ru-RU" dirty="0"/>
              <a:t> (1911-1993) в романе «Жизнь без жизни». Художественную интерпретацию событий периода </a:t>
            </a:r>
            <a:r>
              <a:rPr lang="ru-RU" dirty="0" err="1"/>
              <a:t>Карафуто</a:t>
            </a:r>
            <a:r>
              <a:rPr lang="ru-RU" dirty="0"/>
              <a:t> можно найти в одной из книг  </a:t>
            </a:r>
            <a:r>
              <a:rPr lang="ru-RU" b="1" dirty="0"/>
              <a:t>Олега Павловича КУЗНЕЦОВА</a:t>
            </a:r>
            <a:r>
              <a:rPr lang="ru-RU" dirty="0"/>
              <a:t> (1937-2009) – «И жили люди на краю…» (1992). Отголоски японского прошлого, когда город Южно-Сахалинск назывался </a:t>
            </a:r>
            <a:r>
              <a:rPr lang="ru-RU" dirty="0" err="1"/>
              <a:t>Тоёхара</a:t>
            </a:r>
            <a:r>
              <a:rPr lang="ru-RU" dirty="0"/>
              <a:t>, представлены в «Денежной истории» (1996) </a:t>
            </a:r>
            <a:r>
              <a:rPr lang="ru-RU" b="1" dirty="0"/>
              <a:t>Анатолия Самуиловича ТОБОЛЯКА</a:t>
            </a:r>
            <a:r>
              <a:rPr lang="ru-RU" dirty="0"/>
              <a:t> (1936-2001). О репатриации японских семей с послевоенного Сахалина рассказывается в повести </a:t>
            </a:r>
            <a:r>
              <a:rPr lang="ru-RU" b="1" dirty="0"/>
              <a:t>Геннадия Николаевича МАШКИНА</a:t>
            </a:r>
            <a:r>
              <a:rPr lang="ru-RU" dirty="0"/>
              <a:t> (1936-2005) «Синее море, белый пароход» (1965). </a:t>
            </a:r>
          </a:p>
        </p:txBody>
      </p:sp>
      <p:sp>
        <p:nvSpPr>
          <p:cNvPr id="5" name="Скругленный прямоугольник 4">
            <a:hlinkClick r:id="rId2" action="ppaction://hlinkfile"/>
          </p:cNvPr>
          <p:cNvSpPr/>
          <p:nvPr/>
        </p:nvSpPr>
        <p:spPr>
          <a:xfrm>
            <a:off x="172163" y="6021288"/>
            <a:ext cx="2160240" cy="432048"/>
          </a:xfrm>
          <a:prstGeom prst="roundRect">
            <a:avLst/>
          </a:prstGeom>
          <a:gradFill>
            <a:gsLst>
              <a:gs pos="0">
                <a:srgbClr val="FFEFD1"/>
              </a:gs>
              <a:gs pos="64999">
                <a:srgbClr val="F0EBD5"/>
              </a:gs>
              <a:gs pos="100000">
                <a:srgbClr val="D1C39F"/>
              </a:gs>
            </a:gsLst>
            <a:lin ang="5400000" scaled="0"/>
          </a:gra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Максимов</a:t>
            </a:r>
            <a:endParaRPr lang="ru-RU" sz="2400" dirty="0">
              <a:solidFill>
                <a:schemeClr val="tx1"/>
              </a:solidFill>
            </a:endParaRPr>
          </a:p>
        </p:txBody>
      </p:sp>
    </p:spTree>
    <p:extLst>
      <p:ext uri="{BB962C8B-B14F-4D97-AF65-F5344CB8AC3E}">
        <p14:creationId xmlns:p14="http://schemas.microsoft.com/office/powerpoint/2010/main" val="3101644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954107"/>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Период </a:t>
            </a:r>
            <a:r>
              <a:rPr lang="ru-RU" sz="28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Карафуто</a:t>
            </a:r>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в произведениях русских писателей </a:t>
            </a:r>
          </a:p>
        </p:txBody>
      </p:sp>
      <p:sp>
        <p:nvSpPr>
          <p:cNvPr id="3" name="Прямоугольник 2"/>
          <p:cNvSpPr/>
          <p:nvPr/>
        </p:nvSpPr>
        <p:spPr>
          <a:xfrm>
            <a:off x="107504" y="954107"/>
            <a:ext cx="8928992" cy="1200329"/>
          </a:xfrm>
          <a:prstGeom prst="rect">
            <a:avLst/>
          </a:prstGeom>
          <a:solidFill>
            <a:schemeClr val="bg1"/>
          </a:solidFill>
          <a:ln>
            <a:solidFill>
              <a:schemeClr val="accent1"/>
            </a:solidFill>
          </a:ln>
        </p:spPr>
        <p:txBody>
          <a:bodyPr wrap="square">
            <a:spAutoFit/>
          </a:bodyPr>
          <a:lstStyle/>
          <a:p>
            <a:r>
              <a:rPr lang="ru-RU" dirty="0"/>
              <a:t>В современной литературе, посвященной Дальнему Востоку и, в частности, Сахалину, отзвуки периода </a:t>
            </a:r>
            <a:r>
              <a:rPr lang="ru-RU" dirty="0" err="1"/>
              <a:t>Карафуто</a:t>
            </a:r>
            <a:r>
              <a:rPr lang="ru-RU" dirty="0"/>
              <a:t> приобретают более устойчивые очертания. Это связано с активно развивающимся в отечественной науке историческим осмыслением японских событий на Сахалине в первой половине ХХ столетия.  </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49" y="2276872"/>
            <a:ext cx="3028950" cy="1905000"/>
          </a:xfrm>
          <a:prstGeom prst="rect">
            <a:avLst/>
          </a:prstGeom>
        </p:spPr>
      </p:pic>
      <p:sp>
        <p:nvSpPr>
          <p:cNvPr id="4" name="Прямоугольник 3"/>
          <p:cNvSpPr/>
          <p:nvPr/>
        </p:nvSpPr>
        <p:spPr>
          <a:xfrm>
            <a:off x="93479" y="4184237"/>
            <a:ext cx="2368469" cy="369332"/>
          </a:xfrm>
          <a:prstGeom prst="rect">
            <a:avLst/>
          </a:prstGeom>
        </p:spPr>
        <p:txBody>
          <a:bodyPr wrap="none">
            <a:spAutoFit/>
          </a:bodyPr>
          <a:lstStyle/>
          <a:p>
            <a:r>
              <a:rPr lang="ru-RU" dirty="0"/>
              <a:t>порт </a:t>
            </a:r>
            <a:r>
              <a:rPr lang="ru-RU" dirty="0" err="1" smtClean="0"/>
              <a:t>Хонто</a:t>
            </a:r>
            <a:r>
              <a:rPr lang="ru-RU" dirty="0" smtClean="0"/>
              <a:t> (Невельск)</a:t>
            </a: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7537" y="2276872"/>
            <a:ext cx="2828925" cy="1905000"/>
          </a:xfrm>
          <a:prstGeom prst="rect">
            <a:avLst/>
          </a:prstGeom>
        </p:spPr>
      </p:pic>
      <p:sp>
        <p:nvSpPr>
          <p:cNvPr id="7" name="Прямоугольник 6"/>
          <p:cNvSpPr/>
          <p:nvPr/>
        </p:nvSpPr>
        <p:spPr>
          <a:xfrm>
            <a:off x="3157537" y="4184237"/>
            <a:ext cx="1734001" cy="369332"/>
          </a:xfrm>
          <a:prstGeom prst="rect">
            <a:avLst/>
          </a:prstGeom>
        </p:spPr>
        <p:txBody>
          <a:bodyPr wrap="none">
            <a:spAutoFit/>
          </a:bodyPr>
          <a:lstStyle/>
          <a:p>
            <a:r>
              <a:rPr lang="ru-RU" dirty="0" err="1" smtClean="0"/>
              <a:t>Маока</a:t>
            </a:r>
            <a:r>
              <a:rPr lang="ru-RU" dirty="0" smtClean="0"/>
              <a:t> (Холмск)</a:t>
            </a:r>
            <a:endParaRPr lang="ru-RU" dirty="0"/>
          </a:p>
        </p:txBody>
      </p:sp>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3612" y="2279237"/>
            <a:ext cx="2943225" cy="1905000"/>
          </a:xfrm>
          <a:prstGeom prst="rect">
            <a:avLst/>
          </a:prstGeom>
        </p:spPr>
      </p:pic>
      <p:sp>
        <p:nvSpPr>
          <p:cNvPr id="9" name="Прямоугольник 8"/>
          <p:cNvSpPr/>
          <p:nvPr/>
        </p:nvSpPr>
        <p:spPr>
          <a:xfrm>
            <a:off x="6066760" y="4184237"/>
            <a:ext cx="2920077" cy="646331"/>
          </a:xfrm>
          <a:prstGeom prst="rect">
            <a:avLst/>
          </a:prstGeom>
        </p:spPr>
        <p:txBody>
          <a:bodyPr wrap="square">
            <a:spAutoFit/>
          </a:bodyPr>
          <a:lstStyle/>
          <a:p>
            <a:r>
              <a:rPr lang="ru-RU" dirty="0" smtClean="0"/>
              <a:t>Ул. Гвардейская, </a:t>
            </a:r>
            <a:r>
              <a:rPr lang="ru-RU" dirty="0" err="1" smtClean="0"/>
              <a:t>Оттомари</a:t>
            </a:r>
            <a:r>
              <a:rPr lang="ru-RU" dirty="0" smtClean="0"/>
              <a:t> (Корсаков)</a:t>
            </a:r>
            <a:endParaRPr lang="ru-RU" dirty="0"/>
          </a:p>
        </p:txBody>
      </p:sp>
    </p:spTree>
    <p:extLst>
      <p:ext uri="{BB962C8B-B14F-4D97-AF65-F5344CB8AC3E}">
        <p14:creationId xmlns:p14="http://schemas.microsoft.com/office/powerpoint/2010/main" val="1808155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523220"/>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Мотивы японского периода Сахалина в поэзии </a:t>
            </a:r>
          </a:p>
        </p:txBody>
      </p:sp>
      <p:sp>
        <p:nvSpPr>
          <p:cNvPr id="3" name="Прямоугольник 2"/>
          <p:cNvSpPr/>
          <p:nvPr/>
        </p:nvSpPr>
        <p:spPr>
          <a:xfrm>
            <a:off x="107504" y="954107"/>
            <a:ext cx="8928992" cy="923330"/>
          </a:xfrm>
          <a:prstGeom prst="rect">
            <a:avLst/>
          </a:prstGeom>
          <a:solidFill>
            <a:schemeClr val="bg1"/>
          </a:solidFill>
          <a:ln>
            <a:solidFill>
              <a:schemeClr val="accent1"/>
            </a:solidFill>
          </a:ln>
        </p:spPr>
        <p:txBody>
          <a:bodyPr wrap="square">
            <a:spAutoFit/>
          </a:bodyPr>
          <a:lstStyle/>
          <a:p>
            <a:r>
              <a:rPr lang="ru-RU" dirty="0"/>
              <a:t>Мотивы истории периода </a:t>
            </a:r>
            <a:r>
              <a:rPr lang="ru-RU" dirty="0" err="1"/>
              <a:t>Карафуто</a:t>
            </a:r>
            <a:r>
              <a:rPr lang="ru-RU" dirty="0"/>
              <a:t> с его культурными ценностями звучат и в поэтических произведениях. В стихотворении «Деревянный чурбан» </a:t>
            </a:r>
            <a:r>
              <a:rPr lang="ru-RU" b="1" dirty="0"/>
              <a:t>КИМ </a:t>
            </a:r>
            <a:r>
              <a:rPr lang="ru-RU" b="1" dirty="0" err="1"/>
              <a:t>Цын</a:t>
            </a:r>
            <a:r>
              <a:rPr lang="ru-RU" b="1" dirty="0"/>
              <a:t> </a:t>
            </a:r>
            <a:r>
              <a:rPr lang="ru-RU" b="1" dirty="0" err="1"/>
              <a:t>Сона</a:t>
            </a:r>
            <a:r>
              <a:rPr lang="ru-RU" dirty="0"/>
              <a:t> (1918-1973) высмеивается изваяние Будды, «поверженного в грязь»:</a:t>
            </a:r>
          </a:p>
        </p:txBody>
      </p:sp>
      <p:sp>
        <p:nvSpPr>
          <p:cNvPr id="2" name="Прямоугольник 1"/>
          <p:cNvSpPr/>
          <p:nvPr/>
        </p:nvSpPr>
        <p:spPr>
          <a:xfrm>
            <a:off x="4355976" y="2132856"/>
            <a:ext cx="4572000" cy="2308324"/>
          </a:xfrm>
          <a:prstGeom prst="rect">
            <a:avLst/>
          </a:prstGeom>
        </p:spPr>
        <p:txBody>
          <a:bodyPr>
            <a:spAutoFit/>
          </a:bodyPr>
          <a:lstStyle/>
          <a:p>
            <a:r>
              <a:rPr lang="ru-RU" dirty="0"/>
              <a:t>Я спросил лесоруба:</a:t>
            </a:r>
          </a:p>
          <a:p>
            <a:r>
              <a:rPr lang="ru-RU" dirty="0"/>
              <a:t>– Откуда</a:t>
            </a:r>
          </a:p>
          <a:p>
            <a:r>
              <a:rPr lang="ru-RU" dirty="0"/>
              <a:t>Эта статуя бога взялась?</a:t>
            </a:r>
          </a:p>
          <a:p>
            <a:r>
              <a:rPr lang="ru-RU" dirty="0"/>
              <a:t>И сказал лесоруб мне о боге,</a:t>
            </a:r>
          </a:p>
          <a:p>
            <a:r>
              <a:rPr lang="ru-RU" dirty="0"/>
              <a:t>Что светился </a:t>
            </a:r>
            <a:r>
              <a:rPr lang="ru-RU" dirty="0" err="1"/>
              <a:t>гнилушным</a:t>
            </a:r>
            <a:r>
              <a:rPr lang="ru-RU" dirty="0"/>
              <a:t> огнем:</a:t>
            </a:r>
          </a:p>
          <a:p>
            <a:r>
              <a:rPr lang="ru-RU" dirty="0"/>
              <a:t>– Самураи по этой дороге</a:t>
            </a:r>
          </a:p>
          <a:p>
            <a:r>
              <a:rPr lang="ru-RU" dirty="0"/>
              <a:t>Убегая, забыли о нем.</a:t>
            </a:r>
          </a:p>
          <a:p>
            <a:r>
              <a:rPr lang="ru-RU" dirty="0"/>
              <a:t>(пер. с </a:t>
            </a:r>
            <a:r>
              <a:rPr lang="ru-RU" dirty="0" err="1"/>
              <a:t>кор</a:t>
            </a:r>
            <a:r>
              <a:rPr lang="ru-RU" dirty="0"/>
              <a:t>. яз. В. Озолина)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132856"/>
            <a:ext cx="2333625" cy="3333750"/>
          </a:xfrm>
          <a:prstGeom prst="rect">
            <a:avLst/>
          </a:prstGeom>
        </p:spPr>
      </p:pic>
      <p:sp>
        <p:nvSpPr>
          <p:cNvPr id="5" name="Прямоугольник 4"/>
          <p:cNvSpPr/>
          <p:nvPr/>
        </p:nvSpPr>
        <p:spPr>
          <a:xfrm>
            <a:off x="1497581" y="5468971"/>
            <a:ext cx="1641796" cy="369332"/>
          </a:xfrm>
          <a:prstGeom prst="rect">
            <a:avLst/>
          </a:prstGeom>
        </p:spPr>
        <p:txBody>
          <a:bodyPr wrap="none">
            <a:spAutoFit/>
          </a:bodyPr>
          <a:lstStyle/>
          <a:p>
            <a:r>
              <a:rPr lang="ru-RU" b="1" dirty="0"/>
              <a:t>КИМ </a:t>
            </a:r>
            <a:r>
              <a:rPr lang="ru-RU" b="1" dirty="0" err="1"/>
              <a:t>Цын</a:t>
            </a:r>
            <a:r>
              <a:rPr lang="ru-RU" b="1" dirty="0"/>
              <a:t> </a:t>
            </a:r>
            <a:r>
              <a:rPr lang="ru-RU" b="1" dirty="0" smtClean="0"/>
              <a:t>Сон</a:t>
            </a:r>
            <a:r>
              <a:rPr lang="ru-RU" dirty="0" smtClean="0"/>
              <a:t> </a:t>
            </a:r>
            <a:endParaRPr lang="ru-RU" dirty="0"/>
          </a:p>
        </p:txBody>
      </p:sp>
    </p:spTree>
    <p:extLst>
      <p:ext uri="{BB962C8B-B14F-4D97-AF65-F5344CB8AC3E}">
        <p14:creationId xmlns:p14="http://schemas.microsoft.com/office/powerpoint/2010/main" val="3635827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523220"/>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Мотивы японского периода Сахалина в поэзии </a:t>
            </a:r>
          </a:p>
        </p:txBody>
      </p:sp>
      <p:sp>
        <p:nvSpPr>
          <p:cNvPr id="3" name="Прямоугольник 2"/>
          <p:cNvSpPr/>
          <p:nvPr/>
        </p:nvSpPr>
        <p:spPr>
          <a:xfrm>
            <a:off x="107504" y="954107"/>
            <a:ext cx="8928992" cy="1477328"/>
          </a:xfrm>
          <a:prstGeom prst="rect">
            <a:avLst/>
          </a:prstGeom>
          <a:solidFill>
            <a:schemeClr val="bg1"/>
          </a:solidFill>
          <a:ln>
            <a:solidFill>
              <a:schemeClr val="accent1"/>
            </a:solidFill>
          </a:ln>
        </p:spPr>
        <p:txBody>
          <a:bodyPr wrap="square">
            <a:spAutoFit/>
          </a:bodyPr>
          <a:lstStyle/>
          <a:p>
            <a:r>
              <a:rPr lang="ru-RU" dirty="0"/>
              <a:t>«Грязная» статуя Будды, которая должна расколоться от стужи и быть погребенной в «снежный буран», становится приметой «чужой» веры, непонятной поколению новых людей, живущих на острове. Эта же тема продолжена и в другом стихотворении Ким </a:t>
            </a:r>
            <a:r>
              <a:rPr lang="ru-RU" dirty="0" err="1"/>
              <a:t>Цын</a:t>
            </a:r>
            <a:r>
              <a:rPr lang="ru-RU" dirty="0"/>
              <a:t> </a:t>
            </a:r>
            <a:r>
              <a:rPr lang="ru-RU" dirty="0" err="1"/>
              <a:t>Сона</a:t>
            </a:r>
            <a:r>
              <a:rPr lang="ru-RU" dirty="0"/>
              <a:t> – «Храм японский». Старый, развалившийся от времени синтоистский храм ассоциируется с заброшенностью и ненужностью:</a:t>
            </a:r>
          </a:p>
        </p:txBody>
      </p:sp>
      <p:sp>
        <p:nvSpPr>
          <p:cNvPr id="2" name="Прямоугольник 1"/>
          <p:cNvSpPr/>
          <p:nvPr/>
        </p:nvSpPr>
        <p:spPr>
          <a:xfrm>
            <a:off x="4464496" y="2564904"/>
            <a:ext cx="4572000" cy="3139321"/>
          </a:xfrm>
          <a:prstGeom prst="rect">
            <a:avLst/>
          </a:prstGeom>
        </p:spPr>
        <p:txBody>
          <a:bodyPr>
            <a:spAutoFit/>
          </a:bodyPr>
          <a:lstStyle/>
          <a:p>
            <a:r>
              <a:rPr lang="ru-RU" dirty="0"/>
              <a:t>Храм японский –</a:t>
            </a:r>
          </a:p>
          <a:p>
            <a:r>
              <a:rPr lang="ru-RU" dirty="0"/>
              <a:t>Храм синто</a:t>
            </a:r>
          </a:p>
          <a:p>
            <a:r>
              <a:rPr lang="ru-RU" dirty="0"/>
              <a:t>развалился – </a:t>
            </a:r>
          </a:p>
          <a:p>
            <a:r>
              <a:rPr lang="ru-RU" dirty="0"/>
              <a:t>		ненужный.</a:t>
            </a:r>
          </a:p>
          <a:p>
            <a:r>
              <a:rPr lang="ru-RU" dirty="0"/>
              <a:t>Сквозь горбатую крышу </a:t>
            </a:r>
          </a:p>
          <a:p>
            <a:r>
              <a:rPr lang="ru-RU" dirty="0"/>
              <a:t>дождик сыплет.</a:t>
            </a:r>
          </a:p>
          <a:p>
            <a:r>
              <a:rPr lang="ru-RU" dirty="0"/>
              <a:t>И лужи</a:t>
            </a:r>
          </a:p>
          <a:p>
            <a:r>
              <a:rPr lang="ru-RU" dirty="0"/>
              <a:t>на пустынных </a:t>
            </a:r>
          </a:p>
          <a:p>
            <a:r>
              <a:rPr lang="ru-RU" dirty="0"/>
              <a:t>дорожках.</a:t>
            </a:r>
          </a:p>
          <a:p>
            <a:r>
              <a:rPr lang="ru-RU" dirty="0"/>
              <a:t>Храм заброшен…</a:t>
            </a:r>
          </a:p>
          <a:p>
            <a:r>
              <a:rPr lang="ru-RU" dirty="0"/>
              <a:t>	(пер. с </a:t>
            </a:r>
            <a:r>
              <a:rPr lang="ru-RU" dirty="0" err="1"/>
              <a:t>кор</a:t>
            </a:r>
            <a:r>
              <a:rPr lang="ru-RU" dirty="0"/>
              <a:t>. яз. В. Озолина)</a:t>
            </a:r>
          </a:p>
        </p:txBody>
      </p:sp>
    </p:spTree>
    <p:extLst>
      <p:ext uri="{BB962C8B-B14F-4D97-AF65-F5344CB8AC3E}">
        <p14:creationId xmlns:p14="http://schemas.microsoft.com/office/powerpoint/2010/main" val="2723928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523220"/>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Мотивы японского периода Сахалина в поэзии </a:t>
            </a:r>
          </a:p>
        </p:txBody>
      </p:sp>
      <p:sp>
        <p:nvSpPr>
          <p:cNvPr id="3" name="Прямоугольник 2"/>
          <p:cNvSpPr/>
          <p:nvPr/>
        </p:nvSpPr>
        <p:spPr>
          <a:xfrm>
            <a:off x="107504" y="954107"/>
            <a:ext cx="8928992" cy="2031325"/>
          </a:xfrm>
          <a:prstGeom prst="rect">
            <a:avLst/>
          </a:prstGeom>
          <a:solidFill>
            <a:schemeClr val="bg1"/>
          </a:solidFill>
          <a:ln>
            <a:solidFill>
              <a:schemeClr val="accent1"/>
            </a:solidFill>
          </a:ln>
        </p:spPr>
        <p:txBody>
          <a:bodyPr wrap="square">
            <a:spAutoFit/>
          </a:bodyPr>
          <a:lstStyle/>
          <a:p>
            <a:r>
              <a:rPr lang="ru-RU" dirty="0"/>
              <a:t>Все стихотворения Ким </a:t>
            </a:r>
            <a:r>
              <a:rPr lang="ru-RU" dirty="0" err="1"/>
              <a:t>Цын</a:t>
            </a:r>
            <a:r>
              <a:rPr lang="ru-RU" dirty="0"/>
              <a:t> </a:t>
            </a:r>
            <a:r>
              <a:rPr lang="ru-RU" dirty="0" err="1"/>
              <a:t>Сона</a:t>
            </a:r>
            <a:r>
              <a:rPr lang="ru-RU" dirty="0"/>
              <a:t>, жившего на Сахалине с 1955 года, написаны на корейском языке. Современные читатели могут познакомиться с лирическим наследием этого поэта только по переводам. Лирика поэта сохраняла этническое единство языка корейского народа, оказавшегося вдали от своей исторической Родины. Используемый диаспорой корейский язык являлся, прежде всего, средством общения на бытовые темы. Ким, напротив, поднял обиходное в его среде слово до высот поэтической образности. </a:t>
            </a:r>
          </a:p>
        </p:txBody>
      </p:sp>
    </p:spTree>
    <p:extLst>
      <p:ext uri="{BB962C8B-B14F-4D97-AF65-F5344CB8AC3E}">
        <p14:creationId xmlns:p14="http://schemas.microsoft.com/office/powerpoint/2010/main" val="2157155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523220"/>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История Сахалина в национальных литературах</a:t>
            </a:r>
          </a:p>
        </p:txBody>
      </p:sp>
      <p:sp>
        <p:nvSpPr>
          <p:cNvPr id="3" name="Прямоугольник 2"/>
          <p:cNvSpPr/>
          <p:nvPr/>
        </p:nvSpPr>
        <p:spPr>
          <a:xfrm>
            <a:off x="107504" y="954107"/>
            <a:ext cx="8928992" cy="1754326"/>
          </a:xfrm>
          <a:prstGeom prst="rect">
            <a:avLst/>
          </a:prstGeom>
          <a:solidFill>
            <a:schemeClr val="bg1"/>
          </a:solidFill>
          <a:ln>
            <a:solidFill>
              <a:schemeClr val="accent1"/>
            </a:solidFill>
          </a:ln>
        </p:spPr>
        <p:txBody>
          <a:bodyPr wrap="square">
            <a:spAutoFit/>
          </a:bodyPr>
          <a:lstStyle/>
          <a:p>
            <a:r>
              <a:rPr lang="ru-RU" dirty="0"/>
              <a:t>Тема периода </a:t>
            </a:r>
            <a:r>
              <a:rPr lang="ru-RU" dirty="0" err="1"/>
              <a:t>Карафуто</a:t>
            </a:r>
            <a:r>
              <a:rPr lang="ru-RU" dirty="0"/>
              <a:t> освещается не только в литературе, написанной на русском языке. Историческое переплетение судеб людей разных национальностей – русских, японцев и корейцев – способствовало возникновению новых произведений о Сахалине, созданных на трех разных языках. Нередко авторами таких книг становятся непрофессиональные писатели, но люди, явившиеся свидетелями того времени, очевидцами ключевых событий.   </a:t>
            </a:r>
          </a:p>
        </p:txBody>
      </p:sp>
      <p:sp>
        <p:nvSpPr>
          <p:cNvPr id="2" name="Прямоугольник 1"/>
          <p:cNvSpPr/>
          <p:nvPr/>
        </p:nvSpPr>
        <p:spPr>
          <a:xfrm>
            <a:off x="4464496" y="2924944"/>
            <a:ext cx="4572000" cy="3693319"/>
          </a:xfrm>
          <a:prstGeom prst="rect">
            <a:avLst/>
          </a:prstGeom>
        </p:spPr>
        <p:txBody>
          <a:bodyPr>
            <a:spAutoFit/>
          </a:bodyPr>
          <a:lstStyle/>
          <a:p>
            <a:r>
              <a:rPr lang="ru-RU" dirty="0"/>
              <a:t>На корейском и японском языках созданы многие произведения о жизни корейской диаспоры в период </a:t>
            </a:r>
            <a:r>
              <a:rPr lang="ru-RU" dirty="0" err="1"/>
              <a:t>Карафуто</a:t>
            </a:r>
            <a:r>
              <a:rPr lang="ru-RU" dirty="0"/>
              <a:t>, но не все они доступны русским читателям. </a:t>
            </a:r>
            <a:r>
              <a:rPr lang="ru-RU" dirty="0" err="1"/>
              <a:t>Эссеистические</a:t>
            </a:r>
            <a:r>
              <a:rPr lang="ru-RU" dirty="0"/>
              <a:t> зарисовки ПАК </a:t>
            </a:r>
            <a:r>
              <a:rPr lang="ru-RU" dirty="0" err="1"/>
              <a:t>Хен</a:t>
            </a:r>
            <a:r>
              <a:rPr lang="ru-RU" dirty="0"/>
              <a:t> </a:t>
            </a:r>
            <a:r>
              <a:rPr lang="ru-RU" dirty="0" err="1"/>
              <a:t>Чжу</a:t>
            </a:r>
            <a:r>
              <a:rPr lang="ru-RU" dirty="0"/>
              <a:t> (1929-2000) в «Репортаже с Сахалина» (1988), впервые изданном в Японии, есть в русском переводе. А вот другие, не менее познавательные книги, например, документально-автобиографическое повествование «Сахалин – остров, полный скорби» (1998) ТЯН Юн Ги (род. 1922) можно прочитать только на корейском языке.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780928"/>
            <a:ext cx="3810000" cy="2857500"/>
          </a:xfrm>
          <a:prstGeom prst="rect">
            <a:avLst/>
          </a:prstGeom>
        </p:spPr>
      </p:pic>
      <p:sp>
        <p:nvSpPr>
          <p:cNvPr id="5" name="Прямоугольник 4"/>
          <p:cNvSpPr/>
          <p:nvPr/>
        </p:nvSpPr>
        <p:spPr>
          <a:xfrm>
            <a:off x="107504" y="5628425"/>
            <a:ext cx="3810000" cy="923330"/>
          </a:xfrm>
          <a:prstGeom prst="rect">
            <a:avLst/>
          </a:prstGeom>
        </p:spPr>
        <p:txBody>
          <a:bodyPr wrap="square">
            <a:spAutoFit/>
          </a:bodyPr>
          <a:lstStyle/>
          <a:p>
            <a:r>
              <a:rPr lang="ru-RU" dirty="0"/>
              <a:t>памятник корейцам, которые были завербованы для работы на японском Южном Сахалине</a:t>
            </a:r>
          </a:p>
        </p:txBody>
      </p:sp>
    </p:spTree>
    <p:extLst>
      <p:ext uri="{BB962C8B-B14F-4D97-AF65-F5344CB8AC3E}">
        <p14:creationId xmlns:p14="http://schemas.microsoft.com/office/powerpoint/2010/main" val="842202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523220"/>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История Сахалина в национальных литературах</a:t>
            </a:r>
          </a:p>
        </p:txBody>
      </p:sp>
      <p:sp>
        <p:nvSpPr>
          <p:cNvPr id="3" name="Прямоугольник 2"/>
          <p:cNvSpPr/>
          <p:nvPr/>
        </p:nvSpPr>
        <p:spPr>
          <a:xfrm>
            <a:off x="107504" y="954107"/>
            <a:ext cx="8928992" cy="2585323"/>
          </a:xfrm>
          <a:prstGeom prst="rect">
            <a:avLst/>
          </a:prstGeom>
          <a:solidFill>
            <a:schemeClr val="bg1"/>
          </a:solidFill>
          <a:ln>
            <a:solidFill>
              <a:schemeClr val="accent1"/>
            </a:solidFill>
          </a:ln>
        </p:spPr>
        <p:txBody>
          <a:bodyPr wrap="square">
            <a:spAutoFit/>
          </a:bodyPr>
          <a:lstStyle/>
          <a:p>
            <a:r>
              <a:rPr lang="ru-RU" dirty="0"/>
              <a:t>Непереведенным на русский язык остается и творчество известного в Японии писателя корейского происхождения </a:t>
            </a:r>
            <a:r>
              <a:rPr lang="ru-RU" b="1" dirty="0"/>
              <a:t>РИ </a:t>
            </a:r>
            <a:r>
              <a:rPr lang="ru-RU" b="1" dirty="0" err="1"/>
              <a:t>Кайсэя</a:t>
            </a:r>
            <a:r>
              <a:rPr lang="ru-RU" dirty="0"/>
              <a:t> (корейское имя – И Фе Сон; 1935), родившегося на Сахалине и посвятившего острову такие книги, как «Запретная земля» (1976) или «Путешествие на Сахалин» (1981). Из числа людей, уехавших в Японию во время репатриации, выделились многие писатели. </a:t>
            </a:r>
            <a:r>
              <a:rPr lang="ru-RU" b="1" dirty="0"/>
              <a:t>ЮДЗУРИХАРА </a:t>
            </a:r>
            <a:r>
              <a:rPr lang="ru-RU" b="1" dirty="0" err="1"/>
              <a:t>Масако</a:t>
            </a:r>
            <a:r>
              <a:rPr lang="ru-RU" dirty="0"/>
              <a:t> (1911-1949), </a:t>
            </a:r>
            <a:r>
              <a:rPr lang="ru-RU" b="1" dirty="0"/>
              <a:t>МИЯУТИ </a:t>
            </a:r>
            <a:r>
              <a:rPr lang="ru-RU" b="1" dirty="0" err="1"/>
              <a:t>Каня</a:t>
            </a:r>
            <a:r>
              <a:rPr lang="ru-RU" dirty="0"/>
              <a:t> (1912-1983), </a:t>
            </a:r>
            <a:r>
              <a:rPr lang="ru-RU" b="1" dirty="0"/>
              <a:t>КАНАДЗАВА </a:t>
            </a:r>
            <a:r>
              <a:rPr lang="ru-RU" b="1" dirty="0" err="1"/>
              <a:t>Тосико</a:t>
            </a:r>
            <a:r>
              <a:rPr lang="ru-RU" dirty="0"/>
              <a:t> (род. 1924), </a:t>
            </a:r>
            <a:r>
              <a:rPr lang="ru-RU" b="1" dirty="0"/>
              <a:t>ЁСИДА </a:t>
            </a:r>
            <a:r>
              <a:rPr lang="ru-RU" b="1" dirty="0" err="1"/>
              <a:t>Томоко</a:t>
            </a:r>
            <a:r>
              <a:rPr lang="ru-RU" dirty="0"/>
              <a:t> (род. 1934) – все они посвятили отдельные страницы своего творческого наследия Сахалину. </a:t>
            </a:r>
          </a:p>
          <a:p>
            <a:r>
              <a:rPr lang="ru-RU" dirty="0" smtClean="0"/>
              <a:t>(Репатриация </a:t>
            </a:r>
            <a:r>
              <a:rPr lang="ru-RU" dirty="0"/>
              <a:t>– возвращение на родину военнопленных, перемещенных лиц, беженцев или эмигрантов</a:t>
            </a:r>
            <a:r>
              <a:rPr lang="ru-RU" dirty="0" smtClean="0"/>
              <a:t>.)</a:t>
            </a:r>
            <a:endParaRPr lang="ru-RU" dirty="0"/>
          </a:p>
        </p:txBody>
      </p:sp>
      <p:sp>
        <p:nvSpPr>
          <p:cNvPr id="2" name="Прямоугольник 1"/>
          <p:cNvSpPr/>
          <p:nvPr/>
        </p:nvSpPr>
        <p:spPr>
          <a:xfrm>
            <a:off x="4211960" y="3645024"/>
            <a:ext cx="4824536" cy="2031325"/>
          </a:xfrm>
          <a:prstGeom prst="rect">
            <a:avLst/>
          </a:prstGeom>
        </p:spPr>
        <p:txBody>
          <a:bodyPr wrap="square">
            <a:spAutoFit/>
          </a:bodyPr>
          <a:lstStyle/>
          <a:p>
            <a:r>
              <a:rPr lang="ru-RU" dirty="0"/>
              <a:t>Значимые события истории Сахалина, отражаясь в художественных и публицистических произведениях, расширяют национальное пространство сахалинской литературы, которая вмещает в себя книги, написанные на русском языке и языках других народов Азиатско-Тихоокеанского региона.     </a:t>
            </a:r>
          </a:p>
        </p:txBody>
      </p:sp>
    </p:spTree>
    <p:extLst>
      <p:ext uri="{BB962C8B-B14F-4D97-AF65-F5344CB8AC3E}">
        <p14:creationId xmlns:p14="http://schemas.microsoft.com/office/powerpoint/2010/main" val="2842147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827</Words>
  <Application>Microsoft Office PowerPoint</Application>
  <PresentationFormat>Экран (4:3)</PresentationFormat>
  <Paragraphs>45</Paragraphs>
  <Slides>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8</vt:i4>
      </vt:variant>
    </vt:vector>
  </HeadingPairs>
  <TitlesOfParts>
    <vt:vector size="10" baseType="lpstr">
      <vt:lpstr>Тема Office</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svg</dc:creator>
  <cp:lastModifiedBy>svg</cp:lastModifiedBy>
  <cp:revision>328</cp:revision>
  <dcterms:created xsi:type="dcterms:W3CDTF">2017-06-28T20:37:24Z</dcterms:created>
  <dcterms:modified xsi:type="dcterms:W3CDTF">2018-06-01T02:13:01Z</dcterms:modified>
</cp:coreProperties>
</file>