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8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13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8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82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47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666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19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3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38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37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0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E61C-EF75-4291-B838-60A13324930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EDEC0-53FE-4439-B53E-2B19C515FE5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3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JP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52367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52366" y="0"/>
            <a:ext cx="294396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БИОЛОГИЯ и ГЕОГРАФИЯ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84220" y="1586409"/>
            <a:ext cx="4213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Геоэкологический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каркас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ахалина и Курил.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812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Принципы выделения крупных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геоэкосистем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721604"/>
            <a:ext cx="885698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i="1" dirty="0"/>
              <a:t>Не смотря на их визуальную сложность и «</a:t>
            </a:r>
            <a:r>
              <a:rPr lang="ru-RU" i="1" dirty="0" err="1"/>
              <a:t>многоэтажность</a:t>
            </a:r>
            <a:r>
              <a:rPr lang="ru-RU" i="1" dirty="0"/>
              <a:t>», формулы очень легко читаются. Для этого необходимо знать символы химиче­ских элементов и их свойства. </a:t>
            </a:r>
            <a:endParaRPr lang="ru-RU" dirty="0"/>
          </a:p>
          <a:p>
            <a:r>
              <a:rPr lang="ru-RU" i="1" dirty="0"/>
              <a:t>В числителе обозначены преобладающие в воде анионы НСО</a:t>
            </a:r>
            <a:r>
              <a:rPr lang="ru-RU" i="1" baseline="-25000" dirty="0"/>
              <a:t>3</a:t>
            </a:r>
            <a:r>
              <a:rPr lang="ru-RU" i="1" dirty="0"/>
              <a:t> &gt; </a:t>
            </a:r>
            <a:r>
              <a:rPr lang="en-US" i="1" dirty="0"/>
              <a:t>SO</a:t>
            </a:r>
            <a:r>
              <a:rPr lang="ru-RU" i="1" baseline="-25000" dirty="0"/>
              <a:t>4</a:t>
            </a:r>
            <a:r>
              <a:rPr lang="ru-RU" i="1" baseline="30000" dirty="0"/>
              <a:t>2</a:t>
            </a:r>
            <a:r>
              <a:rPr lang="ru-RU" i="1" dirty="0"/>
              <a:t> &gt; </a:t>
            </a:r>
            <a:r>
              <a:rPr lang="en-US" i="1" dirty="0" err="1"/>
              <a:t>Cl</a:t>
            </a:r>
            <a:r>
              <a:rPr lang="ru-RU" i="1" dirty="0"/>
              <a:t> &gt; и их концентрация, в знаменателе катионы Са</a:t>
            </a:r>
            <a:r>
              <a:rPr lang="ru-RU" i="1" baseline="30000" dirty="0"/>
              <a:t>2+</a:t>
            </a:r>
            <a:r>
              <a:rPr lang="ru-RU" i="1" dirty="0"/>
              <a:t> &gt; </a:t>
            </a:r>
            <a:r>
              <a:rPr lang="en-US" i="1" dirty="0"/>
              <a:t>Na</a:t>
            </a:r>
            <a:r>
              <a:rPr lang="ru-RU" i="1" baseline="30000" dirty="0"/>
              <a:t>+</a:t>
            </a:r>
            <a:r>
              <a:rPr lang="ru-RU" i="1" dirty="0"/>
              <a:t> &gt; </a:t>
            </a:r>
            <a:r>
              <a:rPr lang="en-US" i="1" dirty="0"/>
              <a:t>Mg</a:t>
            </a:r>
            <a:r>
              <a:rPr lang="ru-RU" i="1" baseline="30000" dirty="0"/>
              <a:t>2+</a:t>
            </a:r>
            <a:r>
              <a:rPr lang="ru-RU" i="1" dirty="0"/>
              <a:t> &gt; </a:t>
            </a:r>
            <a:r>
              <a:rPr lang="en-US" i="1" dirty="0"/>
              <a:t>K</a:t>
            </a:r>
            <a:r>
              <a:rPr lang="ru-RU" i="1" baseline="30000" dirty="0"/>
              <a:t>+</a:t>
            </a:r>
            <a:r>
              <a:rPr lang="ru-RU" i="1" dirty="0"/>
              <a:t> и их концентрация. Слева перед формулой степень минерализации, справа уровень рН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464496" y="24595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Теперь давайте рассмотрим, какие же процессы происходят в </a:t>
            </a:r>
            <a:r>
              <a:rPr lang="ru-RU" dirty="0" err="1"/>
              <a:t>геоэкосистемах</a:t>
            </a:r>
            <a:r>
              <a:rPr lang="ru-RU" dirty="0"/>
              <a:t>.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388424" y="0"/>
            <a:ext cx="504000" cy="584775"/>
            <a:chOff x="2203472" y="3456000"/>
            <a:chExt cx="504000" cy="584775"/>
          </a:xfrm>
        </p:grpSpPr>
        <p:pic>
          <p:nvPicPr>
            <p:cNvPr id="8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3472" y="3496816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0" y="3456000"/>
              <a:ext cx="3305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2700" cmpd="sng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rgbClr val="FFFFFF"/>
                    </a:glow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  <a:cs typeface="Times New Roman" pitchFamily="18" charset="0"/>
                </a:rPr>
                <a:t>i</a:t>
              </a:r>
              <a:endParaRPr lang="ru-RU" sz="3200" b="1" dirty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FF"/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37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процессы в водосборных бассейнах.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721604"/>
            <a:ext cx="8856984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Водосборные бассейны отличаются друг от друга не только химиче­ским составом воды. Каждая </a:t>
            </a:r>
            <a:r>
              <a:rPr lang="ru-RU" dirty="0" err="1"/>
              <a:t>геоэкосистема</a:t>
            </a:r>
            <a:r>
              <a:rPr lang="ru-RU" dirty="0"/>
              <a:t> имеет свой набор компо­нентов, ландшафтов, их сочетаний, ресурсов и </a:t>
            </a:r>
            <a:r>
              <a:rPr lang="ru-RU" dirty="0" err="1"/>
              <a:t>межресурсных</a:t>
            </a:r>
            <a:r>
              <a:rPr lang="ru-RU" dirty="0"/>
              <a:t> связей. В каждой </a:t>
            </a:r>
            <a:r>
              <a:rPr lang="ru-RU" dirty="0" err="1"/>
              <a:t>геоэкологической</a:t>
            </a:r>
            <a:r>
              <a:rPr lang="ru-RU" dirty="0"/>
              <a:t> системе геологические, геоморфологиче­ские, гидрогеологические, климатические, биологические и экологиче­ские процессы имеют свою скорость и интенсивность.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64496" y="245950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Так как облик </a:t>
            </a:r>
            <a:r>
              <a:rPr lang="ru-RU" dirty="0" err="1"/>
              <a:t>геоэкологических</a:t>
            </a:r>
            <a:r>
              <a:rPr lang="ru-RU" dirty="0"/>
              <a:t> систем определяют геологические процессы, то геологическое строение территории будет оказывать самое сильное воздействие на другие компоненты </a:t>
            </a:r>
            <a:r>
              <a:rPr lang="ru-RU" dirty="0" err="1"/>
              <a:t>геоэкосистемы</a:t>
            </a:r>
            <a:r>
              <a:rPr lang="ru-RU" dirty="0"/>
              <a:t> – геомор­фологический, почвенный, гидрологический и биотический компо­ненты ландшафта. Геоморфологический (рельеф) и гидрологический компоненты ландшафта образуют факторы, которые оказывают оди­наковое по силе воздействие друг на друга. Кроме факторов имеющих сильное воздействие существует ряд других, меньших по силе - веду­щие, слабые и опосредованные. </a:t>
            </a:r>
          </a:p>
        </p:txBody>
      </p:sp>
    </p:spTree>
    <p:extLst>
      <p:ext uri="{BB962C8B-B14F-4D97-AF65-F5344CB8AC3E}">
        <p14:creationId xmlns:p14="http://schemas.microsoft.com/office/powerpoint/2010/main" val="5281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процессы в водосборных бассейнах.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721604"/>
            <a:ext cx="8856984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Воздействие человека на </a:t>
            </a:r>
            <a:r>
              <a:rPr lang="ru-RU" dirty="0" err="1"/>
              <a:t>геоэкосистемы</a:t>
            </a:r>
            <a:r>
              <a:rPr lang="ru-RU" dirty="0"/>
              <a:t> приобрело в настоящее время не менее сильное воздействие, чем влияние природных процессов на ландшафты. В результате, большей части непродуманных действий, человек, изымая из экосистем полезности (ресурсы) нарушает природ­ный ход процессов, а часто и сам ландшафт. </a:t>
            </a:r>
            <a:endParaRPr lang="ru-RU" dirty="0" smtClean="0"/>
          </a:p>
          <a:p>
            <a:r>
              <a:rPr lang="ru-RU" dirty="0"/>
              <a:t>На месте изъятого угля остаются брошенные карьеры, а на месте </a:t>
            </a:r>
            <a:r>
              <a:rPr lang="ru-RU" dirty="0" smtClean="0"/>
              <a:t>вырубленного </a:t>
            </a:r>
            <a:r>
              <a:rPr lang="ru-RU" dirty="0"/>
              <a:t>леса безжизненная пустыня.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780928"/>
            <a:ext cx="7272808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i="1" dirty="0"/>
              <a:t>Как вы помните из курса географии, существуют эндогенные (внутри) и экзогенные (снаружи) процессы. К внутренним про­цессам относятся радиоактивный распад вещества, мантийный тепло и массоперенос, физико-химические и механические процессы. Проис­ходящее внутри, всегда отражается снаружи, в виде землетрясений, вулканизма, волн цунами и других катастрофических явлений. </a:t>
            </a:r>
            <a:endParaRPr lang="ru-RU" dirty="0"/>
          </a:p>
          <a:p>
            <a:r>
              <a:rPr lang="ru-RU" i="1" dirty="0"/>
              <a:t>Экзогенные процессы всегда происходят на поверхности и связаны с переносом воды (снега, льда, воздушного пара), воздуха (холодные и теплые воздушные массы), земли (твердый сток рек, микроэлементы, взвеси в воздухе, рыхлый материал). Перенос элементов происходит под воздействием русловых, склоновых и воздушных потоков энергии и вещества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297492" y="2488540"/>
            <a:ext cx="504000" cy="584775"/>
            <a:chOff x="2203472" y="3456000"/>
            <a:chExt cx="504000" cy="584775"/>
          </a:xfrm>
        </p:grpSpPr>
        <p:pic>
          <p:nvPicPr>
            <p:cNvPr id="7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3472" y="3496816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2286000" y="3456000"/>
              <a:ext cx="33054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n w="12700" cmpd="sng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rgbClr val="FFFFFF"/>
                    </a:glow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  <a:cs typeface="Times New Roman" pitchFamily="18" charset="0"/>
                </a:rPr>
                <a:t>i</a:t>
              </a:r>
              <a:endParaRPr lang="ru-RU" sz="3200" b="1" dirty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FFFF"/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98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Геоэкологические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процессы в водосборных бассейнах.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08" y="721604"/>
            <a:ext cx="885698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Например, русловым потоком энергии и вещества будет являться течение рек и ручьев, переносящее потоки воды и массы частиц образующих твер­дый сток. Сели, также как и реки русловые потоки, переносящие потоки воды смешанные с камнями и грязью. </a:t>
            </a:r>
          </a:p>
          <a:p>
            <a:r>
              <a:rPr lang="ru-RU" dirty="0"/>
              <a:t>Примерами склоновых потоков могут служить снежные лавины, опол­зни, горные обвалы, воздушных - циклоны и антици­клоны, тропические циклоны (тайфуны), местные ветра. </a:t>
            </a:r>
          </a:p>
          <a:p>
            <a:r>
              <a:rPr lang="ru-RU" dirty="0"/>
              <a:t>В зависимости от интенсивности выделяют катастрофические и </a:t>
            </a:r>
            <a:r>
              <a:rPr lang="ru-RU" dirty="0" err="1"/>
              <a:t>нека­тастрофические</a:t>
            </a:r>
            <a:r>
              <a:rPr lang="ru-RU" dirty="0"/>
              <a:t> процессы и явления.</a:t>
            </a:r>
          </a:p>
        </p:txBody>
      </p:sp>
    </p:spTree>
    <p:extLst>
      <p:ext uri="{BB962C8B-B14F-4D97-AF65-F5344CB8AC3E}">
        <p14:creationId xmlns:p14="http://schemas.microsoft.com/office/powerpoint/2010/main" val="371937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1216" y="1052736"/>
            <a:ext cx="8784976" cy="2862322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1. Объясните сходство и различие понятий </a:t>
            </a:r>
            <a:r>
              <a:rPr lang="ru-RU" i="1" dirty="0"/>
              <a:t>биогеоценоз, ландшафт, экосистема, </a:t>
            </a:r>
            <a:r>
              <a:rPr lang="ru-RU" i="1" dirty="0" err="1"/>
              <a:t>геосистема</a:t>
            </a:r>
            <a:r>
              <a:rPr lang="ru-RU" i="1" dirty="0"/>
              <a:t>, природный территориальный комплекс</a:t>
            </a:r>
            <a:r>
              <a:rPr lang="ru-RU" dirty="0"/>
              <a:t>.</a:t>
            </a:r>
          </a:p>
          <a:p>
            <a:r>
              <a:rPr lang="ru-RU" dirty="0"/>
              <a:t>2. Что такое </a:t>
            </a:r>
            <a:r>
              <a:rPr lang="ru-RU" dirty="0" err="1"/>
              <a:t>геоэкосистема</a:t>
            </a:r>
            <a:r>
              <a:rPr lang="ru-RU" dirty="0"/>
              <a:t> и чем она отличается от экосистемы? </a:t>
            </a:r>
          </a:p>
          <a:p>
            <a:r>
              <a:rPr lang="ru-RU" dirty="0"/>
              <a:t>3. Попытайтесь объяснить, почему водосборные бассейны являются </a:t>
            </a:r>
            <a:r>
              <a:rPr lang="ru-RU" dirty="0" err="1"/>
              <a:t>геоэкосистемами</a:t>
            </a:r>
            <a:r>
              <a:rPr lang="ru-RU" dirty="0"/>
              <a:t>?</a:t>
            </a:r>
          </a:p>
          <a:p>
            <a:r>
              <a:rPr lang="ru-RU" dirty="0"/>
              <a:t>4. Почему необходимо знать состояние </a:t>
            </a:r>
            <a:r>
              <a:rPr lang="ru-RU" dirty="0" err="1"/>
              <a:t>геоэкосистем</a:t>
            </a:r>
            <a:r>
              <a:rPr lang="ru-RU" dirty="0"/>
              <a:t>?</a:t>
            </a:r>
          </a:p>
          <a:p>
            <a:r>
              <a:rPr lang="ru-RU" dirty="0"/>
              <a:t>5. По каким основным принципам необходимо выделять </a:t>
            </a:r>
            <a:r>
              <a:rPr lang="ru-RU" dirty="0" err="1"/>
              <a:t>геоэкосистемы</a:t>
            </a:r>
            <a:r>
              <a:rPr lang="ru-RU" dirty="0"/>
              <a:t>?</a:t>
            </a:r>
          </a:p>
          <a:p>
            <a:r>
              <a:rPr lang="ru-RU" dirty="0"/>
              <a:t>6. Почему антропогенные факторы приобретают такое же большое значение, как и природные?</a:t>
            </a:r>
          </a:p>
          <a:p>
            <a:r>
              <a:rPr lang="ru-RU" dirty="0"/>
              <a:t>7. Приведите примеры русловых и склоновых процессов обеспечивающих перенос энергии.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15062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r">
              <a:spcAft>
                <a:spcPts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Вопросы и задания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94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Экосистемы,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геосистемы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геоэкосистемы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7410" y="970424"/>
            <a:ext cx="8787077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Вы уже знакомы с понятиями биогеоценоз, ландшафт, экосистема, </a:t>
            </a:r>
            <a:r>
              <a:rPr lang="ru-RU" dirty="0" err="1"/>
              <a:t>геосистема</a:t>
            </a:r>
            <a:r>
              <a:rPr lang="ru-RU" dirty="0"/>
              <a:t>, природный территориальный </a:t>
            </a:r>
            <a:r>
              <a:rPr lang="ru-RU" dirty="0" smtClean="0"/>
              <a:t>комплекс </a:t>
            </a:r>
            <a:r>
              <a:rPr lang="ru-RU" dirty="0"/>
              <a:t>из курсов </a:t>
            </a:r>
            <a:r>
              <a:rPr lang="ru-RU" dirty="0" smtClean="0"/>
              <a:t>географии </a:t>
            </a:r>
            <a:r>
              <a:rPr lang="ru-RU" dirty="0"/>
              <a:t>и биологии.  Что объединяет эти понятия и в чем состоит разница? 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8369686" y="573105"/>
            <a:ext cx="504000" cy="553998"/>
            <a:chOff x="4592807" y="3780000"/>
            <a:chExt cx="504000" cy="553998"/>
          </a:xfrm>
        </p:grpSpPr>
        <p:pic>
          <p:nvPicPr>
            <p:cNvPr id="12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807" y="3788775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644271" y="3780000"/>
              <a:ext cx="40107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000" b="1" dirty="0" smtClean="0">
                  <a:ln w="12700">
                    <a:solidFill>
                      <a:schemeClr val="accent6">
                        <a:lumMod val="50000"/>
                      </a:schemeClr>
                    </a:solidFill>
                    <a:prstDash val="solid"/>
                  </a:ln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glow rad="101600">
                      <a:srgbClr val="FFFFFF"/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</a:rPr>
                <a:t>?</a:t>
              </a:r>
              <a:endParaRPr lang="ru-RU" sz="3000" b="1" dirty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01600">
                    <a:srgbClr val="FFFFFF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059832" y="2060848"/>
            <a:ext cx="58764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Совокупность природных комплексов различного ранга это сложная система, состоящая из множества компонентов, взаимосвязанных ме­жду собой. Эти системы можно рассматривать как с точки зрения гео­графии, так и с точки зрения биологии. </a:t>
            </a:r>
          </a:p>
          <a:p>
            <a:r>
              <a:rPr lang="ru-RU" dirty="0"/>
              <a:t>При этом делая основной упор и выделяя живое вещество, как главный элемент системы, рассматривая все остальные компоненты второсте­пенно, мы будем говорить о природном комплексе, как об </a:t>
            </a:r>
            <a:r>
              <a:rPr lang="ru-RU" i="1" dirty="0">
                <a:solidFill>
                  <a:srgbClr val="C00000"/>
                </a:solidFill>
              </a:rPr>
              <a:t>экосистеме</a:t>
            </a:r>
            <a:r>
              <a:rPr lang="ru-RU" dirty="0"/>
              <a:t>. Если же живое вещество рассматривается как один из компонентов, наряду с другими, эта система будет называться </a:t>
            </a:r>
            <a:r>
              <a:rPr lang="ru-RU" i="1" dirty="0" err="1">
                <a:solidFill>
                  <a:srgbClr val="C00000"/>
                </a:solidFill>
              </a:rPr>
              <a:t>геосистемой</a:t>
            </a:r>
            <a:r>
              <a:rPr lang="ru-RU" i="1" dirty="0"/>
              <a:t>.</a:t>
            </a:r>
            <a:r>
              <a:rPr lang="ru-RU" dirty="0"/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4008" y="2636912"/>
            <a:ext cx="2577792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биогеоценоз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72000" y="476672"/>
            <a:ext cx="8964488" cy="2031325"/>
            <a:chOff x="179512" y="476672"/>
            <a:chExt cx="8964488" cy="2031325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" name="Прямоугольник 9"/>
            <p:cNvSpPr/>
            <p:nvPr/>
          </p:nvSpPr>
          <p:spPr>
            <a:xfrm>
              <a:off x="179512" y="476672"/>
              <a:ext cx="8964488" cy="2031325"/>
            </a:xfrm>
            <a:prstGeom prst="rect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dirty="0" smtClean="0"/>
                <a:t>Биогеоценоз (от греч. β</a:t>
              </a:r>
              <a:r>
                <a:rPr lang="ru-RU" dirty="0" err="1" smtClean="0"/>
                <a:t>ίος</a:t>
              </a:r>
              <a:r>
                <a:rPr lang="ru-RU" dirty="0" smtClean="0"/>
                <a:t> — жизнь </a:t>
              </a:r>
              <a:r>
                <a:rPr lang="ru-RU" dirty="0" err="1" smtClean="0"/>
                <a:t>γη</a:t>
              </a:r>
              <a:r>
                <a:rPr lang="ru-RU" dirty="0" smtClean="0"/>
                <a:t> — земля + </a:t>
              </a:r>
              <a:r>
                <a:rPr lang="ru-RU" dirty="0" err="1" smtClean="0"/>
                <a:t>κοινός</a:t>
              </a:r>
              <a:r>
                <a:rPr lang="ru-RU" dirty="0" smtClean="0"/>
                <a:t> — общий) — система, включающая сообщество живых организмов и тесно связанную с ним совокупность абиотических факторов среды в пределах одной территории, связанные между собой круговоротом веществ и потоком энергии (природная экосистема). Представляет собой устойчивую саморегулирующуюся экологическую систему, в которой органические компоненты (животные, растения) неразрывно связаны с неорганическими (вода, почва). Например: биогеоценоз соснового леса, биогеоценоз горной доли</a:t>
              </a:r>
              <a:endParaRPr lang="ru-RU" dirty="0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6456" y="2184147"/>
              <a:ext cx="342900" cy="323850"/>
            </a:xfrm>
            <a:prstGeom prst="rect">
              <a:avLst/>
            </a:prstGeom>
            <a:grpFill/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177410" y="3214288"/>
            <a:ext cx="2577792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ландшафт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720" y="620688"/>
            <a:ext cx="9144000" cy="2308324"/>
            <a:chOff x="5720" y="620688"/>
            <a:chExt cx="9144000" cy="230832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5720" y="620688"/>
              <a:ext cx="9144000" cy="230832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b="1" dirty="0" err="1"/>
                <a:t>Ландша́фт</a:t>
              </a:r>
              <a:r>
                <a:rPr lang="ru-RU" dirty="0"/>
                <a:t> </a:t>
              </a:r>
              <a:r>
                <a:rPr lang="ru-RU" dirty="0" smtClean="0"/>
                <a:t>(</a:t>
              </a:r>
              <a:r>
                <a:rPr lang="ru-RU" i="1" dirty="0" err="1" smtClean="0"/>
                <a:t>Landschaft</a:t>
              </a:r>
              <a:r>
                <a:rPr lang="ru-RU" dirty="0"/>
                <a:t>, вид местности, от </a:t>
              </a:r>
              <a:r>
                <a:rPr lang="ru-RU" i="1" dirty="0" err="1"/>
                <a:t>Land</a:t>
              </a:r>
              <a:r>
                <a:rPr lang="ru-RU" dirty="0"/>
                <a:t> — земля и </a:t>
              </a:r>
              <a:r>
                <a:rPr lang="ru-RU" i="1" dirty="0" err="1"/>
                <a:t>schaft</a:t>
              </a:r>
              <a:r>
                <a:rPr lang="ru-RU" dirty="0"/>
                <a:t> — суффикс, выражающий взаимосвязь, взаимозависимость). Дословно может быть переведен как «образ края</a:t>
              </a:r>
              <a:r>
                <a:rPr lang="ru-RU" dirty="0" smtClean="0"/>
                <a:t>»— </a:t>
              </a:r>
              <a:r>
                <a:rPr lang="ru-RU" dirty="0"/>
                <a:t>конкретная территория, однородная по своему происхождению, истории развития и неделимая по зональным и азональным признакам. Ландшафт в научном понимании — генетически однородный территориальный комплекс, сложившийся только в ему свойственных условиях, которые включают в себя: единую материнскую основу, геологический фундамент, рельеф, гидрографические особенности, почвенный покров, климатические условия и единый биоценоз</a:t>
              </a: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2586" y="2537738"/>
              <a:ext cx="342900" cy="323850"/>
            </a:xfrm>
            <a:prstGeom prst="rect">
              <a:avLst/>
            </a:prstGeom>
          </p:spPr>
        </p:pic>
      </p:grpSp>
      <p:sp>
        <p:nvSpPr>
          <p:cNvPr id="19" name="Скругленный прямоугольник 18"/>
          <p:cNvSpPr/>
          <p:nvPr/>
        </p:nvSpPr>
        <p:spPr>
          <a:xfrm>
            <a:off x="193656" y="3789040"/>
            <a:ext cx="2577792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геосистема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600581"/>
            <a:ext cx="9144000" cy="2031325"/>
            <a:chOff x="0" y="600581"/>
            <a:chExt cx="9144000" cy="2031325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600581"/>
              <a:ext cx="9144000" cy="20313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b="1" dirty="0" err="1"/>
                <a:t>Геосистема</a:t>
              </a:r>
              <a:r>
                <a:rPr lang="ru-RU" dirty="0"/>
                <a:t> (др.-</a:t>
              </a:r>
              <a:r>
                <a:rPr lang="ru-RU" dirty="0" err="1" smtClean="0"/>
                <a:t>греч.γε</a:t>
              </a:r>
              <a:r>
                <a:rPr lang="ru-RU" dirty="0"/>
                <a:t>, - Земля и др.-греч. </a:t>
              </a:r>
              <a:r>
                <a:rPr lang="ru-RU" dirty="0" err="1"/>
                <a:t>σύστημ</a:t>
              </a:r>
              <a:r>
                <a:rPr lang="ru-RU" dirty="0"/>
                <a:t>α, - целое, составленное из частей) — фундаментальная категория географии и геоэкологии, обозначающая совокупность взаимосвязанных компонентов географической оболочки, объединённых потоками вещества, энергии и информации. Поскольку географические науки занимаются вопросами взаимодействия компонентов природной среды, существует довольно много понятий, близких к понятию </a:t>
              </a:r>
              <a:r>
                <a:rPr lang="ru-RU" dirty="0" err="1"/>
                <a:t>геосистемы</a:t>
              </a:r>
              <a:r>
                <a:rPr lang="ru-RU" dirty="0"/>
                <a:t>. В целом, это понятие очень близко к определению биогеоценоза. </a:t>
              </a:r>
            </a:p>
          </p:txBody>
        </p: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6456" y="2240240"/>
              <a:ext cx="342900" cy="323850"/>
            </a:xfrm>
            <a:prstGeom prst="rect">
              <a:avLst/>
            </a:prstGeom>
          </p:spPr>
        </p:pic>
      </p:grpSp>
      <p:sp>
        <p:nvSpPr>
          <p:cNvPr id="23" name="Скругленный прямоугольник 22"/>
          <p:cNvSpPr/>
          <p:nvPr/>
        </p:nvSpPr>
        <p:spPr>
          <a:xfrm>
            <a:off x="193656" y="4293096"/>
            <a:ext cx="2577792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экосистема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0" y="980728"/>
            <a:ext cx="9144000" cy="923330"/>
            <a:chOff x="0" y="980728"/>
            <a:chExt cx="9144000" cy="92333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980728"/>
              <a:ext cx="9144000" cy="92333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b="1" dirty="0" err="1"/>
                <a:t>Экосисте́ма</a:t>
              </a:r>
              <a:r>
                <a:rPr lang="ru-RU" dirty="0"/>
                <a:t>, или </a:t>
              </a:r>
              <a:r>
                <a:rPr lang="ru-RU" b="1" dirty="0" err="1"/>
                <a:t>экологи́ческая</a:t>
              </a:r>
              <a:r>
                <a:rPr lang="ru-RU" dirty="0"/>
                <a:t> </a:t>
              </a:r>
              <a:r>
                <a:rPr lang="ru-RU" b="1" dirty="0" err="1"/>
                <a:t>систе́ма</a:t>
              </a:r>
              <a:r>
                <a:rPr lang="ru-RU" dirty="0"/>
                <a:t> — биологическая </a:t>
              </a:r>
              <a:r>
                <a:rPr lang="ru-RU" b="1" dirty="0"/>
                <a:t>система</a:t>
              </a:r>
              <a:r>
                <a:rPr lang="ru-RU" dirty="0"/>
                <a:t> (биогеоценоз), состоящая из сообщества живых организмов (биоценоз), среды их обитания (биотоп), </a:t>
              </a:r>
              <a:r>
                <a:rPr lang="ru-RU" b="1" dirty="0"/>
                <a:t>системы</a:t>
              </a:r>
              <a:r>
                <a:rPr lang="ru-RU" dirty="0"/>
                <a:t> связей, осуществляющей обмен веществом и энергией между ними</a:t>
              </a:r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6456" y="1497598"/>
              <a:ext cx="342900" cy="3238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16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Экосистемы,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геосистемы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и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геоэкосистемы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000" y="768186"/>
            <a:ext cx="8892000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Таким образом, разница заключена в точке зрения, с которой мы рас­сматриваем систему. Если мы смотрим на нее глазами биолога, мы го­ворим о биогеоценозах и экосистемах, если глазами географа – мы го­ворим о природных комплексах и </a:t>
            </a:r>
            <a:r>
              <a:rPr lang="ru-RU" dirty="0" err="1"/>
              <a:t>геосистемах</a:t>
            </a:r>
            <a:r>
              <a:rPr lang="ru-RU" dirty="0"/>
              <a:t>. </a:t>
            </a:r>
          </a:p>
          <a:p>
            <a:r>
              <a:rPr lang="ru-RU" dirty="0"/>
              <a:t>Сравнивая природные комплексы между собой, мы мыслим создавая тот или иной образ территории. Образ территории с его непо­вторимыми чертами называется </a:t>
            </a:r>
            <a:r>
              <a:rPr lang="ru-RU" i="1" dirty="0"/>
              <a:t>ландшафтом</a:t>
            </a:r>
            <a:r>
              <a:rPr lang="ru-RU" dirty="0"/>
              <a:t>, если мы говорим о суше. Если мы говорим о водных пространствах – акваториях, об образах подводных глубин и характере подводной поверхности, мы говорим о </a:t>
            </a:r>
            <a:r>
              <a:rPr lang="ru-RU" i="1" dirty="0" err="1"/>
              <a:t>бентемах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6000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Попытка объединения подходов к изучению природных комплексов и систем привела к появлению новой науки - </a:t>
            </a:r>
            <a:r>
              <a:rPr lang="ru-RU" dirty="0" smtClean="0"/>
              <a:t>геоэкологии</a:t>
            </a:r>
            <a:r>
              <a:rPr lang="ru-RU" dirty="0"/>
              <a:t>. При этом изучаемым объектом геоэкологии </a:t>
            </a:r>
            <a:r>
              <a:rPr lang="ru-RU" dirty="0" smtClean="0"/>
              <a:t>становятся </a:t>
            </a:r>
            <a:r>
              <a:rPr lang="ru-RU" dirty="0" err="1"/>
              <a:t>геоэкосистемы</a:t>
            </a:r>
            <a:r>
              <a:rPr lang="ru-RU" dirty="0"/>
              <a:t>.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8280384" y="4654328"/>
            <a:ext cx="504000" cy="504000"/>
            <a:chOff x="4572000" y="2094340"/>
            <a:chExt cx="504000" cy="504000"/>
          </a:xfrm>
        </p:grpSpPr>
        <p:pic>
          <p:nvPicPr>
            <p:cNvPr id="28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094340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Лента лицом вниз 28"/>
            <p:cNvSpPr/>
            <p:nvPr/>
          </p:nvSpPr>
          <p:spPr>
            <a:xfrm>
              <a:off x="4590000" y="2286000"/>
              <a:ext cx="432000" cy="189024"/>
            </a:xfrm>
            <a:prstGeom prst="ribbon">
              <a:avLst/>
            </a:prstGeom>
            <a:gradFill flip="none" rotWithShape="1">
              <a:gsLst>
                <a:gs pos="0">
                  <a:srgbClr val="FFFF00"/>
                </a:gs>
                <a:gs pos="53000">
                  <a:srgbClr val="FFC000"/>
                </a:gs>
                <a:gs pos="100000">
                  <a:srgbClr val="FFFF00"/>
                </a:gs>
              </a:gsLst>
              <a:lin ang="0" scaled="1"/>
              <a:tileRect/>
            </a:gradFill>
            <a:ln w="3175"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754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Геоэкологический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каркас территории.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000" y="768186"/>
            <a:ext cx="8892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Одной из задач геоэкологии является выделение территориальных единиц, необходимых для изучения процессов происходящих внутри </a:t>
            </a:r>
            <a:r>
              <a:rPr lang="ru-RU" dirty="0" err="1"/>
              <a:t>геоэкосистем</a:t>
            </a:r>
            <a:r>
              <a:rPr lang="ru-RU" dirty="0"/>
              <a:t>, влияющих на жизнь, здоровье и деятельность человека.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10936" y="1844824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Необходимые нам территориальные единицы должны обладать сле­дующими свойствами:</a:t>
            </a:r>
          </a:p>
          <a:p>
            <a:pPr lvl="0"/>
            <a:r>
              <a:rPr lang="ru-RU" dirty="0"/>
              <a:t>Иметь достаточно четкие определяемые границы.</a:t>
            </a:r>
          </a:p>
          <a:p>
            <a:pPr lvl="0"/>
            <a:r>
              <a:rPr lang="ru-RU" dirty="0"/>
              <a:t>Легко выстраиваться в систему ранжирования и иерархических уровней.   </a:t>
            </a:r>
          </a:p>
          <a:p>
            <a:pPr lvl="0"/>
            <a:r>
              <a:rPr lang="ru-RU" dirty="0"/>
              <a:t>Отражать основные процессы, происходящие в компонентах </a:t>
            </a:r>
            <a:r>
              <a:rPr lang="ru-RU" dirty="0" err="1"/>
              <a:t>гео­экосистемы</a:t>
            </a:r>
            <a:r>
              <a:rPr lang="ru-RU" dirty="0"/>
              <a:t> (в том числе антропогенные), на различных иерар­хических уровнях. </a:t>
            </a:r>
          </a:p>
          <a:p>
            <a:pPr lvl="0"/>
            <a:r>
              <a:rPr lang="ru-RU" dirty="0"/>
              <a:t>Иметь достаточно простую систему индикаторов отражающих со­стояние </a:t>
            </a:r>
            <a:r>
              <a:rPr lang="ru-RU" dirty="0" err="1"/>
              <a:t>геоэкологической</a:t>
            </a:r>
            <a:r>
              <a:rPr lang="ru-RU" dirty="0"/>
              <a:t> системы.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000" y="4029165"/>
            <a:ext cx="428493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 курсе «География России» вы познакомились с понятием </a:t>
            </a:r>
            <a:r>
              <a:rPr lang="ru-RU" dirty="0" smtClean="0"/>
              <a:t>географический </a:t>
            </a:r>
            <a:r>
              <a:rPr lang="ru-RU" dirty="0"/>
              <a:t>каркас территории. Из каких элементов он состоит?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906936" y="3752166"/>
            <a:ext cx="504000" cy="553998"/>
            <a:chOff x="4592807" y="3780000"/>
            <a:chExt cx="504000" cy="553998"/>
          </a:xfrm>
        </p:grpSpPr>
        <p:pic>
          <p:nvPicPr>
            <p:cNvPr id="10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807" y="3788775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644271" y="3780000"/>
              <a:ext cx="40107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000" b="1" dirty="0" smtClean="0">
                  <a:ln w="12700">
                    <a:solidFill>
                      <a:schemeClr val="accent6">
                        <a:lumMod val="50000"/>
                      </a:schemeClr>
                    </a:solidFill>
                    <a:prstDash val="solid"/>
                  </a:ln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glow rad="101600">
                      <a:srgbClr val="FFFFFF"/>
                    </a:glow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eorgia" pitchFamily="18" charset="0"/>
                </a:rPr>
                <a:t>?</a:t>
              </a:r>
              <a:endParaRPr lang="ru-RU" sz="3000" b="1" dirty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01600">
                    <a:srgbClr val="FFFFFF"/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4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Геоэкологический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каркас территории.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000" y="768186"/>
            <a:ext cx="8892000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Рекам с территорией речного бассейна (</a:t>
            </a:r>
            <a:r>
              <a:rPr lang="ru-RU" i="1" dirty="0"/>
              <a:t>водосборного бассейна</a:t>
            </a:r>
            <a:r>
              <a:rPr lang="ru-RU" dirty="0"/>
              <a:t>) им присущи все перечисленные выше свойства. Водосборный бассейн дает возможность установить качественные и количественные соотношения между всеми элементами ландшафта. Его можно рассматривать как с точки зрения </a:t>
            </a:r>
            <a:r>
              <a:rPr lang="ru-RU" dirty="0" err="1"/>
              <a:t>геосистемы</a:t>
            </a:r>
            <a:r>
              <a:rPr lang="ru-RU" dirty="0"/>
              <a:t>, так и с точки зрения эко­системы, он является одним из видов общих систем и обладает всеми их свойствами. В бас­сейнах осуществляются круговороты ве­щества, реализуется большин­ство балансов.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45064" y="26441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Следовательно, водосборные бассейны, являются частями не только географического, но и экологического каркаса</a:t>
            </a:r>
            <a:r>
              <a:rPr lang="ru-RU" b="1" dirty="0"/>
              <a:t>,</a:t>
            </a:r>
            <a:r>
              <a:rPr lang="ru-RU" dirty="0"/>
              <a:t> а при совмещении понятий и </a:t>
            </a:r>
            <a:r>
              <a:rPr lang="ru-RU" dirty="0" err="1"/>
              <a:t>геоэкологического</a:t>
            </a:r>
            <a:r>
              <a:rPr lang="ru-RU" dirty="0"/>
              <a:t> каркаса</a:t>
            </a:r>
            <a:r>
              <a:rPr lang="ru-RU" b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99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Геоэкологический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каркас территории.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6000" y="768186"/>
            <a:ext cx="8892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Теперь нам необходимо выяснить, сколько же на Сахалине и Ку­рильских островах </a:t>
            </a:r>
            <a:r>
              <a:rPr lang="ru-RU" dirty="0" err="1"/>
              <a:t>геоэкосистем</a:t>
            </a:r>
            <a:r>
              <a:rPr lang="ru-RU" dirty="0"/>
              <a:t>, какими основными свойствами они обладают, какие ресурсы находятся в этих системах, и самое глав­ное, в каком состоянии находятся островные </a:t>
            </a:r>
            <a:r>
              <a:rPr lang="ru-RU" dirty="0" err="1"/>
              <a:t>геоэкосистемы</a:t>
            </a:r>
            <a:r>
              <a:rPr lang="ru-RU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46000" y="190550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Выяснение этих вопросов позволит нам: </a:t>
            </a:r>
          </a:p>
          <a:p>
            <a:r>
              <a:rPr lang="ru-RU" dirty="0"/>
              <a:t>•	Изучить характерные особенности островных </a:t>
            </a:r>
            <a:r>
              <a:rPr lang="ru-RU" dirty="0" err="1"/>
              <a:t>геоэкосистем</a:t>
            </a:r>
            <a:r>
              <a:rPr lang="ru-RU" dirty="0"/>
              <a:t>;</a:t>
            </a:r>
          </a:p>
          <a:p>
            <a:r>
              <a:rPr lang="ru-RU" dirty="0"/>
              <a:t>•	Оценить ресурсный потенциал и продуктивность </a:t>
            </a:r>
            <a:r>
              <a:rPr lang="ru-RU" dirty="0" err="1"/>
              <a:t>геоэкосистем</a:t>
            </a:r>
            <a:r>
              <a:rPr lang="ru-RU" dirty="0"/>
              <a:t>;</a:t>
            </a:r>
          </a:p>
          <a:p>
            <a:r>
              <a:rPr lang="ru-RU" dirty="0"/>
              <a:t>•	Выявить основные </a:t>
            </a:r>
            <a:r>
              <a:rPr lang="ru-RU" dirty="0" err="1"/>
              <a:t>межресурсные</a:t>
            </a:r>
            <a:r>
              <a:rPr lang="ru-RU" dirty="0"/>
              <a:t> связи, а, следовательно, </a:t>
            </a:r>
            <a:r>
              <a:rPr lang="ru-RU" dirty="0" smtClean="0"/>
              <a:t>понять </a:t>
            </a:r>
            <a:r>
              <a:rPr lang="ru-RU" dirty="0"/>
              <a:t>характер взаимодействия ресурсов;</a:t>
            </a:r>
          </a:p>
          <a:p>
            <a:r>
              <a:rPr lang="ru-RU" dirty="0"/>
              <a:t>•	Оценить состояние </a:t>
            </a:r>
            <a:r>
              <a:rPr lang="ru-RU" dirty="0" err="1"/>
              <a:t>геоэкосистем</a:t>
            </a:r>
            <a:r>
              <a:rPr lang="ru-RU" dirty="0"/>
              <a:t> на настоящее время, выявить </a:t>
            </a:r>
            <a:r>
              <a:rPr lang="ru-RU" dirty="0" smtClean="0"/>
              <a:t>основные </a:t>
            </a:r>
            <a:r>
              <a:rPr lang="ru-RU" dirty="0"/>
              <a:t>виды загрязнений и загрязнителей природной среды;</a:t>
            </a:r>
          </a:p>
          <a:p>
            <a:r>
              <a:rPr lang="ru-RU" dirty="0"/>
              <a:t>•	Увидеть каким образом это состояние влияет на жизнь, здоровье и хозяйственную деятельность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9087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Геоэкологический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каркас территории.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23220"/>
            <a:ext cx="9144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На карте фрагмент восточного побережья острова Сахалин с </a:t>
            </a:r>
            <a:r>
              <a:rPr lang="ru-RU" dirty="0" smtClean="0"/>
              <a:t>выделенными </a:t>
            </a:r>
            <a:r>
              <a:rPr lang="ru-RU" dirty="0"/>
              <a:t>водо­сборными бассейнами. Если вы обратили внимание, водосборные бассейны (они же природные комплексы, экосистемы, </a:t>
            </a:r>
            <a:r>
              <a:rPr lang="ru-RU" dirty="0" err="1"/>
              <a:t>гео­экосистемы</a:t>
            </a:r>
            <a:r>
              <a:rPr lang="ru-RU" dirty="0"/>
              <a:t>) отличаются друг от друга площадью, формой, особенностями рель­ефа, количеством рек - притоков. </a:t>
            </a:r>
          </a:p>
          <a:p>
            <a:r>
              <a:rPr lang="ru-RU" dirty="0"/>
              <a:t>Одни водосборные бассейны  образованы крупными реками имеющими до сотни притоков, другие реки небольшие (на по­бережье) имеют несколько притоков. </a:t>
            </a:r>
            <a:r>
              <a:rPr lang="ru-RU" dirty="0" smtClean="0"/>
              <a:t>Водосборные </a:t>
            </a:r>
            <a:r>
              <a:rPr lang="ru-RU" dirty="0"/>
              <a:t>бассейны крупных рек зани­мают на Сахалине сотни и даже тысячи квадратных километров, в то время как водосбор малых рек составляет только десятки километров. Крупные реки в связи с тем, что начинаются в верховьях круп­ных водораздельных хребтов пересекают несколько ландшафтов, тем самым явля­ются гораздо сложнее, по составу входя­щих компонентов, чем реки протекающие по территории одного ландшафта. </a:t>
            </a:r>
          </a:p>
          <a:p>
            <a:r>
              <a:rPr lang="ru-RU" dirty="0"/>
              <a:t>В связи с этим возникает проблема клас­сификации и ранжирования водосборных бассейнов. Некоторые бассейны очень малы и это вызывает определенные не­удобства как в выделении их на карте, так и в практической работе.  Выход из этой ситуации в укрупнении бассейнов по сходным признакам, напри­мер химическому составу воды.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298554" y="-4650"/>
            <a:ext cx="4845446" cy="6862649"/>
            <a:chOff x="4298554" y="-4650"/>
            <a:chExt cx="4845446" cy="6862649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8554" y="-4650"/>
              <a:ext cx="4845446" cy="6862649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6456" y="6381328"/>
              <a:ext cx="342900" cy="323850"/>
            </a:xfrm>
            <a:prstGeom prst="rect">
              <a:avLst/>
            </a:prstGeom>
          </p:spPr>
        </p:pic>
      </p:grpSp>
      <p:sp>
        <p:nvSpPr>
          <p:cNvPr id="8" name="Скругленный прямоугольник 7"/>
          <p:cNvSpPr/>
          <p:nvPr/>
        </p:nvSpPr>
        <p:spPr>
          <a:xfrm>
            <a:off x="204352" y="5229200"/>
            <a:ext cx="2577792" cy="360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карта</a:t>
            </a:r>
            <a:endParaRPr lang="ru-RU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987824" y="5156170"/>
            <a:ext cx="546000" cy="506060"/>
            <a:chOff x="2178000" y="1689940"/>
            <a:chExt cx="546000" cy="506060"/>
          </a:xfrm>
        </p:grpSpPr>
        <p:pic>
          <p:nvPicPr>
            <p:cNvPr id="13" name="Picture 3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636" y="1689940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8000" y="1728000"/>
              <a:ext cx="546000" cy="468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9196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Принципы выделения крупных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геоэкосистем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523220"/>
            <a:ext cx="9144000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Как вы помните из курса химии, вода - химическое соединение водо­рода с кислородом, бес­цветная жидкость без запаха и вкуса. </a:t>
            </a:r>
          </a:p>
          <a:p>
            <a:r>
              <a:rPr lang="ru-RU" dirty="0"/>
              <a:t>В процессе круговорота вода вступает в химические реакции и взаи­модействует с большим числом различных минералов, органических соедине­ний и газов. В результате этого морские, поверхностные и подземные воды содержат растворенные соли, газы и органические вещества. Следовательно, под химическим со­ставом природных вод</a:t>
            </a:r>
            <a:r>
              <a:rPr lang="ru-RU" i="1" dirty="0"/>
              <a:t> </a:t>
            </a:r>
            <a:r>
              <a:rPr lang="ru-RU" dirty="0"/>
              <a:t>следует понимать весь комплекс минеральных и органических ве­ществ, находящихся в воде.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3881984" y="2855098"/>
            <a:ext cx="546000" cy="506060"/>
            <a:chOff x="2178000" y="1689940"/>
            <a:chExt cx="546000" cy="506060"/>
          </a:xfrm>
        </p:grpSpPr>
        <p:pic>
          <p:nvPicPr>
            <p:cNvPr id="13" name="Picture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5636" y="1689940"/>
              <a:ext cx="504000" cy="504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8000" y="1728000"/>
              <a:ext cx="546000" cy="468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3" name="Прямоугольник 2"/>
          <p:cNvSpPr/>
          <p:nvPr/>
        </p:nvSpPr>
        <p:spPr>
          <a:xfrm>
            <a:off x="4427984" y="278092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Содержание металлов и солей в водных бассейнах на практике опре­деляется ана­лизами воды и донного ила. Реки расположенные рядом и имеющие сходную химическую формулу и одинаковый уровень ки­слотности (рН) выделяются в большой водосборный бассейн (</a:t>
            </a:r>
            <a:r>
              <a:rPr lang="ru-RU" dirty="0" err="1"/>
              <a:t>геоэко­систему</a:t>
            </a:r>
            <a:r>
              <a:rPr lang="ru-RU" dirty="0"/>
              <a:t>). Применяя такой подход, на Сахалине можно выделить 20 крупных </a:t>
            </a:r>
            <a:r>
              <a:rPr lang="ru-RU" dirty="0" err="1"/>
              <a:t>геоэкосистемы</a:t>
            </a:r>
            <a:r>
              <a:rPr lang="ru-RU" dirty="0"/>
              <a:t>, которые будут соответствовать двадцати крупным водосборным бас­сейнам. </a:t>
            </a:r>
          </a:p>
        </p:txBody>
      </p:sp>
    </p:spTree>
    <p:extLst>
      <p:ext uri="{BB962C8B-B14F-4D97-AF65-F5344CB8AC3E}">
        <p14:creationId xmlns:p14="http://schemas.microsoft.com/office/powerpoint/2010/main" val="13190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Принципы выделения крупных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геоэкосистем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5724640"/>
            <a:ext cx="6948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качестве графического примера показана карта центральной части Сахалина с несколькими водосборными бассейнами и химиче­скими формулами, каждая из которых соответствует своему бассейну.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000"/>
            <a:ext cx="9144000" cy="51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1605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svg</cp:lastModifiedBy>
  <cp:revision>169</cp:revision>
  <dcterms:created xsi:type="dcterms:W3CDTF">2017-06-28T20:37:24Z</dcterms:created>
  <dcterms:modified xsi:type="dcterms:W3CDTF">2018-05-20T04:28:07Z</dcterms:modified>
</cp:coreProperties>
</file>