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303" r:id="rId3"/>
    <p:sldId id="312" r:id="rId4"/>
    <p:sldId id="313" r:id="rId5"/>
    <p:sldId id="314" r:id="rId6"/>
    <p:sldId id="315" r:id="rId7"/>
    <p:sldId id="316" r:id="rId8"/>
    <p:sldId id="317" r:id="rId9"/>
    <p:sldId id="318" r:id="rId10"/>
    <p:sldId id="319" r:id="rId11"/>
    <p:sldId id="320" r:id="rId12"/>
    <p:sldId id="321" r:id="rId13"/>
    <p:sldId id="323" r:id="rId14"/>
    <p:sldId id="322" r:id="rId15"/>
    <p:sldId id="324" r:id="rId16"/>
    <p:sldId id="325" r:id="rId17"/>
    <p:sldId id="326" r:id="rId18"/>
    <p:sldId id="327" r:id="rId19"/>
    <p:sldId id="328" r:id="rId20"/>
    <p:sldId id="329" r:id="rId21"/>
    <p:sldId id="330" r:id="rId22"/>
    <p:sldId id="331" r:id="rId23"/>
    <p:sldId id="332" r:id="rId24"/>
    <p:sldId id="311"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BCA772"/>
    <a:srgbClr val="FFFFFF"/>
    <a:srgbClr val="F2EFF5"/>
    <a:srgbClr val="F9F7FB"/>
    <a:srgbClr val="EBF2F9"/>
    <a:srgbClr val="D8DDE4"/>
    <a:srgbClr val="BABEC2"/>
    <a:srgbClr val="F6F9FC"/>
    <a:srgbClr val="DDE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630C63-22E2-40FB-8584-DC02559B98FB}" type="datetimeFigureOut">
              <a:rPr lang="ru-RU" smtClean="0"/>
              <a:pPr/>
              <a:t>30.04.2015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E0B8E7-39C9-45FC-858F-A590026D1FD0}" type="slidenum">
              <a:rPr lang="ru-RU" smtClean="0"/>
              <a:pPr/>
              <a:t>‹#›</a:t>
            </a:fld>
            <a:endParaRPr lang="ru-RU"/>
          </a:p>
        </p:txBody>
      </p:sp>
    </p:spTree>
    <p:extLst>
      <p:ext uri="{BB962C8B-B14F-4D97-AF65-F5344CB8AC3E}">
        <p14:creationId xmlns:p14="http://schemas.microsoft.com/office/powerpoint/2010/main" val="2829160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E0B8E7-39C9-45FC-858F-A590026D1FD0}" type="slidenum">
              <a:rPr lang="ru-RU" smtClean="0"/>
              <a:pPr/>
              <a:t>2</a:t>
            </a:fld>
            <a:endParaRPr lang="ru-RU"/>
          </a:p>
        </p:txBody>
      </p:sp>
    </p:spTree>
    <p:extLst>
      <p:ext uri="{BB962C8B-B14F-4D97-AF65-F5344CB8AC3E}">
        <p14:creationId xmlns:p14="http://schemas.microsoft.com/office/powerpoint/2010/main" val="1364227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E0B8E7-39C9-45FC-858F-A590026D1FD0}" type="slidenum">
              <a:rPr lang="ru-RU" smtClean="0"/>
              <a:pPr/>
              <a:t>11</a:t>
            </a:fld>
            <a:endParaRPr lang="ru-RU"/>
          </a:p>
        </p:txBody>
      </p:sp>
    </p:spTree>
    <p:extLst>
      <p:ext uri="{BB962C8B-B14F-4D97-AF65-F5344CB8AC3E}">
        <p14:creationId xmlns:p14="http://schemas.microsoft.com/office/powerpoint/2010/main" val="1364227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E0B8E7-39C9-45FC-858F-A590026D1FD0}" type="slidenum">
              <a:rPr lang="ru-RU" smtClean="0"/>
              <a:pPr/>
              <a:t>12</a:t>
            </a:fld>
            <a:endParaRPr lang="ru-RU"/>
          </a:p>
        </p:txBody>
      </p:sp>
    </p:spTree>
    <p:extLst>
      <p:ext uri="{BB962C8B-B14F-4D97-AF65-F5344CB8AC3E}">
        <p14:creationId xmlns:p14="http://schemas.microsoft.com/office/powerpoint/2010/main" val="13642278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E0B8E7-39C9-45FC-858F-A590026D1FD0}" type="slidenum">
              <a:rPr lang="ru-RU" smtClean="0"/>
              <a:pPr/>
              <a:t>13</a:t>
            </a:fld>
            <a:endParaRPr lang="ru-RU"/>
          </a:p>
        </p:txBody>
      </p:sp>
    </p:spTree>
    <p:extLst>
      <p:ext uri="{BB962C8B-B14F-4D97-AF65-F5344CB8AC3E}">
        <p14:creationId xmlns:p14="http://schemas.microsoft.com/office/powerpoint/2010/main" val="13642278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E0B8E7-39C9-45FC-858F-A590026D1FD0}" type="slidenum">
              <a:rPr lang="ru-RU" smtClean="0"/>
              <a:pPr/>
              <a:t>14</a:t>
            </a:fld>
            <a:endParaRPr lang="ru-RU"/>
          </a:p>
        </p:txBody>
      </p:sp>
    </p:spTree>
    <p:extLst>
      <p:ext uri="{BB962C8B-B14F-4D97-AF65-F5344CB8AC3E}">
        <p14:creationId xmlns:p14="http://schemas.microsoft.com/office/powerpoint/2010/main" val="13642278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E0B8E7-39C9-45FC-858F-A590026D1FD0}" type="slidenum">
              <a:rPr lang="ru-RU" smtClean="0"/>
              <a:pPr/>
              <a:t>15</a:t>
            </a:fld>
            <a:endParaRPr lang="ru-RU"/>
          </a:p>
        </p:txBody>
      </p:sp>
    </p:spTree>
    <p:extLst>
      <p:ext uri="{BB962C8B-B14F-4D97-AF65-F5344CB8AC3E}">
        <p14:creationId xmlns:p14="http://schemas.microsoft.com/office/powerpoint/2010/main" val="13642278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E0B8E7-39C9-45FC-858F-A590026D1FD0}" type="slidenum">
              <a:rPr lang="ru-RU" smtClean="0"/>
              <a:pPr/>
              <a:t>16</a:t>
            </a:fld>
            <a:endParaRPr lang="ru-RU"/>
          </a:p>
        </p:txBody>
      </p:sp>
    </p:spTree>
    <p:extLst>
      <p:ext uri="{BB962C8B-B14F-4D97-AF65-F5344CB8AC3E}">
        <p14:creationId xmlns:p14="http://schemas.microsoft.com/office/powerpoint/2010/main" val="13642278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E0B8E7-39C9-45FC-858F-A590026D1FD0}" type="slidenum">
              <a:rPr lang="ru-RU" smtClean="0"/>
              <a:pPr/>
              <a:t>17</a:t>
            </a:fld>
            <a:endParaRPr lang="ru-RU"/>
          </a:p>
        </p:txBody>
      </p:sp>
    </p:spTree>
    <p:extLst>
      <p:ext uri="{BB962C8B-B14F-4D97-AF65-F5344CB8AC3E}">
        <p14:creationId xmlns:p14="http://schemas.microsoft.com/office/powerpoint/2010/main" val="13642278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E0B8E7-39C9-45FC-858F-A590026D1FD0}" type="slidenum">
              <a:rPr lang="ru-RU" smtClean="0"/>
              <a:pPr/>
              <a:t>18</a:t>
            </a:fld>
            <a:endParaRPr lang="ru-RU"/>
          </a:p>
        </p:txBody>
      </p:sp>
    </p:spTree>
    <p:extLst>
      <p:ext uri="{BB962C8B-B14F-4D97-AF65-F5344CB8AC3E}">
        <p14:creationId xmlns:p14="http://schemas.microsoft.com/office/powerpoint/2010/main" val="13642278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E0B8E7-39C9-45FC-858F-A590026D1FD0}" type="slidenum">
              <a:rPr lang="ru-RU" smtClean="0"/>
              <a:pPr/>
              <a:t>19</a:t>
            </a:fld>
            <a:endParaRPr lang="ru-RU"/>
          </a:p>
        </p:txBody>
      </p:sp>
    </p:spTree>
    <p:extLst>
      <p:ext uri="{BB962C8B-B14F-4D97-AF65-F5344CB8AC3E}">
        <p14:creationId xmlns:p14="http://schemas.microsoft.com/office/powerpoint/2010/main" val="13642278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E0B8E7-39C9-45FC-858F-A590026D1FD0}" type="slidenum">
              <a:rPr lang="ru-RU" smtClean="0"/>
              <a:pPr/>
              <a:t>20</a:t>
            </a:fld>
            <a:endParaRPr lang="ru-RU"/>
          </a:p>
        </p:txBody>
      </p:sp>
    </p:spTree>
    <p:extLst>
      <p:ext uri="{BB962C8B-B14F-4D97-AF65-F5344CB8AC3E}">
        <p14:creationId xmlns:p14="http://schemas.microsoft.com/office/powerpoint/2010/main" val="1364227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E0B8E7-39C9-45FC-858F-A590026D1FD0}" type="slidenum">
              <a:rPr lang="ru-RU" smtClean="0"/>
              <a:pPr/>
              <a:t>3</a:t>
            </a:fld>
            <a:endParaRPr lang="ru-RU"/>
          </a:p>
        </p:txBody>
      </p:sp>
    </p:spTree>
    <p:extLst>
      <p:ext uri="{BB962C8B-B14F-4D97-AF65-F5344CB8AC3E}">
        <p14:creationId xmlns:p14="http://schemas.microsoft.com/office/powerpoint/2010/main" val="13642278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E0B8E7-39C9-45FC-858F-A590026D1FD0}" type="slidenum">
              <a:rPr lang="ru-RU" smtClean="0"/>
              <a:pPr/>
              <a:t>21</a:t>
            </a:fld>
            <a:endParaRPr lang="ru-RU"/>
          </a:p>
        </p:txBody>
      </p:sp>
    </p:spTree>
    <p:extLst>
      <p:ext uri="{BB962C8B-B14F-4D97-AF65-F5344CB8AC3E}">
        <p14:creationId xmlns:p14="http://schemas.microsoft.com/office/powerpoint/2010/main" val="13642278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E0B8E7-39C9-45FC-858F-A590026D1FD0}" type="slidenum">
              <a:rPr lang="ru-RU" smtClean="0"/>
              <a:pPr/>
              <a:t>22</a:t>
            </a:fld>
            <a:endParaRPr lang="ru-RU"/>
          </a:p>
        </p:txBody>
      </p:sp>
    </p:spTree>
    <p:extLst>
      <p:ext uri="{BB962C8B-B14F-4D97-AF65-F5344CB8AC3E}">
        <p14:creationId xmlns:p14="http://schemas.microsoft.com/office/powerpoint/2010/main" val="13642278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E0B8E7-39C9-45FC-858F-A590026D1FD0}" type="slidenum">
              <a:rPr lang="ru-RU" smtClean="0"/>
              <a:pPr/>
              <a:t>23</a:t>
            </a:fld>
            <a:endParaRPr lang="ru-RU"/>
          </a:p>
        </p:txBody>
      </p:sp>
    </p:spTree>
    <p:extLst>
      <p:ext uri="{BB962C8B-B14F-4D97-AF65-F5344CB8AC3E}">
        <p14:creationId xmlns:p14="http://schemas.microsoft.com/office/powerpoint/2010/main" val="13642278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E0B8E7-39C9-45FC-858F-A590026D1FD0}" type="slidenum">
              <a:rPr lang="ru-RU" smtClean="0"/>
              <a:pPr/>
              <a:t>24</a:t>
            </a:fld>
            <a:endParaRPr lang="ru-RU"/>
          </a:p>
        </p:txBody>
      </p:sp>
    </p:spTree>
    <p:extLst>
      <p:ext uri="{BB962C8B-B14F-4D97-AF65-F5344CB8AC3E}">
        <p14:creationId xmlns:p14="http://schemas.microsoft.com/office/powerpoint/2010/main" val="1364227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E0B8E7-39C9-45FC-858F-A590026D1FD0}" type="slidenum">
              <a:rPr lang="ru-RU" smtClean="0"/>
              <a:pPr/>
              <a:t>4</a:t>
            </a:fld>
            <a:endParaRPr lang="ru-RU"/>
          </a:p>
        </p:txBody>
      </p:sp>
    </p:spTree>
    <p:extLst>
      <p:ext uri="{BB962C8B-B14F-4D97-AF65-F5344CB8AC3E}">
        <p14:creationId xmlns:p14="http://schemas.microsoft.com/office/powerpoint/2010/main" val="1364227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E0B8E7-39C9-45FC-858F-A590026D1FD0}" type="slidenum">
              <a:rPr lang="ru-RU" smtClean="0"/>
              <a:pPr/>
              <a:t>5</a:t>
            </a:fld>
            <a:endParaRPr lang="ru-RU"/>
          </a:p>
        </p:txBody>
      </p:sp>
    </p:spTree>
    <p:extLst>
      <p:ext uri="{BB962C8B-B14F-4D97-AF65-F5344CB8AC3E}">
        <p14:creationId xmlns:p14="http://schemas.microsoft.com/office/powerpoint/2010/main" val="1364227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E0B8E7-39C9-45FC-858F-A590026D1FD0}" type="slidenum">
              <a:rPr lang="ru-RU" smtClean="0"/>
              <a:pPr/>
              <a:t>6</a:t>
            </a:fld>
            <a:endParaRPr lang="ru-RU"/>
          </a:p>
        </p:txBody>
      </p:sp>
    </p:spTree>
    <p:extLst>
      <p:ext uri="{BB962C8B-B14F-4D97-AF65-F5344CB8AC3E}">
        <p14:creationId xmlns:p14="http://schemas.microsoft.com/office/powerpoint/2010/main" val="1364227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E0B8E7-39C9-45FC-858F-A590026D1FD0}" type="slidenum">
              <a:rPr lang="ru-RU" smtClean="0"/>
              <a:pPr/>
              <a:t>7</a:t>
            </a:fld>
            <a:endParaRPr lang="ru-RU"/>
          </a:p>
        </p:txBody>
      </p:sp>
    </p:spTree>
    <p:extLst>
      <p:ext uri="{BB962C8B-B14F-4D97-AF65-F5344CB8AC3E}">
        <p14:creationId xmlns:p14="http://schemas.microsoft.com/office/powerpoint/2010/main" val="1364227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E0B8E7-39C9-45FC-858F-A590026D1FD0}" type="slidenum">
              <a:rPr lang="ru-RU" smtClean="0"/>
              <a:pPr/>
              <a:t>8</a:t>
            </a:fld>
            <a:endParaRPr lang="ru-RU"/>
          </a:p>
        </p:txBody>
      </p:sp>
    </p:spTree>
    <p:extLst>
      <p:ext uri="{BB962C8B-B14F-4D97-AF65-F5344CB8AC3E}">
        <p14:creationId xmlns:p14="http://schemas.microsoft.com/office/powerpoint/2010/main" val="13642278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E0B8E7-39C9-45FC-858F-A590026D1FD0}" type="slidenum">
              <a:rPr lang="ru-RU" smtClean="0"/>
              <a:pPr/>
              <a:t>9</a:t>
            </a:fld>
            <a:endParaRPr lang="ru-RU"/>
          </a:p>
        </p:txBody>
      </p:sp>
    </p:spTree>
    <p:extLst>
      <p:ext uri="{BB962C8B-B14F-4D97-AF65-F5344CB8AC3E}">
        <p14:creationId xmlns:p14="http://schemas.microsoft.com/office/powerpoint/2010/main" val="1364227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7E0B8E7-39C9-45FC-858F-A590026D1FD0}" type="slidenum">
              <a:rPr lang="ru-RU" smtClean="0"/>
              <a:pPr/>
              <a:t>10</a:t>
            </a:fld>
            <a:endParaRPr lang="ru-RU"/>
          </a:p>
        </p:txBody>
      </p:sp>
    </p:spTree>
    <p:extLst>
      <p:ext uri="{BB962C8B-B14F-4D97-AF65-F5344CB8AC3E}">
        <p14:creationId xmlns:p14="http://schemas.microsoft.com/office/powerpoint/2010/main" val="1364227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8EF33DE-4210-4E0D-B992-E1E1FCEE37EA}" type="datetimeFigureOut">
              <a:rPr lang="ru-RU" smtClean="0"/>
              <a:pPr/>
              <a:t>30.04.2015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F4E52D-4D25-4303-A4EB-8EB558C749D1}" type="slidenum">
              <a:rPr lang="ru-RU" smtClean="0"/>
              <a:pPr/>
              <a:t>‹#›</a:t>
            </a:fld>
            <a:endParaRPr lang="ru-RU"/>
          </a:p>
        </p:txBody>
      </p:sp>
    </p:spTree>
    <p:extLst>
      <p:ext uri="{BB962C8B-B14F-4D97-AF65-F5344CB8AC3E}">
        <p14:creationId xmlns:p14="http://schemas.microsoft.com/office/powerpoint/2010/main" val="2434345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8EF33DE-4210-4E0D-B992-E1E1FCEE37EA}" type="datetimeFigureOut">
              <a:rPr lang="ru-RU" smtClean="0"/>
              <a:pPr/>
              <a:t>30.04.2015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F4E52D-4D25-4303-A4EB-8EB558C749D1}" type="slidenum">
              <a:rPr lang="ru-RU" smtClean="0"/>
              <a:pPr/>
              <a:t>‹#›</a:t>
            </a:fld>
            <a:endParaRPr lang="ru-RU"/>
          </a:p>
        </p:txBody>
      </p:sp>
    </p:spTree>
    <p:extLst>
      <p:ext uri="{BB962C8B-B14F-4D97-AF65-F5344CB8AC3E}">
        <p14:creationId xmlns:p14="http://schemas.microsoft.com/office/powerpoint/2010/main" val="1683977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8EF33DE-4210-4E0D-B992-E1E1FCEE37EA}" type="datetimeFigureOut">
              <a:rPr lang="ru-RU" smtClean="0"/>
              <a:pPr/>
              <a:t>30.04.2015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F4E52D-4D25-4303-A4EB-8EB558C749D1}" type="slidenum">
              <a:rPr lang="ru-RU" smtClean="0"/>
              <a:pPr/>
              <a:t>‹#›</a:t>
            </a:fld>
            <a:endParaRPr lang="ru-RU"/>
          </a:p>
        </p:txBody>
      </p:sp>
    </p:spTree>
    <p:extLst>
      <p:ext uri="{BB962C8B-B14F-4D97-AF65-F5344CB8AC3E}">
        <p14:creationId xmlns:p14="http://schemas.microsoft.com/office/powerpoint/2010/main" val="702032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8EF33DE-4210-4E0D-B992-E1E1FCEE37EA}" type="datetimeFigureOut">
              <a:rPr lang="ru-RU" smtClean="0"/>
              <a:pPr/>
              <a:t>30.04.2015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F4E52D-4D25-4303-A4EB-8EB558C749D1}" type="slidenum">
              <a:rPr lang="ru-RU" smtClean="0"/>
              <a:pPr/>
              <a:t>‹#›</a:t>
            </a:fld>
            <a:endParaRPr lang="ru-RU"/>
          </a:p>
        </p:txBody>
      </p:sp>
    </p:spTree>
    <p:extLst>
      <p:ext uri="{BB962C8B-B14F-4D97-AF65-F5344CB8AC3E}">
        <p14:creationId xmlns:p14="http://schemas.microsoft.com/office/powerpoint/2010/main" val="2506226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8EF33DE-4210-4E0D-B992-E1E1FCEE37EA}" type="datetimeFigureOut">
              <a:rPr lang="ru-RU" smtClean="0"/>
              <a:pPr/>
              <a:t>30.04.2015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F4E52D-4D25-4303-A4EB-8EB558C749D1}" type="slidenum">
              <a:rPr lang="ru-RU" smtClean="0"/>
              <a:pPr/>
              <a:t>‹#›</a:t>
            </a:fld>
            <a:endParaRPr lang="ru-RU"/>
          </a:p>
        </p:txBody>
      </p:sp>
    </p:spTree>
    <p:extLst>
      <p:ext uri="{BB962C8B-B14F-4D97-AF65-F5344CB8AC3E}">
        <p14:creationId xmlns:p14="http://schemas.microsoft.com/office/powerpoint/2010/main" val="3814175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8EF33DE-4210-4E0D-B992-E1E1FCEE37EA}" type="datetimeFigureOut">
              <a:rPr lang="ru-RU" smtClean="0"/>
              <a:pPr/>
              <a:t>30.04.2015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F4E52D-4D25-4303-A4EB-8EB558C749D1}" type="slidenum">
              <a:rPr lang="ru-RU" smtClean="0"/>
              <a:pPr/>
              <a:t>‹#›</a:t>
            </a:fld>
            <a:endParaRPr lang="ru-RU"/>
          </a:p>
        </p:txBody>
      </p:sp>
    </p:spTree>
    <p:extLst>
      <p:ext uri="{BB962C8B-B14F-4D97-AF65-F5344CB8AC3E}">
        <p14:creationId xmlns:p14="http://schemas.microsoft.com/office/powerpoint/2010/main" val="1842493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8EF33DE-4210-4E0D-B992-E1E1FCEE37EA}" type="datetimeFigureOut">
              <a:rPr lang="ru-RU" smtClean="0"/>
              <a:pPr/>
              <a:t>30.04.2015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8F4E52D-4D25-4303-A4EB-8EB558C749D1}" type="slidenum">
              <a:rPr lang="ru-RU" smtClean="0"/>
              <a:pPr/>
              <a:t>‹#›</a:t>
            </a:fld>
            <a:endParaRPr lang="ru-RU"/>
          </a:p>
        </p:txBody>
      </p:sp>
    </p:spTree>
    <p:extLst>
      <p:ext uri="{BB962C8B-B14F-4D97-AF65-F5344CB8AC3E}">
        <p14:creationId xmlns:p14="http://schemas.microsoft.com/office/powerpoint/2010/main" val="665998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8EF33DE-4210-4E0D-B992-E1E1FCEE37EA}" type="datetimeFigureOut">
              <a:rPr lang="ru-RU" smtClean="0"/>
              <a:pPr/>
              <a:t>30.04.2015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8F4E52D-4D25-4303-A4EB-8EB558C749D1}" type="slidenum">
              <a:rPr lang="ru-RU" smtClean="0"/>
              <a:pPr/>
              <a:t>‹#›</a:t>
            </a:fld>
            <a:endParaRPr lang="ru-RU"/>
          </a:p>
        </p:txBody>
      </p:sp>
    </p:spTree>
    <p:extLst>
      <p:ext uri="{BB962C8B-B14F-4D97-AF65-F5344CB8AC3E}">
        <p14:creationId xmlns:p14="http://schemas.microsoft.com/office/powerpoint/2010/main" val="176453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8EF33DE-4210-4E0D-B992-E1E1FCEE37EA}" type="datetimeFigureOut">
              <a:rPr lang="ru-RU" smtClean="0"/>
              <a:pPr/>
              <a:t>30.04.2015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8F4E52D-4D25-4303-A4EB-8EB558C749D1}" type="slidenum">
              <a:rPr lang="ru-RU" smtClean="0"/>
              <a:pPr/>
              <a:t>‹#›</a:t>
            </a:fld>
            <a:endParaRPr lang="ru-RU"/>
          </a:p>
        </p:txBody>
      </p:sp>
    </p:spTree>
    <p:extLst>
      <p:ext uri="{BB962C8B-B14F-4D97-AF65-F5344CB8AC3E}">
        <p14:creationId xmlns:p14="http://schemas.microsoft.com/office/powerpoint/2010/main" val="2575152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8EF33DE-4210-4E0D-B992-E1E1FCEE37EA}" type="datetimeFigureOut">
              <a:rPr lang="ru-RU" smtClean="0"/>
              <a:pPr/>
              <a:t>30.04.2015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F4E52D-4D25-4303-A4EB-8EB558C749D1}" type="slidenum">
              <a:rPr lang="ru-RU" smtClean="0"/>
              <a:pPr/>
              <a:t>‹#›</a:t>
            </a:fld>
            <a:endParaRPr lang="ru-RU"/>
          </a:p>
        </p:txBody>
      </p:sp>
    </p:spTree>
    <p:extLst>
      <p:ext uri="{BB962C8B-B14F-4D97-AF65-F5344CB8AC3E}">
        <p14:creationId xmlns:p14="http://schemas.microsoft.com/office/powerpoint/2010/main" val="905126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8EF33DE-4210-4E0D-B992-E1E1FCEE37EA}" type="datetimeFigureOut">
              <a:rPr lang="ru-RU" smtClean="0"/>
              <a:pPr/>
              <a:t>30.04.2015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F4E52D-4D25-4303-A4EB-8EB558C749D1}" type="slidenum">
              <a:rPr lang="ru-RU" smtClean="0"/>
              <a:pPr/>
              <a:t>‹#›</a:t>
            </a:fld>
            <a:endParaRPr lang="ru-RU"/>
          </a:p>
        </p:txBody>
      </p:sp>
    </p:spTree>
    <p:extLst>
      <p:ext uri="{BB962C8B-B14F-4D97-AF65-F5344CB8AC3E}">
        <p14:creationId xmlns:p14="http://schemas.microsoft.com/office/powerpoint/2010/main" val="2970273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EF33DE-4210-4E0D-B992-E1E1FCEE37EA}" type="datetimeFigureOut">
              <a:rPr lang="ru-RU" smtClean="0"/>
              <a:pPr/>
              <a:t>30.04.2015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F4E52D-4D25-4303-A4EB-8EB558C749D1}" type="slidenum">
              <a:rPr lang="ru-RU" smtClean="0"/>
              <a:pPr/>
              <a:t>‹#›</a:t>
            </a:fld>
            <a:endParaRPr lang="ru-RU"/>
          </a:p>
        </p:txBody>
      </p:sp>
    </p:spTree>
    <p:extLst>
      <p:ext uri="{BB962C8B-B14F-4D97-AF65-F5344CB8AC3E}">
        <p14:creationId xmlns:p14="http://schemas.microsoft.com/office/powerpoint/2010/main" val="2409710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20.jpg"/></Relationships>
</file>

<file path=ppt/slides/_rels/slide17.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3.jpg"/></Relationships>
</file>

<file path=ppt/slides/_rels/slide19.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26.jpg"/></Relationships>
</file>

<file path=ppt/slides/_rels/slide21.xml.rels><?xml version="1.0" encoding="UTF-8" standalone="yes"?>
<Relationships xmlns="http://schemas.openxmlformats.org/package/2006/relationships"><Relationship Id="rId3" Type="http://schemas.openxmlformats.org/officeDocument/2006/relationships/image" Target="../media/image27.jp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8.jp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9.jp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2.jpg"/><Relationship Id="rId4" Type="http://schemas.openxmlformats.org/officeDocument/2006/relationships/image" Target="../media/image11.jpg"/></Relationships>
</file>

<file path=ppt/slides/_rels/slide9.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916608" y="0"/>
            <a:ext cx="4227391" cy="1200329"/>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Художественная культура</a:t>
            </a:r>
            <a:endParaRPr lang="ru-RU"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6" name="Прямоугольник 5"/>
          <p:cNvSpPr/>
          <p:nvPr/>
        </p:nvSpPr>
        <p:spPr>
          <a:xfrm>
            <a:off x="4902398" y="1200329"/>
            <a:ext cx="4233574" cy="3416320"/>
          </a:xfrm>
          <a:prstGeom prst="rect">
            <a:avLst/>
          </a:prstGeom>
        </p:spPr>
        <p:txBody>
          <a:bodyPr wrap="square">
            <a:spAutoFit/>
          </a:bodyPr>
          <a:lstStyle/>
          <a:p>
            <a:pPr marL="342900" indent="-342900" fontAlgn="t">
              <a:buAutoNum type="arabicPeriod"/>
            </a:pPr>
            <a:r>
              <a:rPr lang="ru-RU" b="1" dirty="0">
                <a:solidFill>
                  <a:schemeClr val="accent6">
                    <a:lumMod val="60000"/>
                    <a:lumOff val="40000"/>
                  </a:schemeClr>
                </a:solidFill>
              </a:rPr>
              <a:t>Декоративно-прикладное искусство аборигенов </a:t>
            </a:r>
            <a:endParaRPr lang="ru-RU" b="1" dirty="0" smtClean="0">
              <a:solidFill>
                <a:schemeClr val="accent6">
                  <a:lumMod val="60000"/>
                  <a:lumOff val="40000"/>
                </a:schemeClr>
              </a:solidFill>
            </a:endParaRPr>
          </a:p>
          <a:p>
            <a:pPr marL="342900" indent="-342900" fontAlgn="t">
              <a:buAutoNum type="arabicPeriod"/>
            </a:pPr>
            <a:r>
              <a:rPr lang="ru-RU" b="1" dirty="0">
                <a:solidFill>
                  <a:schemeClr val="accent6">
                    <a:lumMod val="60000"/>
                    <a:lumOff val="40000"/>
                  </a:schemeClr>
                </a:solidFill>
              </a:rPr>
              <a:t>Природные материалы - основа народного </a:t>
            </a:r>
            <a:r>
              <a:rPr lang="ru-RU" b="1" dirty="0" smtClean="0">
                <a:solidFill>
                  <a:schemeClr val="accent6">
                    <a:lumMod val="60000"/>
                    <a:lumOff val="40000"/>
                  </a:schemeClr>
                </a:solidFill>
              </a:rPr>
              <a:t>творчества</a:t>
            </a:r>
          </a:p>
          <a:p>
            <a:pPr marL="342900" indent="-342900" fontAlgn="t">
              <a:buAutoNum type="arabicPeriod"/>
            </a:pPr>
            <a:r>
              <a:rPr lang="ru-RU" b="1" dirty="0">
                <a:solidFill>
                  <a:schemeClr val="accent6">
                    <a:lumMod val="50000"/>
                  </a:schemeClr>
                </a:solidFill>
              </a:rPr>
              <a:t>Народный </a:t>
            </a:r>
            <a:r>
              <a:rPr lang="ru-RU" b="1" dirty="0" smtClean="0">
                <a:solidFill>
                  <a:schemeClr val="accent6">
                    <a:lumMod val="50000"/>
                  </a:schemeClr>
                </a:solidFill>
              </a:rPr>
              <a:t>костюм</a:t>
            </a:r>
          </a:p>
          <a:p>
            <a:pPr marL="342900" indent="-342900" fontAlgn="t">
              <a:buAutoNum type="arabicPeriod"/>
            </a:pPr>
            <a:r>
              <a:rPr lang="ru-RU" b="1" dirty="0">
                <a:solidFill>
                  <a:schemeClr val="accent6">
                    <a:lumMod val="60000"/>
                    <a:lumOff val="40000"/>
                  </a:schemeClr>
                </a:solidFill>
              </a:rPr>
              <a:t>Мир </a:t>
            </a:r>
            <a:r>
              <a:rPr lang="ru-RU" b="1" dirty="0" smtClean="0">
                <a:solidFill>
                  <a:schemeClr val="accent6">
                    <a:lumMod val="60000"/>
                    <a:lumOff val="40000"/>
                  </a:schemeClr>
                </a:solidFill>
              </a:rPr>
              <a:t>повседневности</a:t>
            </a:r>
          </a:p>
          <a:p>
            <a:pPr marL="342900" indent="-342900" fontAlgn="t">
              <a:buAutoNum type="arabicPeriod"/>
            </a:pPr>
            <a:r>
              <a:rPr lang="ru-RU" b="1" dirty="0">
                <a:solidFill>
                  <a:schemeClr val="accent6">
                    <a:lumMod val="60000"/>
                    <a:lumOff val="40000"/>
                  </a:schemeClr>
                </a:solidFill>
              </a:rPr>
              <a:t>Праздники и обряды коренных народов Сахалина и </a:t>
            </a:r>
            <a:r>
              <a:rPr lang="ru-RU" b="1" dirty="0" smtClean="0">
                <a:solidFill>
                  <a:schemeClr val="accent6">
                    <a:lumMod val="60000"/>
                    <a:lumOff val="40000"/>
                  </a:schemeClr>
                </a:solidFill>
              </a:rPr>
              <a:t>Курил</a:t>
            </a:r>
          </a:p>
          <a:p>
            <a:pPr marL="342900" indent="-342900" fontAlgn="t">
              <a:buAutoNum type="arabicPeriod"/>
            </a:pPr>
            <a:r>
              <a:rPr lang="ru-RU" b="1" dirty="0">
                <a:solidFill>
                  <a:schemeClr val="accent6">
                    <a:lumMod val="60000"/>
                    <a:lumOff val="40000"/>
                  </a:schemeClr>
                </a:solidFill>
              </a:rPr>
              <a:t>Медвежий праздник аборигенов Сахалина и Курил</a:t>
            </a:r>
            <a:endParaRPr lang="ru-RU" b="1" dirty="0" smtClean="0">
              <a:solidFill>
                <a:schemeClr val="accent6">
                  <a:lumMod val="60000"/>
                  <a:lumOff val="40000"/>
                </a:schemeClr>
              </a:solidFill>
            </a:endParaRPr>
          </a:p>
          <a:p>
            <a:pPr marL="342900" indent="-342900" fontAlgn="t">
              <a:buAutoNum type="arabicPeriod"/>
            </a:pPr>
            <a:r>
              <a:rPr lang="ru-RU" b="1" dirty="0" smtClean="0">
                <a:solidFill>
                  <a:schemeClr val="accent6">
                    <a:lumMod val="60000"/>
                    <a:lumOff val="40000"/>
                  </a:schemeClr>
                </a:solidFill>
              </a:rPr>
              <a:t>Контрольный тест</a:t>
            </a:r>
            <a:endParaRPr lang="ru-RU" b="1" dirty="0">
              <a:solidFill>
                <a:schemeClr val="accent6">
                  <a:lumMod val="60000"/>
                  <a:lumOff val="40000"/>
                </a:schemeClr>
              </a:solidFill>
            </a:endParaRPr>
          </a:p>
          <a:p>
            <a:endParaRPr lang="ru-RU" b="1" dirty="0" smtClean="0">
              <a:solidFill>
                <a:schemeClr val="accent6">
                  <a:lumMod val="60000"/>
                  <a:lumOff val="40000"/>
                </a:schemeClr>
              </a:solidFill>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902398" cy="6858000"/>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1640" y="511653"/>
            <a:ext cx="2381250" cy="3619500"/>
          </a:xfrm>
          <a:prstGeom prst="rect">
            <a:avLst/>
          </a:prstGeom>
        </p:spPr>
      </p:pic>
    </p:spTree>
    <p:extLst>
      <p:ext uri="{BB962C8B-B14F-4D97-AF65-F5344CB8AC3E}">
        <p14:creationId xmlns:p14="http://schemas.microsoft.com/office/powerpoint/2010/main" val="15590932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Прямоугольник 15"/>
          <p:cNvSpPr/>
          <p:nvPr/>
        </p:nvSpPr>
        <p:spPr>
          <a:xfrm>
            <a:off x="0" y="0"/>
            <a:ext cx="9144000" cy="58477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err="1">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Уйльтинский</a:t>
            </a:r>
            <a:r>
              <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костюм. </a:t>
            </a:r>
          </a:p>
        </p:txBody>
      </p:sp>
      <p:sp>
        <p:nvSpPr>
          <p:cNvPr id="3" name="Прямоугольник 2"/>
          <p:cNvSpPr/>
          <p:nvPr/>
        </p:nvSpPr>
        <p:spPr>
          <a:xfrm>
            <a:off x="196896" y="764704"/>
            <a:ext cx="8750207" cy="2031325"/>
          </a:xfrm>
          <a:prstGeom prst="rect">
            <a:avLst/>
          </a:prstGeom>
          <a:solidFill>
            <a:schemeClr val="accent3">
              <a:lumMod val="20000"/>
              <a:lumOff val="80000"/>
            </a:schemeClr>
          </a:solidFill>
          <a:ln>
            <a:solidFill>
              <a:schemeClr val="accent3">
                <a:lumMod val="60000"/>
                <a:lumOff val="40000"/>
              </a:schemeClr>
            </a:solidFill>
          </a:ln>
        </p:spPr>
        <p:txBody>
          <a:bodyPr wrap="square">
            <a:spAutoFit/>
          </a:bodyPr>
          <a:lstStyle/>
          <a:p>
            <a:r>
              <a:rPr lang="ru-RU" dirty="0"/>
              <a:t>Покрой шубы одинаков для всех – прямая спинка, продольный разрез спереди. Застегивалась шуба на завязки, имела воротник. В такой шубе было тепло и уютно, несмотря на самые сильные морозы. </a:t>
            </a:r>
          </a:p>
          <a:p>
            <a:r>
              <a:rPr lang="ru-RU" dirty="0"/>
              <a:t>Повседневной одеждой мужчин, женщин и детей являлись халаты из ткани. Тип халатов был одинаков с покроем халатов, которые носили нивхи, то есть с широкой левой полой. Летом женщины предпочитали носить длинные платья-рубахи с вшивными рукавами.</a:t>
            </a:r>
            <a:endParaRPr lang="ru-RU" dirty="0"/>
          </a:p>
        </p:txBody>
      </p:sp>
      <p:sp>
        <p:nvSpPr>
          <p:cNvPr id="9" name="Прямоугольник 8"/>
          <p:cNvSpPr/>
          <p:nvPr/>
        </p:nvSpPr>
        <p:spPr>
          <a:xfrm>
            <a:off x="6378621" y="3140968"/>
            <a:ext cx="2576314" cy="369332"/>
          </a:xfrm>
          <a:prstGeom prst="rect">
            <a:avLst/>
          </a:prstGeom>
        </p:spPr>
        <p:txBody>
          <a:bodyPr wrap="square">
            <a:spAutoFit/>
          </a:bodyPr>
          <a:lstStyle/>
          <a:p>
            <a:r>
              <a:rPr lang="ru-RU" b="1" dirty="0"/>
              <a:t>Платье летнее </a:t>
            </a:r>
            <a:r>
              <a:rPr lang="ru-RU" b="1" dirty="0" err="1"/>
              <a:t>уйльта</a:t>
            </a:r>
            <a:endParaRPr lang="ru-RU" dirty="0"/>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896" y="2924944"/>
            <a:ext cx="6181725" cy="3810000"/>
          </a:xfrm>
          <a:prstGeom prst="rect">
            <a:avLst/>
          </a:prstGeom>
        </p:spPr>
      </p:pic>
    </p:spTree>
    <p:extLst>
      <p:ext uri="{BB962C8B-B14F-4D97-AF65-F5344CB8AC3E}">
        <p14:creationId xmlns:p14="http://schemas.microsoft.com/office/powerpoint/2010/main" val="4656249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Прямоугольник 15"/>
          <p:cNvSpPr/>
          <p:nvPr/>
        </p:nvSpPr>
        <p:spPr>
          <a:xfrm>
            <a:off x="0" y="0"/>
            <a:ext cx="9144000" cy="58477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err="1">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Уйльтинский</a:t>
            </a:r>
            <a:r>
              <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костюм. </a:t>
            </a:r>
          </a:p>
        </p:txBody>
      </p:sp>
      <p:sp>
        <p:nvSpPr>
          <p:cNvPr id="3" name="Прямоугольник 2"/>
          <p:cNvSpPr/>
          <p:nvPr/>
        </p:nvSpPr>
        <p:spPr>
          <a:xfrm>
            <a:off x="196896" y="764704"/>
            <a:ext cx="8750207" cy="2308324"/>
          </a:xfrm>
          <a:prstGeom prst="rect">
            <a:avLst/>
          </a:prstGeom>
          <a:solidFill>
            <a:schemeClr val="accent3">
              <a:lumMod val="20000"/>
              <a:lumOff val="80000"/>
            </a:schemeClr>
          </a:solidFill>
          <a:ln>
            <a:solidFill>
              <a:schemeClr val="accent3">
                <a:lumMod val="60000"/>
                <a:lumOff val="40000"/>
              </a:schemeClr>
            </a:solidFill>
          </a:ln>
        </p:spPr>
        <p:txBody>
          <a:bodyPr wrap="square">
            <a:spAutoFit/>
          </a:bodyPr>
          <a:lstStyle/>
          <a:p>
            <a:r>
              <a:rPr lang="ru-RU" dirty="0"/>
              <a:t>Обувь </a:t>
            </a:r>
            <a:r>
              <a:rPr lang="ru-RU" dirty="0" err="1"/>
              <a:t>уйльтинская</a:t>
            </a:r>
            <a:r>
              <a:rPr lang="ru-RU" dirty="0"/>
              <a:t> была очень разнообразна – высокая и короткая, зимняя и летняя, тонкая и с двойным мехом. </a:t>
            </a:r>
            <a:r>
              <a:rPr lang="ru-RU" dirty="0" err="1"/>
              <a:t>Уйльта</a:t>
            </a:r>
            <a:r>
              <a:rPr lang="ru-RU" dirty="0"/>
              <a:t> считали, что болезни проникают через ноги и старались держать ноги в тепле. На ноги надевали тонкие носки из оленьей шкуры, вкладывали стельки из травы, которую специально заготавливали. Обувь шилась в основном из </a:t>
            </a:r>
            <a:r>
              <a:rPr lang="ru-RU" b="1" i="1" dirty="0" err="1">
                <a:solidFill>
                  <a:srgbClr val="FF0000"/>
                </a:solidFill>
              </a:rPr>
              <a:t>ровдуги</a:t>
            </a:r>
            <a:r>
              <a:rPr lang="ru-RU" b="1" i="1" dirty="0">
                <a:solidFill>
                  <a:srgbClr val="FF0000"/>
                </a:solidFill>
              </a:rPr>
              <a:t> - тонко выделанной оленьей шкуры</a:t>
            </a:r>
            <a:r>
              <a:rPr lang="ru-RU" dirty="0"/>
              <a:t>, и </a:t>
            </a:r>
            <a:r>
              <a:rPr lang="ru-RU" b="1" i="1" dirty="0" err="1">
                <a:solidFill>
                  <a:schemeClr val="accent5">
                    <a:lumMod val="50000"/>
                  </a:schemeClr>
                </a:solidFill>
              </a:rPr>
              <a:t>камуса</a:t>
            </a:r>
            <a:r>
              <a:rPr lang="ru-RU" b="1" i="1" dirty="0">
                <a:solidFill>
                  <a:schemeClr val="accent5">
                    <a:lumMod val="50000"/>
                  </a:schemeClr>
                </a:solidFill>
              </a:rPr>
              <a:t> -  шкуры с ног оленя</a:t>
            </a:r>
            <a:r>
              <a:rPr lang="ru-RU" dirty="0"/>
              <a:t>. </a:t>
            </a:r>
            <a:r>
              <a:rPr lang="ru-RU" dirty="0" err="1"/>
              <a:t>Камус</a:t>
            </a:r>
            <a:r>
              <a:rPr lang="ru-RU" dirty="0"/>
              <a:t> используется у многих народов Севера и Сибири для подбивки лыж, изготовления и украшения меховой обуви, рукавиц и одежды. Несмотря на обыденность такой вещи как повседневная обувь, ее непременно украшали.</a:t>
            </a:r>
            <a:endParaRPr lang="ru-RU" dirty="0"/>
          </a:p>
        </p:txBody>
      </p:sp>
      <p:sp>
        <p:nvSpPr>
          <p:cNvPr id="9" name="Прямоугольник 8"/>
          <p:cNvSpPr/>
          <p:nvPr/>
        </p:nvSpPr>
        <p:spPr>
          <a:xfrm>
            <a:off x="3779912" y="4077072"/>
            <a:ext cx="2576314" cy="369332"/>
          </a:xfrm>
          <a:prstGeom prst="rect">
            <a:avLst/>
          </a:prstGeom>
        </p:spPr>
        <p:txBody>
          <a:bodyPr wrap="square">
            <a:spAutoFit/>
          </a:bodyPr>
          <a:lstStyle/>
          <a:p>
            <a:r>
              <a:rPr lang="ru-RU" b="1" dirty="0" smtClean="0"/>
              <a:t>Мужские </a:t>
            </a:r>
            <a:r>
              <a:rPr lang="ru-RU" b="1" dirty="0"/>
              <a:t>торбаса</a:t>
            </a:r>
            <a:endParaRPr lang="ru-RU" dirty="0"/>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896" y="3284984"/>
            <a:ext cx="3343275" cy="3333750"/>
          </a:xfrm>
          <a:prstGeom prst="rect">
            <a:avLst/>
          </a:prstGeom>
        </p:spPr>
      </p:pic>
    </p:spTree>
    <p:extLst>
      <p:ext uri="{BB962C8B-B14F-4D97-AF65-F5344CB8AC3E}">
        <p14:creationId xmlns:p14="http://schemas.microsoft.com/office/powerpoint/2010/main" val="4423999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Прямоугольник 15"/>
          <p:cNvSpPr/>
          <p:nvPr/>
        </p:nvSpPr>
        <p:spPr>
          <a:xfrm>
            <a:off x="0" y="0"/>
            <a:ext cx="9144000" cy="58477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err="1">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Уйльтинский</a:t>
            </a:r>
            <a:r>
              <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костюм. </a:t>
            </a:r>
          </a:p>
        </p:txBody>
      </p:sp>
      <p:sp>
        <p:nvSpPr>
          <p:cNvPr id="3" name="Прямоугольник 2"/>
          <p:cNvSpPr/>
          <p:nvPr/>
        </p:nvSpPr>
        <p:spPr>
          <a:xfrm>
            <a:off x="196896" y="764704"/>
            <a:ext cx="8750207" cy="2308324"/>
          </a:xfrm>
          <a:prstGeom prst="rect">
            <a:avLst/>
          </a:prstGeom>
          <a:solidFill>
            <a:schemeClr val="accent3">
              <a:lumMod val="20000"/>
              <a:lumOff val="80000"/>
            </a:schemeClr>
          </a:solidFill>
          <a:ln>
            <a:solidFill>
              <a:schemeClr val="accent3">
                <a:lumMod val="60000"/>
                <a:lumOff val="40000"/>
              </a:schemeClr>
            </a:solidFill>
          </a:ln>
        </p:spPr>
        <p:txBody>
          <a:bodyPr wrap="square">
            <a:spAutoFit/>
          </a:bodyPr>
          <a:lstStyle/>
          <a:p>
            <a:r>
              <a:rPr lang="ru-RU" b="1" dirty="0" smtClean="0"/>
              <a:t>Детские </a:t>
            </a:r>
            <a:r>
              <a:rPr lang="ru-RU" b="1" dirty="0"/>
              <a:t>торбаса</a:t>
            </a:r>
            <a:endParaRPr lang="ru-RU" dirty="0"/>
          </a:p>
          <a:p>
            <a:r>
              <a:rPr lang="ru-RU" dirty="0"/>
              <a:t>Рассмотрите детские торбаса из </a:t>
            </a:r>
            <a:r>
              <a:rPr lang="ru-RU" dirty="0" err="1"/>
              <a:t>камуса</a:t>
            </a:r>
            <a:r>
              <a:rPr lang="ru-RU" dirty="0"/>
              <a:t>. Две неширокие светлые полоски оттеняют разные тона оленьего меха. Верх  украшен черной материей. На ней вышит криволинейный узор, использованы нитки из сухожилия оленя ярко- желтого, зеленого и красного цветов. Черная лента окантована золотистой нитью и крохотными белыми бисеринками. Приятно было одевать эту не только теплую, удобную, но и красивую обувь. </a:t>
            </a:r>
            <a:r>
              <a:rPr lang="ru-RU" dirty="0"/>
              <a:t>Детские торбаса из </a:t>
            </a:r>
            <a:r>
              <a:rPr lang="ru-RU" dirty="0" err="1"/>
              <a:t>ровдуги</a:t>
            </a:r>
            <a:r>
              <a:rPr lang="ru-RU" dirty="0"/>
              <a:t> – более тонкие и легкие. На теплой охристой поверхности зелеными, красными нитками вышиты спиралевидные узоры. </a:t>
            </a:r>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3140968"/>
            <a:ext cx="5581650" cy="3333750"/>
          </a:xfrm>
          <a:prstGeom prst="rect">
            <a:avLst/>
          </a:prstGeom>
        </p:spPr>
      </p:pic>
      <p:sp>
        <p:nvSpPr>
          <p:cNvPr id="9" name="Прямоугольник 8"/>
          <p:cNvSpPr/>
          <p:nvPr/>
        </p:nvSpPr>
        <p:spPr>
          <a:xfrm>
            <a:off x="5436096" y="5517232"/>
            <a:ext cx="2576314" cy="369332"/>
          </a:xfrm>
          <a:prstGeom prst="rect">
            <a:avLst/>
          </a:prstGeom>
        </p:spPr>
        <p:txBody>
          <a:bodyPr wrap="square">
            <a:spAutoFit/>
          </a:bodyPr>
          <a:lstStyle/>
          <a:p>
            <a:r>
              <a:rPr lang="ru-RU" b="1" dirty="0"/>
              <a:t>Детские торбаса</a:t>
            </a:r>
            <a:endParaRPr lang="ru-RU" dirty="0"/>
          </a:p>
        </p:txBody>
      </p:sp>
    </p:spTree>
    <p:extLst>
      <p:ext uri="{BB962C8B-B14F-4D97-AF65-F5344CB8AC3E}">
        <p14:creationId xmlns:p14="http://schemas.microsoft.com/office/powerpoint/2010/main" val="22994753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Прямоугольник 15"/>
          <p:cNvSpPr/>
          <p:nvPr/>
        </p:nvSpPr>
        <p:spPr>
          <a:xfrm>
            <a:off x="0" y="0"/>
            <a:ext cx="9144000" cy="58477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err="1">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Уйльтинский</a:t>
            </a:r>
            <a:r>
              <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костюм. </a:t>
            </a:r>
          </a:p>
        </p:txBody>
      </p:sp>
      <p:sp>
        <p:nvSpPr>
          <p:cNvPr id="3" name="Прямоугольник 2"/>
          <p:cNvSpPr/>
          <p:nvPr/>
        </p:nvSpPr>
        <p:spPr>
          <a:xfrm>
            <a:off x="196896" y="764704"/>
            <a:ext cx="8750207" cy="923330"/>
          </a:xfrm>
          <a:prstGeom prst="rect">
            <a:avLst/>
          </a:prstGeom>
          <a:solidFill>
            <a:schemeClr val="accent6">
              <a:lumMod val="20000"/>
              <a:lumOff val="80000"/>
            </a:schemeClr>
          </a:solidFill>
          <a:ln>
            <a:solidFill>
              <a:schemeClr val="accent6">
                <a:lumMod val="60000"/>
                <a:lumOff val="40000"/>
              </a:schemeClr>
            </a:solidFill>
          </a:ln>
        </p:spPr>
        <p:txBody>
          <a:bodyPr wrap="square">
            <a:spAutoFit/>
          </a:bodyPr>
          <a:lstStyle/>
          <a:p>
            <a:r>
              <a:rPr lang="ru-RU" b="1" i="1" dirty="0"/>
              <a:t>Рассмотрите центральную вышитую фигуру на носке. Включите свою фантазию. Может быть, вы сможете разглядеть в этом стилизованном узоре лягушку? </a:t>
            </a:r>
            <a:endParaRPr lang="ru-RU" dirty="0"/>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3140968"/>
            <a:ext cx="5581650" cy="3333750"/>
          </a:xfrm>
          <a:prstGeom prst="rect">
            <a:avLst/>
          </a:prstGeom>
        </p:spPr>
      </p:pic>
      <p:sp>
        <p:nvSpPr>
          <p:cNvPr id="9" name="Прямоугольник 8"/>
          <p:cNvSpPr/>
          <p:nvPr/>
        </p:nvSpPr>
        <p:spPr>
          <a:xfrm>
            <a:off x="5436096" y="5517232"/>
            <a:ext cx="2576314" cy="369332"/>
          </a:xfrm>
          <a:prstGeom prst="rect">
            <a:avLst/>
          </a:prstGeom>
        </p:spPr>
        <p:txBody>
          <a:bodyPr wrap="square">
            <a:spAutoFit/>
          </a:bodyPr>
          <a:lstStyle/>
          <a:p>
            <a:r>
              <a:rPr lang="ru-RU" b="1" dirty="0"/>
              <a:t>Детские торбаса</a:t>
            </a:r>
            <a:endParaRPr lang="ru-RU" dirty="0"/>
          </a:p>
        </p:txBody>
      </p:sp>
      <p:sp>
        <p:nvSpPr>
          <p:cNvPr id="4" name="Прямоугольник 3"/>
          <p:cNvSpPr/>
          <p:nvPr/>
        </p:nvSpPr>
        <p:spPr>
          <a:xfrm>
            <a:off x="4375103" y="1929293"/>
            <a:ext cx="4572000" cy="1200329"/>
          </a:xfrm>
          <a:prstGeom prst="rect">
            <a:avLst/>
          </a:prstGeom>
        </p:spPr>
        <p:txBody>
          <a:bodyPr>
            <a:spAutoFit/>
          </a:bodyPr>
          <a:lstStyle/>
          <a:p>
            <a:r>
              <a:rPr lang="ru-RU" dirty="0"/>
              <a:t>По мнению специалистов, парные спирали и две геометрические фигуры выше и ниже спиралей вместе изображают лягушку в прыжке.</a:t>
            </a:r>
          </a:p>
        </p:txBody>
      </p:sp>
    </p:spTree>
    <p:extLst>
      <p:ext uri="{BB962C8B-B14F-4D97-AF65-F5344CB8AC3E}">
        <p14:creationId xmlns:p14="http://schemas.microsoft.com/office/powerpoint/2010/main" val="42699072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Прямоугольник 15"/>
          <p:cNvSpPr/>
          <p:nvPr/>
        </p:nvSpPr>
        <p:spPr>
          <a:xfrm>
            <a:off x="0" y="0"/>
            <a:ext cx="9144000" cy="58477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Айнский костюм. </a:t>
            </a:r>
          </a:p>
        </p:txBody>
      </p:sp>
      <p:sp>
        <p:nvSpPr>
          <p:cNvPr id="3" name="Прямоугольник 2"/>
          <p:cNvSpPr/>
          <p:nvPr/>
        </p:nvSpPr>
        <p:spPr>
          <a:xfrm>
            <a:off x="196896" y="764704"/>
            <a:ext cx="8750207" cy="1200329"/>
          </a:xfrm>
          <a:prstGeom prst="rect">
            <a:avLst/>
          </a:prstGeom>
          <a:solidFill>
            <a:schemeClr val="accent6">
              <a:lumMod val="20000"/>
              <a:lumOff val="80000"/>
            </a:schemeClr>
          </a:solidFill>
          <a:ln>
            <a:solidFill>
              <a:schemeClr val="accent6">
                <a:lumMod val="60000"/>
                <a:lumOff val="40000"/>
              </a:schemeClr>
            </a:solidFill>
          </a:ln>
        </p:spPr>
        <p:txBody>
          <a:bodyPr wrap="square">
            <a:spAutoFit/>
          </a:bodyPr>
          <a:lstStyle/>
          <a:p>
            <a:r>
              <a:rPr lang="ru-RU" dirty="0"/>
              <a:t>Основой айнского костюма также был халат единого покроя. Основными различиями была длина, цвет и материал изготовления. Под таким распашным халатом женщины носили глухую рубашку из более тонкой ткани, а мужчины штаны или набедренную повязку.</a:t>
            </a:r>
          </a:p>
        </p:txBody>
      </p:sp>
      <p:sp>
        <p:nvSpPr>
          <p:cNvPr id="9" name="Прямоугольник 8"/>
          <p:cNvSpPr/>
          <p:nvPr/>
        </p:nvSpPr>
        <p:spPr>
          <a:xfrm>
            <a:off x="394143" y="5263155"/>
            <a:ext cx="2576314" cy="646331"/>
          </a:xfrm>
          <a:prstGeom prst="rect">
            <a:avLst/>
          </a:prstGeom>
        </p:spPr>
        <p:txBody>
          <a:bodyPr wrap="square">
            <a:spAutoFit/>
          </a:bodyPr>
          <a:lstStyle/>
          <a:p>
            <a:r>
              <a:rPr lang="ru-RU" b="1" dirty="0"/>
              <a:t>Айнский халат из рыбьей кожи</a:t>
            </a:r>
            <a:endParaRPr lang="ru-RU" dirty="0"/>
          </a:p>
        </p:txBody>
      </p:sp>
      <p:pic>
        <p:nvPicPr>
          <p:cNvPr id="2050" name="Picture 2" descr="ay_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187" y="2204864"/>
            <a:ext cx="2785573" cy="3024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Прямоугольник 3"/>
          <p:cNvSpPr/>
          <p:nvPr/>
        </p:nvSpPr>
        <p:spPr>
          <a:xfrm>
            <a:off x="4375103" y="2239857"/>
            <a:ext cx="4572000" cy="2585323"/>
          </a:xfrm>
          <a:prstGeom prst="rect">
            <a:avLst/>
          </a:prstGeom>
        </p:spPr>
        <p:txBody>
          <a:bodyPr>
            <a:spAutoFit/>
          </a:bodyPr>
          <a:lstStyle/>
          <a:p>
            <a:r>
              <a:rPr lang="ru-RU" dirty="0"/>
              <a:t>Айнская одежда шилась из более легких материалов, чем одежда нивхов и тем более чем одежда </a:t>
            </a:r>
            <a:r>
              <a:rPr lang="ru-RU" dirty="0" err="1"/>
              <a:t>уйльта</a:t>
            </a:r>
            <a:r>
              <a:rPr lang="ru-RU" dirty="0"/>
              <a:t>. Три вида материалов были основными: растения, рыбья кожа, шкуры животных. Традиционная </a:t>
            </a:r>
            <a:r>
              <a:rPr lang="ru-RU" dirty="0" err="1"/>
              <a:t>самотканная</a:t>
            </a:r>
            <a:r>
              <a:rPr lang="ru-RU" dirty="0"/>
              <a:t> одежда, шилась из материи, сотканной на ткацком станке. Исходным сырьем были волокна крапивы или луба. </a:t>
            </a:r>
            <a:endParaRPr lang="ru-RU" dirty="0"/>
          </a:p>
        </p:txBody>
      </p:sp>
    </p:spTree>
    <p:extLst>
      <p:ext uri="{BB962C8B-B14F-4D97-AF65-F5344CB8AC3E}">
        <p14:creationId xmlns:p14="http://schemas.microsoft.com/office/powerpoint/2010/main" val="16162092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Прямоугольник 15"/>
          <p:cNvSpPr/>
          <p:nvPr/>
        </p:nvSpPr>
        <p:spPr>
          <a:xfrm>
            <a:off x="0" y="0"/>
            <a:ext cx="9144000" cy="58477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Айнский костюм. </a:t>
            </a:r>
          </a:p>
        </p:txBody>
      </p:sp>
      <p:sp>
        <p:nvSpPr>
          <p:cNvPr id="3" name="Прямоугольник 2"/>
          <p:cNvSpPr/>
          <p:nvPr/>
        </p:nvSpPr>
        <p:spPr>
          <a:xfrm>
            <a:off x="196896" y="764704"/>
            <a:ext cx="8750207" cy="3139321"/>
          </a:xfrm>
          <a:prstGeom prst="rect">
            <a:avLst/>
          </a:prstGeom>
          <a:solidFill>
            <a:schemeClr val="accent6">
              <a:lumMod val="20000"/>
              <a:lumOff val="80000"/>
            </a:schemeClr>
          </a:solidFill>
          <a:ln>
            <a:solidFill>
              <a:schemeClr val="accent6">
                <a:lumMod val="60000"/>
                <a:lumOff val="40000"/>
              </a:schemeClr>
            </a:solidFill>
          </a:ln>
        </p:spPr>
        <p:txBody>
          <a:bodyPr wrap="square">
            <a:spAutoFit/>
          </a:bodyPr>
          <a:lstStyle/>
          <a:p>
            <a:r>
              <a:rPr lang="ru-RU" dirty="0"/>
              <a:t>У </a:t>
            </a:r>
            <a:r>
              <a:rPr lang="ru-RU" dirty="0" err="1"/>
              <a:t>айнов</a:t>
            </a:r>
            <a:r>
              <a:rPr lang="ru-RU" dirty="0"/>
              <a:t> Сахалина были распространены халаты из рыбьей кожи. На изготовление халата, в зависимости от его размера, уходило около 40-50 рыбьих шкурок. Из рыбьей кожи шили обувь и сумки. На изготовление одной пары обуви требовалась одна шкурка большой рыбы и двенадцать маленьких. Рассмотрите айнский халат из рыбьей кожи с богатой аппликацией тоже из рыбьей кожи. Мотивы орнамента – стилизованные антропоморфные фигурки, волнообразные ленты, фигурные скобки. Фигуры аппликации по краю </a:t>
            </a:r>
            <a:endParaRPr lang="ru-RU" dirty="0" smtClean="0"/>
          </a:p>
          <a:p>
            <a:r>
              <a:rPr lang="ru-RU" dirty="0" smtClean="0"/>
              <a:t>обшиты </a:t>
            </a:r>
            <a:r>
              <a:rPr lang="ru-RU" dirty="0"/>
              <a:t>фиолетовыми, белыми, </a:t>
            </a:r>
            <a:endParaRPr lang="ru-RU" dirty="0" smtClean="0"/>
          </a:p>
          <a:p>
            <a:r>
              <a:rPr lang="ru-RU" dirty="0" smtClean="0"/>
              <a:t>оранжевыми</a:t>
            </a:r>
            <a:r>
              <a:rPr lang="ru-RU" dirty="0"/>
              <a:t>, красными, желтыми, </a:t>
            </a:r>
            <a:endParaRPr lang="ru-RU" dirty="0" smtClean="0"/>
          </a:p>
          <a:p>
            <a:r>
              <a:rPr lang="ru-RU" dirty="0" smtClean="0"/>
              <a:t>коричневыми </a:t>
            </a:r>
            <a:r>
              <a:rPr lang="ru-RU" dirty="0"/>
              <a:t>и зелеными </a:t>
            </a:r>
            <a:endParaRPr lang="ru-RU" dirty="0" smtClean="0"/>
          </a:p>
          <a:p>
            <a:r>
              <a:rPr lang="ru-RU" dirty="0" smtClean="0"/>
              <a:t>нитками</a:t>
            </a:r>
            <a:r>
              <a:rPr lang="ru-RU" dirty="0"/>
              <a:t>.</a:t>
            </a:r>
            <a:endParaRPr lang="ru-RU" dirty="0"/>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50316" y="2636912"/>
            <a:ext cx="4924425" cy="3810000"/>
          </a:xfrm>
          <a:prstGeom prst="rect">
            <a:avLst/>
          </a:prstGeom>
          <a:ln>
            <a:solidFill>
              <a:schemeClr val="accent1"/>
            </a:solidFill>
          </a:ln>
        </p:spPr>
      </p:pic>
    </p:spTree>
    <p:extLst>
      <p:ext uri="{BB962C8B-B14F-4D97-AF65-F5344CB8AC3E}">
        <p14:creationId xmlns:p14="http://schemas.microsoft.com/office/powerpoint/2010/main" val="38787912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Прямоугольник 15"/>
          <p:cNvSpPr/>
          <p:nvPr/>
        </p:nvSpPr>
        <p:spPr>
          <a:xfrm>
            <a:off x="0" y="0"/>
            <a:ext cx="9144000" cy="58477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Айнский костюм. </a:t>
            </a:r>
          </a:p>
        </p:txBody>
      </p:sp>
      <p:sp>
        <p:nvSpPr>
          <p:cNvPr id="3" name="Прямоугольник 2"/>
          <p:cNvSpPr/>
          <p:nvPr/>
        </p:nvSpPr>
        <p:spPr>
          <a:xfrm>
            <a:off x="196897" y="764704"/>
            <a:ext cx="3799040" cy="4801314"/>
          </a:xfrm>
          <a:prstGeom prst="rect">
            <a:avLst/>
          </a:prstGeom>
          <a:solidFill>
            <a:schemeClr val="accent6">
              <a:lumMod val="20000"/>
              <a:lumOff val="80000"/>
            </a:schemeClr>
          </a:solidFill>
          <a:ln>
            <a:solidFill>
              <a:schemeClr val="accent6">
                <a:lumMod val="60000"/>
                <a:lumOff val="40000"/>
              </a:schemeClr>
            </a:solidFill>
          </a:ln>
        </p:spPr>
        <p:txBody>
          <a:bodyPr wrap="square">
            <a:spAutoFit/>
          </a:bodyPr>
          <a:lstStyle/>
          <a:p>
            <a:r>
              <a:rPr lang="ru-RU" dirty="0"/>
              <a:t>Зимой </a:t>
            </a:r>
            <a:r>
              <a:rPr lang="ru-RU" dirty="0" err="1"/>
              <a:t>айны</a:t>
            </a:r>
            <a:r>
              <a:rPr lang="ru-RU" dirty="0"/>
              <a:t> носили более длинные верхние халаты, одевая под верхнюю одежду несколько халатов. Или меховую одежду. Ее изготавливали из шкур собак, лисиц, енотовидных собак, соболей, тюленей. Айнские женщины достигали красоты изделий, искусно компонуя мех по светлым и темным тонам. В каждый стежок айнская женщина вкладывала свою душу. Существовало поверье, что если наряд сшит без души, то такая одежда не принесет радости, не будет надежной защитой для человека, ведь она не будет обладать душой.</a:t>
            </a:r>
            <a:endParaRPr lang="ru-RU" dirty="0"/>
          </a:p>
        </p:txBody>
      </p:sp>
      <p:pic>
        <p:nvPicPr>
          <p:cNvPr id="3074" name="Picture 2" descr="ay_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5975" y="779608"/>
            <a:ext cx="3855317" cy="272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Рисунок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66560" y="3661017"/>
            <a:ext cx="2293672" cy="2940605"/>
          </a:xfrm>
          <a:prstGeom prst="rect">
            <a:avLst/>
          </a:prstGeom>
        </p:spPr>
      </p:pic>
    </p:spTree>
    <p:extLst>
      <p:ext uri="{BB962C8B-B14F-4D97-AF65-F5344CB8AC3E}">
        <p14:creationId xmlns:p14="http://schemas.microsoft.com/office/powerpoint/2010/main" val="32195715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Прямоугольник 15"/>
          <p:cNvSpPr/>
          <p:nvPr/>
        </p:nvSpPr>
        <p:spPr>
          <a:xfrm>
            <a:off x="0" y="0"/>
            <a:ext cx="9144000" cy="58477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Айнский костюм. </a:t>
            </a:r>
          </a:p>
        </p:txBody>
      </p:sp>
      <p:sp>
        <p:nvSpPr>
          <p:cNvPr id="3" name="Прямоугольник 2"/>
          <p:cNvSpPr/>
          <p:nvPr/>
        </p:nvSpPr>
        <p:spPr>
          <a:xfrm>
            <a:off x="196896" y="764704"/>
            <a:ext cx="4419799" cy="4801314"/>
          </a:xfrm>
          <a:prstGeom prst="rect">
            <a:avLst/>
          </a:prstGeom>
          <a:solidFill>
            <a:schemeClr val="accent6">
              <a:lumMod val="20000"/>
              <a:lumOff val="80000"/>
            </a:schemeClr>
          </a:solidFill>
          <a:ln>
            <a:solidFill>
              <a:schemeClr val="accent6">
                <a:lumMod val="60000"/>
                <a:lumOff val="40000"/>
              </a:schemeClr>
            </a:solidFill>
          </a:ln>
        </p:spPr>
        <p:txBody>
          <a:bodyPr wrap="square">
            <a:spAutoFit/>
          </a:bodyPr>
          <a:lstStyle/>
          <a:p>
            <a:r>
              <a:rPr lang="ru-RU" dirty="0"/>
              <a:t>Летом </a:t>
            </a:r>
            <a:r>
              <a:rPr lang="ru-RU" dirty="0" err="1"/>
              <a:t>айны</a:t>
            </a:r>
            <a:r>
              <a:rPr lang="ru-RU" dirty="0"/>
              <a:t> обычно не пользовались обувью и ходили босиком, часто до самой поздней осени. Зимой использовалась обувь из шкур морских животных или рыбьих кож. Головными уборами </a:t>
            </a:r>
            <a:r>
              <a:rPr lang="ru-RU" dirty="0" err="1"/>
              <a:t>айнов</a:t>
            </a:r>
            <a:r>
              <a:rPr lang="ru-RU" dirty="0"/>
              <a:t> служили </a:t>
            </a:r>
            <a:r>
              <a:rPr lang="ru-RU" dirty="0" err="1"/>
              <a:t>наголовные</a:t>
            </a:r>
            <a:r>
              <a:rPr lang="ru-RU" dirty="0"/>
              <a:t> повязки, зимой при сильных холодах – меховые шапки.</a:t>
            </a:r>
          </a:p>
          <a:p>
            <a:r>
              <a:rPr lang="ru-RU" dirty="0"/>
              <a:t>На Курильских островах </a:t>
            </a:r>
            <a:r>
              <a:rPr lang="ru-RU" dirty="0" err="1"/>
              <a:t>айны</a:t>
            </a:r>
            <a:r>
              <a:rPr lang="ru-RU" dirty="0"/>
              <a:t> употребляли для изготовления одежды шкурки птиц, пух и перо которых хорошо защищали от холода в зимнее время. Шкурки птиц сшивались таким образом, что цветовыми пятнами образовывали причудливый узор. В дождливую погоду </a:t>
            </a:r>
            <a:r>
              <a:rPr lang="ru-RU" dirty="0" err="1"/>
              <a:t>айны</a:t>
            </a:r>
            <a:r>
              <a:rPr lang="ru-RU" dirty="0"/>
              <a:t> пользовались оригинальными плащами, изготовленными из травы или тонкого тростника.</a:t>
            </a:r>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60031" y="764704"/>
            <a:ext cx="4010025" cy="3810000"/>
          </a:xfrm>
          <a:prstGeom prst="rect">
            <a:avLst/>
          </a:prstGeom>
        </p:spPr>
      </p:pic>
    </p:spTree>
    <p:extLst>
      <p:ext uri="{BB962C8B-B14F-4D97-AF65-F5344CB8AC3E}">
        <p14:creationId xmlns:p14="http://schemas.microsoft.com/office/powerpoint/2010/main" val="25047079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Прямоугольник 15"/>
          <p:cNvSpPr/>
          <p:nvPr/>
        </p:nvSpPr>
        <p:spPr>
          <a:xfrm>
            <a:off x="0" y="0"/>
            <a:ext cx="9144000" cy="58477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Зачем мужчины носили юбки? </a:t>
            </a:r>
          </a:p>
        </p:txBody>
      </p:sp>
      <p:sp>
        <p:nvSpPr>
          <p:cNvPr id="3" name="Прямоугольник 2"/>
          <p:cNvSpPr/>
          <p:nvPr/>
        </p:nvSpPr>
        <p:spPr>
          <a:xfrm>
            <a:off x="196896" y="764704"/>
            <a:ext cx="4419799" cy="3693319"/>
          </a:xfrm>
          <a:prstGeom prst="rect">
            <a:avLst/>
          </a:prstGeom>
          <a:solidFill>
            <a:schemeClr val="accent5">
              <a:lumMod val="20000"/>
              <a:lumOff val="80000"/>
            </a:schemeClr>
          </a:solidFill>
          <a:ln>
            <a:solidFill>
              <a:schemeClr val="accent5">
                <a:lumMod val="60000"/>
                <a:lumOff val="40000"/>
              </a:schemeClr>
            </a:solidFill>
          </a:ln>
        </p:spPr>
        <p:txBody>
          <a:bodyPr wrap="square">
            <a:spAutoFit/>
          </a:bodyPr>
          <a:lstStyle/>
          <a:p>
            <a:r>
              <a:rPr lang="ru-RU" dirty="0"/>
              <a:t>Повседневной рабочей одеждой служили халаты, рубашки, шубы, обувь такие же, какие были приняты у каждого из народов. Разница состояла в том, что на рабочей одежде совсем не было вышивки,  аппликации или она была очень мало украшена. К одежде относились очень бережно. С богато и красочно украшенной одежды со временем аккуратно спарывали аппликации, вырезали вышитые мотивы, перенося их на новые изделия. Сами вещи становились рабочей одеждой. </a:t>
            </a: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20072" y="4005064"/>
            <a:ext cx="3521968" cy="2641476"/>
          </a:xfrm>
          <a:prstGeom prst="rect">
            <a:avLst/>
          </a:prstGeom>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98682" y="764704"/>
            <a:ext cx="2265606" cy="3020808"/>
          </a:xfrm>
          <a:prstGeom prst="rect">
            <a:avLst/>
          </a:prstGeom>
        </p:spPr>
      </p:pic>
    </p:spTree>
    <p:extLst>
      <p:ext uri="{BB962C8B-B14F-4D97-AF65-F5344CB8AC3E}">
        <p14:creationId xmlns:p14="http://schemas.microsoft.com/office/powerpoint/2010/main" val="41350256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Прямоугольник 15"/>
          <p:cNvSpPr/>
          <p:nvPr/>
        </p:nvSpPr>
        <p:spPr>
          <a:xfrm>
            <a:off x="0" y="0"/>
            <a:ext cx="9144000" cy="58477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Зачем мужчины носили юбки? </a:t>
            </a:r>
          </a:p>
        </p:txBody>
      </p:sp>
      <p:sp>
        <p:nvSpPr>
          <p:cNvPr id="4" name="Прямоугольник 3"/>
          <p:cNvSpPr/>
          <p:nvPr/>
        </p:nvSpPr>
        <p:spPr>
          <a:xfrm>
            <a:off x="4860032" y="781527"/>
            <a:ext cx="4104456" cy="4524315"/>
          </a:xfrm>
          <a:prstGeom prst="rect">
            <a:avLst/>
          </a:prstGeom>
        </p:spPr>
        <p:txBody>
          <a:bodyPr wrap="square">
            <a:spAutoFit/>
          </a:bodyPr>
          <a:lstStyle/>
          <a:p>
            <a:r>
              <a:rPr lang="ru-RU" dirty="0"/>
              <a:t>Была у аборигенных народов наших островов и специализированная мужская одежда, связанная с промыслами. Это была юбка из нерпичьей кожи, надеваемая поверх верхнего платья. Носили ее не ради украшения. Она предохраняла шубу охотника от намокания, порчи при долгом сидении на льду, снеге во время морского промысла. Во время таежного промысла, когда охотник ехал верхом на олене, такая юбка прикрывала седло, на него не попадал снег с деревьев, оно оставалось сухим. Такую юбку надевали, отправляясь на нартах в сильные морозы.  </a:t>
            </a:r>
          </a:p>
        </p:txBody>
      </p:sp>
      <p:pic>
        <p:nvPicPr>
          <p:cNvPr id="2" name="Рисунок 1"/>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17000"/>
                    </a14:imgEffect>
                  </a14:imgLayer>
                </a14:imgProps>
              </a:ext>
              <a:ext uri="{28A0092B-C50C-407E-A947-70E740481C1C}">
                <a14:useLocalDpi xmlns:a14="http://schemas.microsoft.com/office/drawing/2010/main" val="0"/>
              </a:ext>
            </a:extLst>
          </a:blip>
          <a:stretch>
            <a:fillRect/>
          </a:stretch>
        </p:blipFill>
        <p:spPr>
          <a:xfrm>
            <a:off x="323528" y="781527"/>
            <a:ext cx="3505200" cy="4953000"/>
          </a:xfrm>
          <a:prstGeom prst="rect">
            <a:avLst/>
          </a:prstGeom>
        </p:spPr>
      </p:pic>
    </p:spTree>
    <p:extLst>
      <p:ext uri="{BB962C8B-B14F-4D97-AF65-F5344CB8AC3E}">
        <p14:creationId xmlns:p14="http://schemas.microsoft.com/office/powerpoint/2010/main" val="9976410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Прямоугольник 15"/>
          <p:cNvSpPr/>
          <p:nvPr/>
        </p:nvSpPr>
        <p:spPr>
          <a:xfrm>
            <a:off x="0" y="0"/>
            <a:ext cx="9144000" cy="58477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Народный костюм</a:t>
            </a:r>
            <a:endPar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Прямоугольник 2"/>
          <p:cNvSpPr/>
          <p:nvPr/>
        </p:nvSpPr>
        <p:spPr>
          <a:xfrm>
            <a:off x="214282" y="1000108"/>
            <a:ext cx="5857916" cy="2031325"/>
          </a:xfrm>
          <a:prstGeom prst="rect">
            <a:avLst/>
          </a:prstGeom>
          <a:solidFill>
            <a:schemeClr val="accent3">
              <a:lumMod val="20000"/>
              <a:lumOff val="80000"/>
            </a:schemeClr>
          </a:solidFill>
          <a:ln>
            <a:solidFill>
              <a:schemeClr val="accent3">
                <a:lumMod val="60000"/>
                <a:lumOff val="40000"/>
              </a:schemeClr>
            </a:solidFill>
          </a:ln>
        </p:spPr>
        <p:txBody>
          <a:bodyPr wrap="square">
            <a:spAutoFit/>
          </a:bodyPr>
          <a:lstStyle/>
          <a:p>
            <a:r>
              <a:rPr lang="ru-RU" dirty="0"/>
              <a:t>Всю свою фантазию, яркий талант и терпение народные мастерицы вкладывали, прежде всего, в украшение национальной одежды. </a:t>
            </a:r>
            <a:r>
              <a:rPr lang="ru-RU" b="1" i="1" dirty="0"/>
              <a:t>Народный костюм </a:t>
            </a:r>
            <a:r>
              <a:rPr lang="ru-RU" dirty="0"/>
              <a:t>– это не просто одежда, которая защищает тело, бытовая вещь, через особенности конструкции, формы, материала, цвета, декора демонстрирует принадлежность людей к определенному народу.</a:t>
            </a:r>
            <a:endParaRPr lang="ru-RU" dirty="0"/>
          </a:p>
        </p:txBody>
      </p:sp>
      <p:sp>
        <p:nvSpPr>
          <p:cNvPr id="5" name="Прямоугольник 4"/>
          <p:cNvSpPr/>
          <p:nvPr/>
        </p:nvSpPr>
        <p:spPr>
          <a:xfrm>
            <a:off x="107125" y="3983136"/>
            <a:ext cx="6072230" cy="2308324"/>
          </a:xfrm>
          <a:prstGeom prst="rect">
            <a:avLst/>
          </a:prstGeom>
        </p:spPr>
        <p:txBody>
          <a:bodyPr wrap="square">
            <a:spAutoFit/>
          </a:bodyPr>
          <a:lstStyle/>
          <a:p>
            <a:r>
              <a:rPr lang="ru-RU" dirty="0" smtClean="0"/>
              <a:t>Материалы </a:t>
            </a:r>
            <a:r>
              <a:rPr lang="ru-RU" dirty="0"/>
              <a:t>для шитья аборигенные народы Сахалина и Курильских островов заимствовали у природы. У мастериц существовала древняя  этническая традиция при изготовлении обуви, рукавиц и других изделий из кожи или шкуры использовать нитки из волокон крапивы, сухожилий собак, оленей и других животных. Нитки из крапивы использовали широко: как в рукоделии, так и в хозяйстве, они славились крепостью. </a:t>
            </a:r>
            <a:endParaRPr lang="ru-RU" dirty="0"/>
          </a:p>
        </p:txBody>
      </p:sp>
      <p:sp>
        <p:nvSpPr>
          <p:cNvPr id="11" name="Прямоугольник 10"/>
          <p:cNvSpPr/>
          <p:nvPr/>
        </p:nvSpPr>
        <p:spPr>
          <a:xfrm>
            <a:off x="6388175" y="5645129"/>
            <a:ext cx="2576314" cy="646331"/>
          </a:xfrm>
          <a:prstGeom prst="rect">
            <a:avLst/>
          </a:prstGeom>
        </p:spPr>
        <p:txBody>
          <a:bodyPr wrap="square">
            <a:spAutoFit/>
          </a:bodyPr>
          <a:lstStyle/>
          <a:p>
            <a:r>
              <a:rPr lang="ru-RU" b="1" dirty="0"/>
              <a:t>Праздничный нивхский халат</a:t>
            </a:r>
            <a:endParaRPr lang="ru-RU" dirty="0"/>
          </a:p>
        </p:txBody>
      </p:sp>
      <p:sp>
        <p:nvSpPr>
          <p:cNvPr id="2" name="Прямоугольник 1"/>
          <p:cNvSpPr/>
          <p:nvPr/>
        </p:nvSpPr>
        <p:spPr>
          <a:xfrm>
            <a:off x="189486" y="3597441"/>
            <a:ext cx="3067506" cy="369332"/>
          </a:xfrm>
          <a:prstGeom prst="rect">
            <a:avLst/>
          </a:prstGeom>
        </p:spPr>
        <p:txBody>
          <a:bodyPr wrap="non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Сначала нитки и иголки. </a:t>
            </a:r>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88175" y="212033"/>
            <a:ext cx="2571750" cy="5381625"/>
          </a:xfrm>
          <a:prstGeom prst="rect">
            <a:avLst/>
          </a:prstGeom>
        </p:spPr>
      </p:pic>
    </p:spTree>
    <p:extLst>
      <p:ext uri="{BB962C8B-B14F-4D97-AF65-F5344CB8AC3E}">
        <p14:creationId xmlns:p14="http://schemas.microsoft.com/office/powerpoint/2010/main" val="28720742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Прямоугольник 15"/>
          <p:cNvSpPr/>
          <p:nvPr/>
        </p:nvSpPr>
        <p:spPr>
          <a:xfrm>
            <a:off x="0" y="0"/>
            <a:ext cx="9144000" cy="58477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Зачем мужчины носили юбки? </a:t>
            </a:r>
          </a:p>
        </p:txBody>
      </p:sp>
      <p:sp>
        <p:nvSpPr>
          <p:cNvPr id="4" name="Прямоугольник 3"/>
          <p:cNvSpPr/>
          <p:nvPr/>
        </p:nvSpPr>
        <p:spPr>
          <a:xfrm>
            <a:off x="251520" y="781527"/>
            <a:ext cx="8712968" cy="1754326"/>
          </a:xfrm>
          <a:prstGeom prst="rect">
            <a:avLst/>
          </a:prstGeom>
          <a:solidFill>
            <a:schemeClr val="bg1"/>
          </a:solidFill>
        </p:spPr>
        <p:txBody>
          <a:bodyPr wrap="square">
            <a:spAutoFit/>
          </a:bodyPr>
          <a:lstStyle/>
          <a:p>
            <a:r>
              <a:rPr lang="ru-RU" dirty="0"/>
              <a:t>Промысловая мужская обувь изготавливалась из толстой, </a:t>
            </a:r>
            <a:r>
              <a:rPr lang="ru-RU" dirty="0" err="1"/>
              <a:t>полуобработанной</a:t>
            </a:r>
            <a:r>
              <a:rPr lang="ru-RU" dirty="0"/>
              <a:t> оленьей шкуры, которую сверху дополнительно смазывали нерпичьим жиром. Она практически не пропускала влаги и была необходима для охоты, рыбалки, нерпичьего промысла. Отправляясь на охоту за морским зверем, охотники старались иметь на себе побольше шкур морских животных. Считалось, что одежда, сшитая из меха животного, помогала человеку в охоте на этого животного. </a:t>
            </a:r>
          </a:p>
        </p:txBody>
      </p:sp>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2567932"/>
            <a:ext cx="2543175" cy="3810000"/>
          </a:xfrm>
          <a:prstGeom prst="rect">
            <a:avLst/>
          </a:prstGeom>
        </p:spPr>
      </p:pic>
      <p:pic>
        <p:nvPicPr>
          <p:cNvPr id="5" name="Рисунок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29359" y="2577951"/>
            <a:ext cx="3552825" cy="3810000"/>
          </a:xfrm>
          <a:prstGeom prst="rect">
            <a:avLst/>
          </a:prstGeom>
        </p:spPr>
      </p:pic>
    </p:spTree>
    <p:extLst>
      <p:ext uri="{BB962C8B-B14F-4D97-AF65-F5344CB8AC3E}">
        <p14:creationId xmlns:p14="http://schemas.microsoft.com/office/powerpoint/2010/main" val="8325073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Прямоугольник 15"/>
          <p:cNvSpPr/>
          <p:nvPr/>
        </p:nvSpPr>
        <p:spPr>
          <a:xfrm>
            <a:off x="0" y="0"/>
            <a:ext cx="9144000" cy="58477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Праздничная одежда и украшения. </a:t>
            </a:r>
          </a:p>
        </p:txBody>
      </p:sp>
      <p:sp>
        <p:nvSpPr>
          <p:cNvPr id="4" name="Прямоугольник 3"/>
          <p:cNvSpPr/>
          <p:nvPr/>
        </p:nvSpPr>
        <p:spPr>
          <a:xfrm>
            <a:off x="251520" y="781527"/>
            <a:ext cx="8712968" cy="2031325"/>
          </a:xfrm>
          <a:prstGeom prst="rect">
            <a:avLst/>
          </a:prstGeom>
          <a:solidFill>
            <a:schemeClr val="accent3">
              <a:lumMod val="20000"/>
              <a:lumOff val="80000"/>
            </a:schemeClr>
          </a:solidFill>
          <a:ln>
            <a:solidFill>
              <a:schemeClr val="accent3">
                <a:lumMod val="60000"/>
                <a:lumOff val="40000"/>
              </a:schemeClr>
            </a:solidFill>
          </a:ln>
        </p:spPr>
        <p:txBody>
          <a:bodyPr wrap="square">
            <a:spAutoFit/>
          </a:bodyPr>
          <a:lstStyle/>
          <a:p>
            <a:r>
              <a:rPr lang="ru-RU" dirty="0"/>
              <a:t>Праздничная одежда отличалась тканью, количеством узоров и цветовой гаммой отделки.</a:t>
            </a:r>
          </a:p>
          <a:p>
            <a:r>
              <a:rPr lang="ru-RU" dirty="0"/>
              <a:t>В торжественных случаях </a:t>
            </a:r>
            <a:r>
              <a:rPr lang="ru-RU" dirty="0" err="1"/>
              <a:t>айны</a:t>
            </a:r>
            <a:r>
              <a:rPr lang="ru-RU" dirty="0"/>
              <a:t> надевали длинный халат. Он был богато орнаментирован вышивкой или аппликациями из белых или синих полос. Подпоясывали халаты поясами с накладными металлическими бляхами и надевали головной убор, расшитый узорами. Мужчины надевали тканые ремни, вправляли в них мечи – символ престижа и статуса.</a:t>
            </a:r>
          </a:p>
        </p:txBody>
      </p:sp>
      <p:sp>
        <p:nvSpPr>
          <p:cNvPr id="2" name="Прямоугольник 1"/>
          <p:cNvSpPr/>
          <p:nvPr/>
        </p:nvSpPr>
        <p:spPr>
          <a:xfrm>
            <a:off x="279229" y="3068960"/>
            <a:ext cx="4572000" cy="3139321"/>
          </a:xfrm>
          <a:prstGeom prst="rect">
            <a:avLst/>
          </a:prstGeom>
          <a:solidFill>
            <a:schemeClr val="bg1"/>
          </a:solidFill>
        </p:spPr>
        <p:txBody>
          <a:bodyPr>
            <a:spAutoFit/>
          </a:bodyPr>
          <a:lstStyle/>
          <a:p>
            <a:r>
              <a:rPr lang="ru-RU" dirty="0"/>
              <a:t>Нивхи по традиции особенно богато украшали праздничные матерчатые халаты. Мастерицы любили расшивать ворот бисером. На полы халата нашивали ажурные металлические украшения, также раковины различной формы. Их перешивали со старых халатов, передавали по наследству от матери к дочери, хранили как уникальную ценность.  Обшлага рукавов украшали особо затейливым вышитым кружевом.</a:t>
            </a:r>
          </a:p>
        </p:txBody>
      </p:sp>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305" y="3186056"/>
            <a:ext cx="1524000" cy="2905125"/>
          </a:xfrm>
          <a:prstGeom prst="rect">
            <a:avLst/>
          </a:prstGeom>
        </p:spPr>
      </p:pic>
    </p:spTree>
    <p:extLst>
      <p:ext uri="{BB962C8B-B14F-4D97-AF65-F5344CB8AC3E}">
        <p14:creationId xmlns:p14="http://schemas.microsoft.com/office/powerpoint/2010/main" val="19572694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Прямоугольник 15"/>
          <p:cNvSpPr/>
          <p:nvPr/>
        </p:nvSpPr>
        <p:spPr>
          <a:xfrm>
            <a:off x="0" y="0"/>
            <a:ext cx="9144000" cy="58477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Праздничная одежда и украшения. </a:t>
            </a:r>
          </a:p>
        </p:txBody>
      </p:sp>
      <p:sp>
        <p:nvSpPr>
          <p:cNvPr id="4" name="Прямоугольник 3"/>
          <p:cNvSpPr/>
          <p:nvPr/>
        </p:nvSpPr>
        <p:spPr>
          <a:xfrm>
            <a:off x="251520" y="781527"/>
            <a:ext cx="8712968" cy="1477328"/>
          </a:xfrm>
          <a:prstGeom prst="rect">
            <a:avLst/>
          </a:prstGeom>
          <a:solidFill>
            <a:schemeClr val="accent3">
              <a:lumMod val="20000"/>
              <a:lumOff val="80000"/>
            </a:schemeClr>
          </a:solidFill>
          <a:ln>
            <a:solidFill>
              <a:schemeClr val="accent3">
                <a:lumMod val="60000"/>
                <a:lumOff val="40000"/>
              </a:schemeClr>
            </a:solidFill>
          </a:ln>
        </p:spPr>
        <p:txBody>
          <a:bodyPr wrap="square">
            <a:spAutoFit/>
          </a:bodyPr>
          <a:lstStyle/>
          <a:p>
            <a:r>
              <a:rPr lang="ru-RU" dirty="0"/>
              <a:t>Праздничная, свадебная одежда </a:t>
            </a:r>
            <a:r>
              <a:rPr lang="ru-RU" dirty="0" err="1"/>
              <a:t>уйльта</a:t>
            </a:r>
            <a:r>
              <a:rPr lang="ru-RU" dirty="0"/>
              <a:t> была покупной из дорогих </a:t>
            </a:r>
            <a:r>
              <a:rPr lang="ru-RU" dirty="0" err="1"/>
              <a:t>манчьжурских</a:t>
            </a:r>
            <a:r>
              <a:rPr lang="ru-RU" dirty="0"/>
              <a:t> тканей с украшениями.</a:t>
            </a:r>
          </a:p>
          <a:p>
            <a:r>
              <a:rPr lang="ru-RU" dirty="0"/>
              <a:t>Во время праздников женщины аборигенных народов Сахалина и Курильских островов надевали украшения – серьги, бусы, расшитые головные повязки, монеты, кольца, орнаментированные пояса. </a:t>
            </a:r>
            <a:endParaRPr lang="ru-RU" dirty="0"/>
          </a:p>
        </p:txBody>
      </p:sp>
      <p:sp>
        <p:nvSpPr>
          <p:cNvPr id="2" name="Прямоугольник 1"/>
          <p:cNvSpPr/>
          <p:nvPr/>
        </p:nvSpPr>
        <p:spPr>
          <a:xfrm>
            <a:off x="279229" y="3068960"/>
            <a:ext cx="4572000" cy="2862322"/>
          </a:xfrm>
          <a:prstGeom prst="rect">
            <a:avLst/>
          </a:prstGeom>
          <a:solidFill>
            <a:schemeClr val="bg1"/>
          </a:solidFill>
        </p:spPr>
        <p:txBody>
          <a:bodyPr>
            <a:spAutoFit/>
          </a:bodyPr>
          <a:lstStyle/>
          <a:p>
            <a:r>
              <a:rPr lang="ru-RU" dirty="0"/>
              <a:t>Распространенным украшением нивхских женщин были серьги из серебряной или медной проволоки. Сверху они имели  форму кольца, снизу - завитой спирали. Кольца и браслеты из серебра и меди носили также на руках. Украшением нивхи считали и прическу, за которой тщательно следили. Женщины носили две косы, спускавшиеся вдоль спины. Мужчины заплетали волосы в одну косу</a:t>
            </a:r>
            <a:endParaRPr lang="ru-RU" dirty="0"/>
          </a:p>
        </p:txBody>
      </p:sp>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92281" y="2564904"/>
            <a:ext cx="1872208" cy="4227566"/>
          </a:xfrm>
          <a:prstGeom prst="rect">
            <a:avLst/>
          </a:prstGeom>
        </p:spPr>
      </p:pic>
    </p:spTree>
    <p:extLst>
      <p:ext uri="{BB962C8B-B14F-4D97-AF65-F5344CB8AC3E}">
        <p14:creationId xmlns:p14="http://schemas.microsoft.com/office/powerpoint/2010/main" val="9710014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Прямоугольник 15"/>
          <p:cNvSpPr/>
          <p:nvPr/>
        </p:nvSpPr>
        <p:spPr>
          <a:xfrm>
            <a:off x="0" y="0"/>
            <a:ext cx="9144000" cy="58477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Праздничная одежда и украшения. </a:t>
            </a:r>
          </a:p>
        </p:txBody>
      </p:sp>
      <p:sp>
        <p:nvSpPr>
          <p:cNvPr id="4" name="Прямоугольник 3"/>
          <p:cNvSpPr/>
          <p:nvPr/>
        </p:nvSpPr>
        <p:spPr>
          <a:xfrm>
            <a:off x="251520" y="781527"/>
            <a:ext cx="8712968" cy="1200329"/>
          </a:xfrm>
          <a:prstGeom prst="rect">
            <a:avLst/>
          </a:prstGeom>
          <a:solidFill>
            <a:schemeClr val="accent3">
              <a:lumMod val="20000"/>
              <a:lumOff val="80000"/>
            </a:schemeClr>
          </a:solidFill>
          <a:ln>
            <a:solidFill>
              <a:schemeClr val="accent3">
                <a:lumMod val="60000"/>
                <a:lumOff val="40000"/>
              </a:schemeClr>
            </a:solidFill>
          </a:ln>
        </p:spPr>
        <p:txBody>
          <a:bodyPr wrap="square">
            <a:spAutoFit/>
          </a:bodyPr>
          <a:lstStyle/>
          <a:p>
            <a:r>
              <a:rPr lang="ru-RU" dirty="0"/>
              <a:t>Айнские женщины имели очень своеобразное украшение - татуировку. Татуировка темно-синего цвета считалась у айнских женщин символом красоты и социального статуса. Смесь из селедочного масла и специально приготовленной сажи наносили в тонкие надрезы кожи вокруг рта, иногда на лице и руках до локтей. </a:t>
            </a:r>
          </a:p>
        </p:txBody>
      </p:sp>
      <p:sp>
        <p:nvSpPr>
          <p:cNvPr id="2" name="Прямоугольник 1"/>
          <p:cNvSpPr/>
          <p:nvPr/>
        </p:nvSpPr>
        <p:spPr>
          <a:xfrm>
            <a:off x="251520" y="2212757"/>
            <a:ext cx="4572000" cy="1754326"/>
          </a:xfrm>
          <a:prstGeom prst="rect">
            <a:avLst/>
          </a:prstGeom>
          <a:solidFill>
            <a:schemeClr val="bg1"/>
          </a:solidFill>
        </p:spPr>
        <p:txBody>
          <a:bodyPr>
            <a:spAutoFit/>
          </a:bodyPr>
          <a:lstStyle/>
          <a:p>
            <a:r>
              <a:rPr lang="ru-RU" dirty="0"/>
              <a:t>Украшением могли стать и кусочки ткани. </a:t>
            </a:r>
            <a:r>
              <a:rPr lang="ru-RU" dirty="0" err="1"/>
              <a:t>Айны</a:t>
            </a:r>
            <a:r>
              <a:rPr lang="ru-RU" dirty="0"/>
              <a:t> высоко ценили богато украшенные шелковые китайской ткани. Айнские мужчины и женщины носили в ушах вместо сережек маленькие алые ленточки как знак богатства.</a:t>
            </a:r>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00926" y="2062083"/>
            <a:ext cx="2905125" cy="3810000"/>
          </a:xfrm>
          <a:prstGeom prst="rect">
            <a:avLst/>
          </a:prstGeom>
        </p:spPr>
      </p:pic>
    </p:spTree>
    <p:extLst>
      <p:ext uri="{BB962C8B-B14F-4D97-AF65-F5344CB8AC3E}">
        <p14:creationId xmlns:p14="http://schemas.microsoft.com/office/powerpoint/2010/main" val="15812034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Прямоугольник 15"/>
          <p:cNvSpPr/>
          <p:nvPr/>
        </p:nvSpPr>
        <p:spPr>
          <a:xfrm>
            <a:off x="0" y="0"/>
            <a:ext cx="9144000" cy="58477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ВОПРОСЫ И ЗАДАНИЯ</a:t>
            </a:r>
            <a:endPar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Прямоугольник 2"/>
          <p:cNvSpPr/>
          <p:nvPr/>
        </p:nvSpPr>
        <p:spPr>
          <a:xfrm>
            <a:off x="214282" y="1988840"/>
            <a:ext cx="8715436" cy="1754326"/>
          </a:xfrm>
          <a:prstGeom prst="rect">
            <a:avLst/>
          </a:prstGeom>
          <a:solidFill>
            <a:schemeClr val="accent3">
              <a:lumMod val="20000"/>
              <a:lumOff val="80000"/>
            </a:schemeClr>
          </a:solidFill>
          <a:ln>
            <a:solidFill>
              <a:schemeClr val="accent3">
                <a:lumMod val="60000"/>
                <a:lumOff val="40000"/>
              </a:schemeClr>
            </a:solidFill>
          </a:ln>
        </p:spPr>
        <p:txBody>
          <a:bodyPr wrap="square">
            <a:spAutoFit/>
          </a:bodyPr>
          <a:lstStyle/>
          <a:p>
            <a:pPr lvl="0"/>
            <a:r>
              <a:rPr lang="ru-RU" dirty="0"/>
              <a:t>Как выглядела традиционная одежда нивхов и </a:t>
            </a:r>
            <a:r>
              <a:rPr lang="ru-RU" dirty="0" err="1"/>
              <a:t>уйльта</a:t>
            </a:r>
            <a:r>
              <a:rPr lang="ru-RU" dirty="0"/>
              <a:t>? Нарисуй нивхский или </a:t>
            </a:r>
            <a:r>
              <a:rPr lang="ru-RU" dirty="0" err="1"/>
              <a:t>уйльтинский</a:t>
            </a:r>
            <a:r>
              <a:rPr lang="ru-RU" dirty="0"/>
              <a:t> народный костюм. Опиши его отдельные части. Сделай вывод об особенностях традиционной одежды для зимы, для теплого времени года, для праздника.</a:t>
            </a:r>
          </a:p>
          <a:p>
            <a:pPr lvl="0"/>
            <a:r>
              <a:rPr lang="ru-RU" dirty="0"/>
              <a:t>В чём выражалось необычность айнской традиционной одежды? Рассмотри и зарисуй мотивы айнского орнамента.</a:t>
            </a:r>
          </a:p>
        </p:txBody>
      </p:sp>
      <p:sp>
        <p:nvSpPr>
          <p:cNvPr id="6" name="Прямоугольник 5"/>
          <p:cNvSpPr/>
          <p:nvPr/>
        </p:nvSpPr>
        <p:spPr>
          <a:xfrm>
            <a:off x="214282" y="1124744"/>
            <a:ext cx="8715436" cy="646331"/>
          </a:xfrm>
          <a:prstGeom prst="rect">
            <a:avLst/>
          </a:prstGeom>
          <a:solidFill>
            <a:schemeClr val="accent6">
              <a:lumMod val="20000"/>
              <a:lumOff val="80000"/>
            </a:schemeClr>
          </a:solidFill>
          <a:ln>
            <a:solidFill>
              <a:schemeClr val="accent6">
                <a:lumMod val="40000"/>
                <a:lumOff val="60000"/>
              </a:schemeClr>
            </a:solidFill>
          </a:ln>
        </p:spPr>
        <p:txBody>
          <a:bodyPr wrap="square">
            <a:spAutoFit/>
          </a:bodyPr>
          <a:lstStyle/>
          <a:p>
            <a:pPr lvl="0"/>
            <a:r>
              <a:rPr lang="ru-RU" dirty="0"/>
              <a:t>Какое значение придавали коренные народы национальному костюму? Расскажите о том, как его изготавливали, из каких частей он состоял?</a:t>
            </a:r>
          </a:p>
        </p:txBody>
      </p:sp>
      <p:sp>
        <p:nvSpPr>
          <p:cNvPr id="7" name="TextBox 6"/>
          <p:cNvSpPr txBox="1"/>
          <p:nvPr/>
        </p:nvSpPr>
        <p:spPr>
          <a:xfrm>
            <a:off x="8464692" y="4339"/>
            <a:ext cx="660758" cy="1323439"/>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8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endParaRPr lang="ru-RU" sz="8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8720742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Прямоугольник 15"/>
          <p:cNvSpPr/>
          <p:nvPr/>
        </p:nvSpPr>
        <p:spPr>
          <a:xfrm>
            <a:off x="0" y="0"/>
            <a:ext cx="9144000" cy="58477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Сначала нитки и иголки. </a:t>
            </a:r>
            <a:endPar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Прямоугольник 2"/>
          <p:cNvSpPr/>
          <p:nvPr/>
        </p:nvSpPr>
        <p:spPr>
          <a:xfrm>
            <a:off x="196896" y="764704"/>
            <a:ext cx="8750207" cy="1754326"/>
          </a:xfrm>
          <a:prstGeom prst="rect">
            <a:avLst/>
          </a:prstGeom>
          <a:solidFill>
            <a:schemeClr val="accent3">
              <a:lumMod val="20000"/>
              <a:lumOff val="80000"/>
            </a:schemeClr>
          </a:solidFill>
          <a:ln>
            <a:solidFill>
              <a:schemeClr val="accent3">
                <a:lumMod val="60000"/>
                <a:lumOff val="40000"/>
              </a:schemeClr>
            </a:solidFill>
          </a:ln>
        </p:spPr>
        <p:txBody>
          <a:bodyPr wrap="square">
            <a:spAutoFit/>
          </a:bodyPr>
          <a:lstStyle/>
          <a:p>
            <a:r>
              <a:rPr lang="ru-RU" dirty="0"/>
              <a:t>Для прочности нитки вываривали в особых растворах. Если нити шли на изготовление сетей, тогда тонкие скручивали в более толстые, с помощью мотовил делали веревки. Нитки собственного изготовления скручивали обычно в зимнее время. </a:t>
            </a:r>
          </a:p>
          <a:p>
            <a:r>
              <a:rPr lang="ru-RU" dirty="0"/>
              <a:t>Нити сучили и из жил морских животных и оленя. Сухожилия высушивали, теребили на отдельные волокна, расщепляли. Эти нитки имели очень важное качество. От сильной влаги (снег, дождь, болото) они разбухали и не давали влаге проникнуть внутрь обуви.</a:t>
            </a:r>
          </a:p>
        </p:txBody>
      </p:sp>
      <p:sp>
        <p:nvSpPr>
          <p:cNvPr id="5" name="Прямоугольник 4"/>
          <p:cNvSpPr/>
          <p:nvPr/>
        </p:nvSpPr>
        <p:spPr>
          <a:xfrm>
            <a:off x="196896" y="2690474"/>
            <a:ext cx="5311208" cy="3139321"/>
          </a:xfrm>
          <a:prstGeom prst="rect">
            <a:avLst/>
          </a:prstGeom>
          <a:solidFill>
            <a:schemeClr val="bg1"/>
          </a:solidFill>
        </p:spPr>
        <p:txBody>
          <a:bodyPr wrap="square">
            <a:spAutoFit/>
          </a:bodyPr>
          <a:lstStyle/>
          <a:p>
            <a:r>
              <a:rPr lang="ru-RU" dirty="0"/>
              <a:t>Иглы, шила, кроильные ножи изготавливали в древности из кости животных, позже – из металла. </a:t>
            </a:r>
            <a:r>
              <a:rPr lang="ru-RU" dirty="0" err="1"/>
              <a:t>Уйльтинские</a:t>
            </a:r>
            <a:r>
              <a:rPr lang="ru-RU" dirty="0"/>
              <a:t> женщин шили тонкими и короткими глухариными косточками, немного их отшлифовывая. Хранили эти принадлежности в специальных костяных игольниках и ножнах, а также в берестяных коробочках с крышками. Аборигенные народы наших островов хорошо знали  свойства материалов промысла. Например, из хрящей белуги готовили клей для украшения деталей костюма аппликацией.</a:t>
            </a:r>
          </a:p>
        </p:txBody>
      </p:sp>
      <p:pic>
        <p:nvPicPr>
          <p:cNvPr id="9" name="Рисунок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8343" y="2775235"/>
            <a:ext cx="3278888" cy="1956403"/>
          </a:xfrm>
          <a:prstGeom prst="rect">
            <a:avLst/>
          </a:prstGeom>
        </p:spPr>
      </p:pic>
    </p:spTree>
    <p:extLst>
      <p:ext uri="{BB962C8B-B14F-4D97-AF65-F5344CB8AC3E}">
        <p14:creationId xmlns:p14="http://schemas.microsoft.com/office/powerpoint/2010/main" val="2977104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Прямоугольник 15"/>
          <p:cNvSpPr/>
          <p:nvPr/>
        </p:nvSpPr>
        <p:spPr>
          <a:xfrm>
            <a:off x="0" y="0"/>
            <a:ext cx="9144000" cy="58477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Нивхский костюм. </a:t>
            </a:r>
          </a:p>
        </p:txBody>
      </p:sp>
      <p:sp>
        <p:nvSpPr>
          <p:cNvPr id="3" name="Прямоугольник 2"/>
          <p:cNvSpPr/>
          <p:nvPr/>
        </p:nvSpPr>
        <p:spPr>
          <a:xfrm>
            <a:off x="196896" y="764704"/>
            <a:ext cx="8750207" cy="2031325"/>
          </a:xfrm>
          <a:prstGeom prst="rect">
            <a:avLst/>
          </a:prstGeom>
          <a:solidFill>
            <a:schemeClr val="accent3">
              <a:lumMod val="20000"/>
              <a:lumOff val="80000"/>
            </a:schemeClr>
          </a:solidFill>
          <a:ln>
            <a:solidFill>
              <a:schemeClr val="accent3">
                <a:lumMod val="60000"/>
                <a:lumOff val="40000"/>
              </a:schemeClr>
            </a:solidFill>
          </a:ln>
        </p:spPr>
        <p:txBody>
          <a:bodyPr wrap="square">
            <a:spAutoFit/>
          </a:bodyPr>
          <a:lstStyle/>
          <a:p>
            <a:r>
              <a:rPr lang="ru-RU" dirty="0" smtClean="0"/>
              <a:t>Традиционная </a:t>
            </a:r>
            <a:r>
              <a:rPr lang="ru-RU" dirty="0"/>
              <a:t>одежда нивхов изготавливалась из </a:t>
            </a:r>
            <a:r>
              <a:rPr lang="ru-RU" b="1" i="1" dirty="0"/>
              <a:t>рыбьей и тюленьей кожи, собачьих шкур, привозных тканей. </a:t>
            </a:r>
          </a:p>
          <a:p>
            <a:r>
              <a:rPr lang="ru-RU" dirty="0"/>
              <a:t>Нивхский костюм состоял из халата с поясом, штанов, ноговиц, головного убора, обуви. Важными дополнениями к одежде были нарукавники, наушники, нагрудники, которые одевали для тепла, рукавицы, различные подвески к поясу халата. По покрою женские, мужские, детские халаты не различались. Халаты был как одеждой для дома, так и верхней одеждой. Женские халаты, также зимние были более длинными. </a:t>
            </a:r>
            <a:endParaRPr lang="ru-RU" dirty="0"/>
          </a:p>
        </p:txBody>
      </p:sp>
      <p:sp>
        <p:nvSpPr>
          <p:cNvPr id="5" name="Прямоугольник 4"/>
          <p:cNvSpPr/>
          <p:nvPr/>
        </p:nvSpPr>
        <p:spPr>
          <a:xfrm>
            <a:off x="3635895" y="2768741"/>
            <a:ext cx="5311208" cy="3139321"/>
          </a:xfrm>
          <a:prstGeom prst="rect">
            <a:avLst/>
          </a:prstGeom>
          <a:solidFill>
            <a:schemeClr val="bg1"/>
          </a:solidFill>
        </p:spPr>
        <p:txBody>
          <a:bodyPr wrap="square">
            <a:spAutoFit/>
          </a:bodyPr>
          <a:lstStyle/>
          <a:p>
            <a:r>
              <a:rPr lang="ru-RU" dirty="0"/>
              <a:t>Покрой был простым, халаты удобными. Пола халата запахивалась одна на другую слева направо, совершенно закрывая грудь. На боку, с правой стороны халат застегивался на мелкие пуговицы. Халат окаймляли вокруг ворота, по левой поле и по подолу широкой полосой материи иного цвета. Халаты такого покроя были распространены у многих народов Дальнего Востока. Матерчатые халаты на подкладке или без нее носили в теплое время. Когда становилось холодно, надевали один на другой три халата.</a:t>
            </a:r>
            <a:endParaRPr lang="ru-RU" dirty="0"/>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896" y="3031512"/>
            <a:ext cx="2857500" cy="2876550"/>
          </a:xfrm>
          <a:prstGeom prst="rect">
            <a:avLst/>
          </a:prstGeom>
        </p:spPr>
      </p:pic>
      <p:sp>
        <p:nvSpPr>
          <p:cNvPr id="9" name="Прямоугольник 8"/>
          <p:cNvSpPr/>
          <p:nvPr/>
        </p:nvSpPr>
        <p:spPr>
          <a:xfrm>
            <a:off x="337489" y="5968294"/>
            <a:ext cx="2576314" cy="646331"/>
          </a:xfrm>
          <a:prstGeom prst="rect">
            <a:avLst/>
          </a:prstGeom>
        </p:spPr>
        <p:txBody>
          <a:bodyPr wrap="square">
            <a:spAutoFit/>
          </a:bodyPr>
          <a:lstStyle/>
          <a:p>
            <a:r>
              <a:rPr lang="ru-RU" b="1" dirty="0"/>
              <a:t>Выкройка нивхского халата</a:t>
            </a:r>
            <a:endParaRPr lang="ru-RU" dirty="0"/>
          </a:p>
        </p:txBody>
      </p:sp>
    </p:spTree>
    <p:extLst>
      <p:ext uri="{BB962C8B-B14F-4D97-AF65-F5344CB8AC3E}">
        <p14:creationId xmlns:p14="http://schemas.microsoft.com/office/powerpoint/2010/main" val="3895521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Прямоугольник 15"/>
          <p:cNvSpPr/>
          <p:nvPr/>
        </p:nvSpPr>
        <p:spPr>
          <a:xfrm>
            <a:off x="0" y="0"/>
            <a:ext cx="9144000" cy="58477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Нивхский костюм. </a:t>
            </a:r>
          </a:p>
        </p:txBody>
      </p:sp>
      <p:sp>
        <p:nvSpPr>
          <p:cNvPr id="3" name="Прямоугольник 2"/>
          <p:cNvSpPr/>
          <p:nvPr/>
        </p:nvSpPr>
        <p:spPr>
          <a:xfrm>
            <a:off x="196896" y="764704"/>
            <a:ext cx="8750207" cy="2308324"/>
          </a:xfrm>
          <a:prstGeom prst="rect">
            <a:avLst/>
          </a:prstGeom>
          <a:solidFill>
            <a:schemeClr val="accent3">
              <a:lumMod val="20000"/>
              <a:lumOff val="80000"/>
            </a:schemeClr>
          </a:solidFill>
          <a:ln>
            <a:solidFill>
              <a:schemeClr val="accent3">
                <a:lumMod val="60000"/>
                <a:lumOff val="40000"/>
              </a:schemeClr>
            </a:solidFill>
          </a:ln>
        </p:spPr>
        <p:txBody>
          <a:bodyPr wrap="square">
            <a:spAutoFit/>
          </a:bodyPr>
          <a:lstStyle/>
          <a:p>
            <a:r>
              <a:rPr lang="ru-RU" dirty="0"/>
              <a:t>Весной, летом и в начале осени нивхи носили халаты, сшитые из рыбьей кожи. Такие халаты передавали по наследству. </a:t>
            </a:r>
            <a:r>
              <a:rPr lang="ru-RU" b="1" i="1" dirty="0"/>
              <a:t>На протяжении 5-6 поколений </a:t>
            </a:r>
            <a:r>
              <a:rPr lang="ru-RU" b="1" i="1" dirty="0" smtClean="0"/>
              <a:t>они не </a:t>
            </a:r>
            <a:r>
              <a:rPr lang="ru-RU" b="1" i="1" dirty="0"/>
              <a:t>теряли своей мягкости и свежести.  </a:t>
            </a:r>
          </a:p>
          <a:p>
            <a:r>
              <a:rPr lang="ru-RU" dirty="0"/>
              <a:t>В холодный сезон носили халаты и куртки из нерпичьих шкур. В суровых условиях севера острова этот теплый материал был предпочтительнее рыбьей кожей. Верхней зимней одеждой служили и собачьи шубы длиной до колен без воротника и капюшона. Шуба в талии перетягивалась поясом. Это не только утепляло одежду, но и делало ее удобной при физической работе. </a:t>
            </a:r>
            <a:endParaRPr lang="ru-RU" dirty="0"/>
          </a:p>
        </p:txBody>
      </p:sp>
      <p:sp>
        <p:nvSpPr>
          <p:cNvPr id="5" name="Прямоугольник 4"/>
          <p:cNvSpPr/>
          <p:nvPr/>
        </p:nvSpPr>
        <p:spPr>
          <a:xfrm>
            <a:off x="3635895" y="3475304"/>
            <a:ext cx="5311208" cy="2031325"/>
          </a:xfrm>
          <a:prstGeom prst="rect">
            <a:avLst/>
          </a:prstGeom>
          <a:solidFill>
            <a:schemeClr val="bg1"/>
          </a:solidFill>
        </p:spPr>
        <p:txBody>
          <a:bodyPr wrap="square">
            <a:spAutoFit/>
          </a:bodyPr>
          <a:lstStyle/>
          <a:p>
            <a:r>
              <a:rPr lang="ru-RU" dirty="0"/>
              <a:t>К рукавам шубы привязывались рукавицы. Их шили из нерпичьих шкур. Чтобы в рукава шубы не попадал снег, их в запястьях обматывали </a:t>
            </a:r>
            <a:r>
              <a:rPr lang="ru-RU" b="1" dirty="0"/>
              <a:t>нарукавниками</a:t>
            </a:r>
            <a:r>
              <a:rPr lang="ru-RU" dirty="0"/>
              <a:t> -</a:t>
            </a:r>
            <a:r>
              <a:rPr lang="ru-RU" i="1" dirty="0"/>
              <a:t> полосками кожи,  широкой тесьмой или орнаментированной лентой. </a:t>
            </a:r>
            <a:r>
              <a:rPr lang="ru-RU" dirty="0"/>
              <a:t>Зимой нарукавники защищали руки от ветра и снега, утепляли одежду. </a:t>
            </a:r>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897" y="3284985"/>
            <a:ext cx="2214864" cy="3375420"/>
          </a:xfrm>
          <a:prstGeom prst="rect">
            <a:avLst/>
          </a:prstGeom>
        </p:spPr>
      </p:pic>
    </p:spTree>
    <p:extLst>
      <p:ext uri="{BB962C8B-B14F-4D97-AF65-F5344CB8AC3E}">
        <p14:creationId xmlns:p14="http://schemas.microsoft.com/office/powerpoint/2010/main" val="25948819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Прямоугольник 15"/>
          <p:cNvSpPr/>
          <p:nvPr/>
        </p:nvSpPr>
        <p:spPr>
          <a:xfrm>
            <a:off x="0" y="0"/>
            <a:ext cx="9144000" cy="58477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Нивхский костюм. </a:t>
            </a:r>
          </a:p>
        </p:txBody>
      </p:sp>
      <p:sp>
        <p:nvSpPr>
          <p:cNvPr id="3" name="Прямоугольник 2"/>
          <p:cNvSpPr/>
          <p:nvPr/>
        </p:nvSpPr>
        <p:spPr>
          <a:xfrm>
            <a:off x="196896" y="764704"/>
            <a:ext cx="8750207" cy="1477328"/>
          </a:xfrm>
          <a:prstGeom prst="rect">
            <a:avLst/>
          </a:prstGeom>
          <a:solidFill>
            <a:schemeClr val="accent3">
              <a:lumMod val="20000"/>
              <a:lumOff val="80000"/>
            </a:schemeClr>
          </a:solidFill>
          <a:ln>
            <a:solidFill>
              <a:schemeClr val="accent3">
                <a:lumMod val="60000"/>
                <a:lumOff val="40000"/>
              </a:schemeClr>
            </a:solidFill>
          </a:ln>
        </p:spPr>
        <p:txBody>
          <a:bodyPr wrap="square">
            <a:spAutoFit/>
          </a:bodyPr>
          <a:lstStyle/>
          <a:p>
            <a:r>
              <a:rPr lang="ru-RU" dirty="0"/>
              <a:t>Летом защищали руки от гнуса и мошки. Обязательным элементом нижней мужской и женской одежды были</a:t>
            </a:r>
            <a:r>
              <a:rPr lang="ru-RU" i="1" dirty="0"/>
              <a:t> </a:t>
            </a:r>
            <a:r>
              <a:rPr lang="ru-RU" b="1" dirty="0"/>
              <a:t>ноговицы, </a:t>
            </a:r>
            <a:r>
              <a:rPr lang="ru-RU" dirty="0"/>
              <a:t>которые носили и в теплый, и в холодный сезоны.</a:t>
            </a:r>
            <a:r>
              <a:rPr lang="ru-RU" i="1" dirty="0"/>
              <a:t> </a:t>
            </a:r>
            <a:r>
              <a:rPr lang="ru-RU" dirty="0"/>
              <a:t>Надевались ноговицы отдельно на каждую ногу. Для теплого сезона их шили из ткани. Для зимы - из собачьего, нерпичьего меха, из </a:t>
            </a:r>
            <a:r>
              <a:rPr lang="ru-RU" dirty="0" err="1"/>
              <a:t>ровдуги</a:t>
            </a:r>
            <a:r>
              <a:rPr lang="ru-RU" dirty="0"/>
              <a:t>. Низ ноговиц заправляли в обувь.</a:t>
            </a:r>
          </a:p>
        </p:txBody>
      </p:sp>
      <p:sp>
        <p:nvSpPr>
          <p:cNvPr id="5" name="Прямоугольник 4"/>
          <p:cNvSpPr/>
          <p:nvPr/>
        </p:nvSpPr>
        <p:spPr>
          <a:xfrm>
            <a:off x="3635717" y="2636912"/>
            <a:ext cx="5311208" cy="2031325"/>
          </a:xfrm>
          <a:prstGeom prst="rect">
            <a:avLst/>
          </a:prstGeom>
          <a:solidFill>
            <a:schemeClr val="bg1"/>
          </a:solidFill>
        </p:spPr>
        <p:txBody>
          <a:bodyPr wrap="square">
            <a:spAutoFit/>
          </a:bodyPr>
          <a:lstStyle/>
          <a:p>
            <a:r>
              <a:rPr lang="ru-RU" dirty="0"/>
              <a:t>Зимний костюм  нивха дополняли наушники, меховая шапка и  шарф из беличьих хвостов. Традиционные головные уборы шились из меха лисицы, речной выдры, тюленя, хлопчатобумажной ткани. Шапки богато и красочно орнаментировали мехом белки, соболя, собаки китайским шелком, пуговицами, бисером.</a:t>
            </a:r>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896" y="2459784"/>
            <a:ext cx="2857500" cy="2066925"/>
          </a:xfrm>
          <a:prstGeom prst="rect">
            <a:avLst/>
          </a:prstGeom>
        </p:spPr>
      </p:pic>
    </p:spTree>
    <p:extLst>
      <p:ext uri="{BB962C8B-B14F-4D97-AF65-F5344CB8AC3E}">
        <p14:creationId xmlns:p14="http://schemas.microsoft.com/office/powerpoint/2010/main" val="32676001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Прямоугольник 15"/>
          <p:cNvSpPr/>
          <p:nvPr/>
        </p:nvSpPr>
        <p:spPr>
          <a:xfrm>
            <a:off x="0" y="0"/>
            <a:ext cx="9144000" cy="58477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Нивхский костюм. </a:t>
            </a:r>
          </a:p>
        </p:txBody>
      </p:sp>
      <p:sp>
        <p:nvSpPr>
          <p:cNvPr id="3" name="Прямоугольник 2"/>
          <p:cNvSpPr/>
          <p:nvPr/>
        </p:nvSpPr>
        <p:spPr>
          <a:xfrm>
            <a:off x="196896" y="764704"/>
            <a:ext cx="8750207" cy="2031325"/>
          </a:xfrm>
          <a:prstGeom prst="rect">
            <a:avLst/>
          </a:prstGeom>
          <a:solidFill>
            <a:schemeClr val="accent4">
              <a:lumMod val="20000"/>
              <a:lumOff val="80000"/>
            </a:schemeClr>
          </a:solidFill>
          <a:ln>
            <a:solidFill>
              <a:schemeClr val="accent4">
                <a:lumMod val="60000"/>
                <a:lumOff val="40000"/>
              </a:schemeClr>
            </a:solidFill>
          </a:ln>
        </p:spPr>
        <p:txBody>
          <a:bodyPr wrap="square">
            <a:spAutoFit/>
          </a:bodyPr>
          <a:lstStyle/>
          <a:p>
            <a:r>
              <a:rPr lang="ru-RU" dirty="0"/>
              <a:t>Исследователь Л.Я. </a:t>
            </a:r>
            <a:r>
              <a:rPr lang="ru-RU" dirty="0" err="1"/>
              <a:t>Штернберг</a:t>
            </a:r>
            <a:r>
              <a:rPr lang="ru-RU" dirty="0"/>
              <a:t> ярко и красочно описал нивхский зимний мужской костюм: </a:t>
            </a:r>
          </a:p>
          <a:p>
            <a:r>
              <a:rPr lang="ru-RU" i="1" dirty="0"/>
              <a:t>«Зимний костюм очень эффектен. Затянутый в талии в черную собачью шубу, на темном фоне которой мягко выделяется нежно-серая юбка из шкур молодых тюленей, в сапогах с узкими носками, изящно сшитыми, в шапке из лисьих лапок с наушниками, в меховых перчатках, закрывающих рукава, – гиляк производит изящное молодцеватое впечатление»____________________</a:t>
            </a:r>
            <a:endParaRPr lang="ru-RU" dirty="0"/>
          </a:p>
        </p:txBody>
      </p:sp>
      <p:sp>
        <p:nvSpPr>
          <p:cNvPr id="5" name="Прямоугольник 4"/>
          <p:cNvSpPr/>
          <p:nvPr/>
        </p:nvSpPr>
        <p:spPr>
          <a:xfrm>
            <a:off x="3635895" y="2996952"/>
            <a:ext cx="5311208" cy="2308324"/>
          </a:xfrm>
          <a:prstGeom prst="rect">
            <a:avLst/>
          </a:prstGeom>
          <a:solidFill>
            <a:schemeClr val="bg1"/>
          </a:solidFill>
        </p:spPr>
        <p:txBody>
          <a:bodyPr wrap="square">
            <a:spAutoFit/>
          </a:bodyPr>
          <a:lstStyle/>
          <a:p>
            <a:r>
              <a:rPr lang="ru-RU" dirty="0"/>
              <a:t>Старики нередко носили на поясе различные </a:t>
            </a:r>
            <a:r>
              <a:rPr lang="ru-RU" b="1" i="1" dirty="0"/>
              <a:t>обереги, предметы, которые, по мнению людей, обладал  особой силой, способной защитить от зла и неприятностей</a:t>
            </a:r>
            <a:r>
              <a:rPr lang="ru-RU" dirty="0"/>
              <a:t>: кабаний зуб или клык, кусочек рога оленя. К поясу подвешивали также ножи, кисет, трутницу с кремнем и огнивом, шило, другие необходимые предметы на промысле или в дороге.</a:t>
            </a:r>
            <a:endParaRPr lang="ru-RU" dirty="0"/>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895" y="2996952"/>
            <a:ext cx="3256643" cy="2160240"/>
          </a:xfrm>
          <a:prstGeom prst="rect">
            <a:avLst/>
          </a:prstGeom>
        </p:spPr>
      </p:pic>
    </p:spTree>
    <p:extLst>
      <p:ext uri="{BB962C8B-B14F-4D97-AF65-F5344CB8AC3E}">
        <p14:creationId xmlns:p14="http://schemas.microsoft.com/office/powerpoint/2010/main" val="22016134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Прямоугольник 15"/>
          <p:cNvSpPr/>
          <p:nvPr/>
        </p:nvSpPr>
        <p:spPr>
          <a:xfrm>
            <a:off x="0" y="0"/>
            <a:ext cx="9144000" cy="58477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Нивхский костюм. </a:t>
            </a:r>
          </a:p>
        </p:txBody>
      </p:sp>
      <p:sp>
        <p:nvSpPr>
          <p:cNvPr id="3" name="Прямоугольник 2"/>
          <p:cNvSpPr/>
          <p:nvPr/>
        </p:nvSpPr>
        <p:spPr>
          <a:xfrm>
            <a:off x="196896" y="764704"/>
            <a:ext cx="8750207" cy="2031325"/>
          </a:xfrm>
          <a:prstGeom prst="rect">
            <a:avLst/>
          </a:prstGeom>
          <a:solidFill>
            <a:schemeClr val="accent3">
              <a:lumMod val="20000"/>
              <a:lumOff val="80000"/>
            </a:schemeClr>
          </a:solidFill>
          <a:ln>
            <a:solidFill>
              <a:schemeClr val="accent3">
                <a:lumMod val="60000"/>
                <a:lumOff val="40000"/>
              </a:schemeClr>
            </a:solidFill>
          </a:ln>
        </p:spPr>
        <p:txBody>
          <a:bodyPr wrap="square">
            <a:spAutoFit/>
          </a:bodyPr>
          <a:lstStyle/>
          <a:p>
            <a:r>
              <a:rPr lang="ru-RU" dirty="0"/>
              <a:t>Летние конические мужские шляпы изготавливали из бересты. Будничные женские шапки из ткани напоминали шлем. </a:t>
            </a:r>
          </a:p>
          <a:p>
            <a:r>
              <a:rPr lang="ru-RU" dirty="0"/>
              <a:t>Нивхская обувь шилась из шкуры нерпы и рыбьей кожи. Женщины носили обувь и из грубой материи, между слоями которой прокладывался утеплитель. Повседневной обувью были также унты или торбаса. В качестве подстилки внутрь клали сухую траву. Обувь носили с чулками из собачьего меха, это позволяло свободно переносить сильные морозы. </a:t>
            </a:r>
            <a:endParaRPr lang="ru-RU" dirty="0"/>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9809" y="3027396"/>
            <a:ext cx="1847850" cy="3810000"/>
          </a:xfrm>
          <a:prstGeom prst="rect">
            <a:avLst/>
          </a:prstGeom>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48849" y="3041995"/>
            <a:ext cx="1914525" cy="3810000"/>
          </a:xfrm>
          <a:prstGeom prst="rect">
            <a:avLst/>
          </a:prstGeom>
        </p:spPr>
      </p:pic>
      <p:pic>
        <p:nvPicPr>
          <p:cNvPr id="7" name="Рисунок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40464" y="3055105"/>
            <a:ext cx="2228850" cy="3810000"/>
          </a:xfrm>
          <a:prstGeom prst="rect">
            <a:avLst/>
          </a:prstGeom>
        </p:spPr>
      </p:pic>
    </p:spTree>
    <p:extLst>
      <p:ext uri="{BB962C8B-B14F-4D97-AF65-F5344CB8AC3E}">
        <p14:creationId xmlns:p14="http://schemas.microsoft.com/office/powerpoint/2010/main" val="17025577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6" name="Прямоугольник 15"/>
          <p:cNvSpPr/>
          <p:nvPr/>
        </p:nvSpPr>
        <p:spPr>
          <a:xfrm>
            <a:off x="0" y="0"/>
            <a:ext cx="9144000" cy="584775"/>
          </a:xfrm>
          <a:prstGeom prst="rect">
            <a:avLst/>
          </a:prstGeom>
          <a:solidFill>
            <a:schemeClr val="bg1"/>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3200" b="1" cap="all" dirty="0" err="1">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Уйльтинский</a:t>
            </a:r>
            <a:r>
              <a:rPr lang="ru-RU" sz="32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костюм. </a:t>
            </a:r>
          </a:p>
        </p:txBody>
      </p:sp>
      <p:sp>
        <p:nvSpPr>
          <p:cNvPr id="3" name="Прямоугольник 2"/>
          <p:cNvSpPr/>
          <p:nvPr/>
        </p:nvSpPr>
        <p:spPr>
          <a:xfrm>
            <a:off x="196896" y="764704"/>
            <a:ext cx="8750207" cy="1754326"/>
          </a:xfrm>
          <a:prstGeom prst="rect">
            <a:avLst/>
          </a:prstGeom>
          <a:solidFill>
            <a:schemeClr val="accent3">
              <a:lumMod val="20000"/>
              <a:lumOff val="80000"/>
            </a:schemeClr>
          </a:solidFill>
          <a:ln>
            <a:solidFill>
              <a:schemeClr val="accent3">
                <a:lumMod val="60000"/>
                <a:lumOff val="40000"/>
              </a:schemeClr>
            </a:solidFill>
          </a:ln>
        </p:spPr>
        <p:txBody>
          <a:bodyPr wrap="square">
            <a:spAutoFit/>
          </a:bodyPr>
          <a:lstStyle/>
          <a:p>
            <a:r>
              <a:rPr lang="ru-RU" dirty="0"/>
              <a:t>Олений мех различного уровня обработки – основной материал </a:t>
            </a:r>
            <a:r>
              <a:rPr lang="ru-RU" dirty="0" err="1"/>
              <a:t>уйльтинского</a:t>
            </a:r>
            <a:r>
              <a:rPr lang="ru-RU" dirty="0"/>
              <a:t> костюма. Очень ценился осенний мех дикого  и домашнего оленя. Мех оленя после летнего выпаса был недлинный, прочный, густой. Из такого меха шился весь комплект зимней одежды. Одежду и обувь носили долго, берегли, перекраивали и перешивали, ведь </a:t>
            </a:r>
            <a:r>
              <a:rPr lang="ru-RU" dirty="0" smtClean="0"/>
              <a:t>выделка </a:t>
            </a:r>
            <a:r>
              <a:rPr lang="ru-RU" dirty="0"/>
              <a:t>шкур была процессом очень трудоемким.  На одну шубу </a:t>
            </a:r>
            <a:r>
              <a:rPr lang="ru-RU" dirty="0" smtClean="0"/>
              <a:t> </a:t>
            </a:r>
            <a:r>
              <a:rPr lang="ru-RU" dirty="0"/>
              <a:t>требовалось 3-4 большие шкуры</a:t>
            </a:r>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896" y="2593892"/>
            <a:ext cx="5248275" cy="3810000"/>
          </a:xfrm>
          <a:prstGeom prst="rect">
            <a:avLst/>
          </a:prstGeom>
        </p:spPr>
      </p:pic>
      <p:sp>
        <p:nvSpPr>
          <p:cNvPr id="9" name="Прямоугольник 8"/>
          <p:cNvSpPr/>
          <p:nvPr/>
        </p:nvSpPr>
        <p:spPr>
          <a:xfrm>
            <a:off x="4572000" y="2996952"/>
            <a:ext cx="2576314" cy="369332"/>
          </a:xfrm>
          <a:prstGeom prst="rect">
            <a:avLst/>
          </a:prstGeom>
        </p:spPr>
        <p:txBody>
          <a:bodyPr wrap="square">
            <a:spAutoFit/>
          </a:bodyPr>
          <a:lstStyle/>
          <a:p>
            <a:r>
              <a:rPr lang="ru-RU" b="1" dirty="0" smtClean="0"/>
              <a:t>Перчатки </a:t>
            </a:r>
            <a:r>
              <a:rPr lang="ru-RU" b="1" dirty="0" err="1" smtClean="0"/>
              <a:t>уйльта</a:t>
            </a:r>
            <a:endParaRPr lang="ru-RU" dirty="0"/>
          </a:p>
        </p:txBody>
      </p:sp>
    </p:spTree>
    <p:extLst>
      <p:ext uri="{BB962C8B-B14F-4D97-AF65-F5344CB8AC3E}">
        <p14:creationId xmlns:p14="http://schemas.microsoft.com/office/powerpoint/2010/main" val="99296084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3288</TotalTime>
  <Words>2430</Words>
  <Application>Microsoft Office PowerPoint</Application>
  <PresentationFormat>Экран (4:3)</PresentationFormat>
  <Paragraphs>114</Paragraphs>
  <Slides>24</Slides>
  <Notes>23</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Администратор</dc:creator>
  <cp:lastModifiedBy>svg</cp:lastModifiedBy>
  <cp:revision>413</cp:revision>
  <dcterms:created xsi:type="dcterms:W3CDTF">2013-09-13T08:09:29Z</dcterms:created>
  <dcterms:modified xsi:type="dcterms:W3CDTF">2015-04-30T00:42:38Z</dcterms:modified>
</cp:coreProperties>
</file>