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7" r:id="rId2"/>
    <p:sldId id="276" r:id="rId3"/>
    <p:sldId id="291" r:id="rId4"/>
    <p:sldId id="271" r:id="rId5"/>
    <p:sldId id="272" r:id="rId6"/>
    <p:sldId id="299" r:id="rId7"/>
    <p:sldId id="300" r:id="rId8"/>
    <p:sldId id="295" r:id="rId9"/>
    <p:sldId id="290" r:id="rId10"/>
    <p:sldId id="30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E5F0"/>
    <a:srgbClr val="FFFAFA"/>
    <a:srgbClr val="FAF5F5"/>
    <a:srgbClr val="F0DCE6"/>
    <a:srgbClr val="F0DCDC"/>
    <a:srgbClr val="F0EBEB"/>
    <a:srgbClr val="FAE3E2"/>
    <a:srgbClr val="FAFFF0"/>
    <a:srgbClr val="F7FCE8"/>
    <a:srgbClr val="F2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39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383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584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0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8.pn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2.wdp"/><Relationship Id="rId5" Type="http://schemas.openxmlformats.org/officeDocument/2006/relationships/image" Target="../media/image15.jpe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gif"/><Relationship Id="rId7" Type="http://schemas.microsoft.com/office/2007/relationships/hdphoto" Target="../media/hdphoto4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jpeg"/><Relationship Id="rId5" Type="http://schemas.microsoft.com/office/2007/relationships/hdphoto" Target="../media/hdphoto3.wdp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13.gif"/><Relationship Id="rId7" Type="http://schemas.microsoft.com/office/2007/relationships/hdphoto" Target="../media/hdphoto6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microsoft.com/office/2007/relationships/hdphoto" Target="../media/hdphoto5.wdp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2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7.wdp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9.wdp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61456"/>
            <a:ext cx="9180000" cy="2890543"/>
          </a:xfrm>
          <a:prstGeom prst="rect">
            <a:avLst/>
          </a:prstGeom>
          <a:solidFill>
            <a:schemeClr val="accent2">
              <a:lumMod val="60000"/>
              <a:lumOff val="40000"/>
              <a:alpha val="45000"/>
            </a:schemeClr>
          </a:soli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26608" y="0"/>
            <a:ext cx="38173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</a:t>
            </a:r>
            <a:endParaRPr lang="ru-RU" sz="1200" b="1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17716" y="4757082"/>
            <a:ext cx="3818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ОБЫКНОВЕННЫЕ ДРОБИ</a:t>
            </a:r>
            <a:endParaRPr lang="ru-RU" sz="20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772" y="2517736"/>
            <a:ext cx="5508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Взаимно обратные числа</a:t>
            </a:r>
            <a:endParaRPr lang="ru-RU" sz="2800" dirty="0">
              <a:solidFill>
                <a:schemeClr val="accent2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36000" y="6516000"/>
            <a:ext cx="9216000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200" dirty="0" err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- знание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5580000" y="900000"/>
            <a:ext cx="3384400" cy="3384000"/>
            <a:chOff x="971600" y="612736"/>
            <a:chExt cx="3384400" cy="3384000"/>
          </a:xfrm>
          <a:blipFill>
            <a:blip r:embed="rId2"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71600" y="612736"/>
              <a:ext cx="338400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972000" y="2536270"/>
              <a:ext cx="338400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971600" y="1556792"/>
              <a:ext cx="338400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Овал 20"/>
          <p:cNvSpPr/>
          <p:nvPr/>
        </p:nvSpPr>
        <p:spPr>
          <a:xfrm>
            <a:off x="7514863" y="4149080"/>
            <a:ext cx="1008112" cy="100811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6</a:t>
            </a:r>
            <a:endParaRPr lang="ru-RU" sz="66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2">
            <a:clrChange>
              <a:clrFrom>
                <a:srgbClr val="22B14C"/>
              </a:clrFrom>
              <a:clrTo>
                <a:srgbClr val="22B14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72000"/>
            <a:ext cx="8954750" cy="390580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одведение итогов. рефлексия. домашнее задание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</a:t>
            </a:r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задание:   </a:t>
            </a:r>
            <a:r>
              <a:rPr lang="ru-RU" sz="2400" dirty="0"/>
              <a:t>§ 13, вопросы 1–6, № </a:t>
            </a:r>
            <a:r>
              <a:rPr lang="ru-RU" sz="2400" dirty="0" smtClean="0"/>
              <a:t>436, 439</a:t>
            </a:r>
            <a:r>
              <a:rPr lang="ru-RU" sz="2400" dirty="0"/>
              <a:t>, 441, 445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80000" y="144000"/>
            <a:ext cx="288000" cy="288000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FFB2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40000" y="72000"/>
            <a:ext cx="8614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Итоги</a:t>
            </a:r>
            <a:endParaRPr lang="ru-RU" sz="2000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5693912" y="684000"/>
            <a:ext cx="3270577" cy="2664296"/>
            <a:chOff x="5693912" y="684000"/>
            <a:chExt cx="3270577" cy="2664296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5693912" y="684000"/>
              <a:ext cx="3270576" cy="2664296"/>
            </a:xfrm>
            <a:prstGeom prst="rect">
              <a:avLst/>
            </a:prstGeom>
            <a:solidFill>
              <a:srgbClr val="FFFAFA"/>
            </a:solidFill>
            <a:ln w="6350">
              <a:solidFill>
                <a:schemeClr val="accent3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693913" y="1302842"/>
              <a:ext cx="327057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>
                  <a:latin typeface="Arial" pitchFamily="34" charset="0"/>
                  <a:cs typeface="Arial" pitchFamily="34" charset="0"/>
                </a:rPr>
                <a:t>Взаимно обратные числа.</a:t>
              </a:r>
            </a:p>
          </p:txBody>
        </p:sp>
        <p:sp>
          <p:nvSpPr>
            <p:cNvPr id="13" name="Скругленный прямоугольник 12"/>
            <p:cNvSpPr>
              <a:spLocks noChangeAspect="1"/>
            </p:cNvSpPr>
            <p:nvPr/>
          </p:nvSpPr>
          <p:spPr>
            <a:xfrm>
              <a:off x="5824147" y="764720"/>
              <a:ext cx="279293" cy="288000"/>
            </a:xfrm>
            <a:prstGeom prst="roundRect">
              <a:avLst/>
            </a:prstGeom>
            <a:blipFill>
              <a:blip r:embed="rId4"/>
              <a:stretch>
                <a:fillRect/>
              </a:stretch>
            </a:blipFill>
            <a:ln>
              <a:solidFill>
                <a:srgbClr val="FFB21C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103441" y="713485"/>
              <a:ext cx="286104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Основные понятия</a:t>
              </a:r>
              <a:endParaRPr lang="ru-RU" sz="20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108000" y="668466"/>
            <a:ext cx="5400400" cy="4860000"/>
            <a:chOff x="971600" y="612736"/>
            <a:chExt cx="5400400" cy="4860000"/>
          </a:xfrm>
          <a:solidFill>
            <a:srgbClr val="FAE5F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971600" y="612736"/>
              <a:ext cx="540000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972000" y="4012270"/>
              <a:ext cx="540000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971600" y="1556792"/>
              <a:ext cx="5400000" cy="29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179512" y="764720"/>
                <a:ext cx="5256584" cy="40336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1. Какие два числа называют взаимно обратными?</a:t>
                </a:r>
              </a:p>
              <a:p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2. Существует ли число, обратное самому себе?</a:t>
                </a:r>
              </a:p>
              <a:p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3. Для любого ли числа существует обратное ему число?</a:t>
                </a:r>
              </a:p>
              <a:p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4. Какое число является обратным числу </a:t>
                </a:r>
                <a:endParaRPr lang="ru-RU" sz="2000" dirty="0" smtClean="0">
                  <a:latin typeface="Arial" pitchFamily="34" charset="0"/>
                  <a:cs typeface="Arial" pitchFamily="34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latin typeface="Cambria Math"/>
                            <a:cs typeface="Arial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  <a:cs typeface="Arial" pitchFamily="34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  <a:cs typeface="Arial" pitchFamily="34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?</a:t>
                </a:r>
              </a:p>
              <a:p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5. Какое число является обратным натуральному числу </a:t>
                </a:r>
                <a:r>
                  <a:rPr lang="ru-RU" sz="2400" i="1" dirty="0">
                    <a:latin typeface="Times New Roman" pitchFamily="18" charset="0"/>
                    <a:cs typeface="Times New Roman" pitchFamily="18" charset="0"/>
                  </a:rPr>
                  <a:t>п!</a:t>
                </a:r>
              </a:p>
              <a:p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6. Как найти число, обратное смешанному числу?</a:t>
                </a: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764720"/>
                <a:ext cx="5256584" cy="4033668"/>
              </a:xfrm>
              <a:prstGeom prst="rect">
                <a:avLst/>
              </a:prstGeom>
              <a:blipFill rotWithShape="1">
                <a:blip r:embed="rId5"/>
                <a:stretch>
                  <a:fillRect l="-1159" t="-604" r="-1390" b="-18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7280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clrChange>
              <a:clrFrom>
                <a:srgbClr val="22B14C"/>
              </a:clrFrom>
              <a:clrTo>
                <a:srgbClr val="22B14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72000"/>
            <a:ext cx="8954750" cy="390580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4716000" y="3022859"/>
            <a:ext cx="4320496" cy="3358469"/>
            <a:chOff x="4716000" y="3022859"/>
            <a:chExt cx="4320496" cy="3358469"/>
          </a:xfrm>
        </p:grpSpPr>
        <p:sp>
          <p:nvSpPr>
            <p:cNvPr id="2" name="Прямоугольник с двумя скругленными соседними углами 1"/>
            <p:cNvSpPr/>
            <p:nvPr/>
          </p:nvSpPr>
          <p:spPr>
            <a:xfrm>
              <a:off x="4716000" y="3022859"/>
              <a:ext cx="4320000" cy="360000"/>
            </a:xfrm>
            <a:prstGeom prst="round2Same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31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716016" y="3384000"/>
              <a:ext cx="4320480" cy="299732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ru-RU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endParaRPr>
            </a:p>
            <a:p>
              <a:endParaRPr lang="ru-RU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endParaRPr>
            </a:p>
            <a:p>
              <a:endParaRPr lang="ru-RU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endParaRPr>
            </a:p>
            <a:p>
              <a:endParaRPr lang="ru-RU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endParaRPr>
            </a:p>
            <a:p>
              <a:endParaRPr lang="ru-RU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endParaRPr>
            </a:p>
            <a:p>
              <a:endParaRPr lang="ru-RU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endParaRPr>
            </a:p>
            <a:p>
              <a:endParaRPr lang="ru-RU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endParaRPr>
            </a:p>
            <a:p>
              <a:endParaRPr lang="ru-RU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endParaRPr>
            </a:p>
            <a:p>
              <a:endParaRPr lang="ru-RU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752000" y="3672000"/>
              <a:ext cx="428396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Научиться  </a:t>
              </a:r>
              <a:r>
                <a:rPr lang="ru-RU" sz="2000" dirty="0">
                  <a:latin typeface="Arial" pitchFamily="34" charset="0"/>
                  <a:cs typeface="Arial" pitchFamily="34" charset="0"/>
                </a:rPr>
                <a:t>находить число, обратное данному.</a:t>
              </a: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539552" y="72000"/>
            <a:ext cx="17863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Задачи урока</a:t>
            </a:r>
            <a:endParaRPr lang="ru-RU" sz="2000" dirty="0"/>
          </a:p>
        </p:txBody>
      </p:sp>
      <p:sp>
        <p:nvSpPr>
          <p:cNvPr id="17" name="Скругленный прямоугольник 16"/>
          <p:cNvSpPr>
            <a:spLocks noChangeAspect="1"/>
          </p:cNvSpPr>
          <p:nvPr/>
        </p:nvSpPr>
        <p:spPr>
          <a:xfrm>
            <a:off x="180000" y="144000"/>
            <a:ext cx="288000" cy="288000"/>
          </a:xfrm>
          <a:prstGeom prst="round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FFB2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160000"/>
            <a:ext cx="2190750" cy="952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8000" y="797511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Важно!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Уметь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определять способы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действий в рамках предложенных условий и требований,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корректировать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свои действия в соответствии с изменяющейся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ситуацией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3925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108000" y="612000"/>
            <a:ext cx="7380000" cy="3924064"/>
            <a:chOff x="108000" y="612000"/>
            <a:chExt cx="7380000" cy="3924064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108000" y="620688"/>
              <a:ext cx="7380000" cy="3915376"/>
              <a:chOff x="323528" y="620688"/>
              <a:chExt cx="7380000" cy="391537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4" name="Скругленный прямоугольник 13"/>
              <p:cNvSpPr/>
              <p:nvPr/>
            </p:nvSpPr>
            <p:spPr>
              <a:xfrm>
                <a:off x="323528" y="620688"/>
                <a:ext cx="7380000" cy="576064"/>
              </a:xfrm>
              <a:prstGeom prst="roundRect">
                <a:avLst/>
              </a:prstGeom>
              <a:solidFill>
                <a:srgbClr val="F0DC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323528" y="3960000"/>
                <a:ext cx="7380000" cy="576064"/>
              </a:xfrm>
              <a:prstGeom prst="roundRect">
                <a:avLst/>
              </a:prstGeom>
              <a:solidFill>
                <a:srgbClr val="F0DC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323528" y="1008000"/>
                <a:ext cx="7380000" cy="3240000"/>
              </a:xfrm>
              <a:prstGeom prst="rect">
                <a:avLst/>
              </a:prstGeom>
              <a:solidFill>
                <a:srgbClr val="F0DC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108000" y="612000"/>
              <a:ext cx="19498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Решаем устно:</a:t>
              </a:r>
              <a:endParaRPr lang="ru-RU" sz="20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8000" y="647352"/>
              <a:ext cx="468000" cy="415416"/>
            </a:xfrm>
            <a:prstGeom prst="rect">
              <a:avLst/>
            </a:prstGeom>
          </p:spPr>
        </p:pic>
      </p:grp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clrChange>
              <a:clrFrom>
                <a:srgbClr val="22B14C"/>
              </a:clrFrom>
              <a:clrTo>
                <a:srgbClr val="22B14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72000"/>
            <a:ext cx="8954750" cy="390580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540000" y="72000"/>
            <a:ext cx="33621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Математическая разминка</a:t>
            </a:r>
            <a:endParaRPr lang="ru-RU" sz="2000" dirty="0"/>
          </a:p>
        </p:txBody>
      </p:sp>
      <p:sp>
        <p:nvSpPr>
          <p:cNvPr id="7" name="Скругленный прямоугольник 6"/>
          <p:cNvSpPr>
            <a:spLocks noChangeAspect="1"/>
          </p:cNvSpPr>
          <p:nvPr/>
        </p:nvSpPr>
        <p:spPr>
          <a:xfrm>
            <a:off x="180000" y="144000"/>
            <a:ext cx="288000" cy="288000"/>
          </a:xfrm>
          <a:prstGeom prst="roundRect">
            <a:avLst/>
          </a:prstGeom>
          <a:solidFill>
            <a:schemeClr val="bg1"/>
          </a:solidFill>
          <a:ln>
            <a:solidFill>
              <a:srgbClr val="FFB2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3573016"/>
            <a:ext cx="2095500" cy="23812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324000" y="1554921"/>
                <a:ext cx="6552256" cy="27004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Найдите произведение:</a:t>
                </a:r>
              </a:p>
              <a:p>
                <a:pPr marL="457200" indent="-457200">
                  <a:buAutoNum type="arabicParenR"/>
                </a:pPr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0,25</a:t>
                </a:r>
                <a:r>
                  <a:rPr lang="ru-RU" sz="2000" dirty="0" smtClean="0">
                    <a:latin typeface="Cambria Math"/>
                    <a:ea typeface="Cambria Math"/>
                    <a:cs typeface="Arial" pitchFamily="34" charset="0"/>
                  </a:rPr>
                  <a:t>·</a:t>
                </a:r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4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; </a:t>
                </a:r>
                <a:r>
                  <a:rPr lang="en-US" sz="20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2)</a:t>
                </a:r>
                <a:r>
                  <a:rPr lang="en-US" sz="2000" dirty="0" smtClean="0"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/>
                            <a:cs typeface="Arial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  <a:cs typeface="Arial" pitchFamily="34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  <a:cs typeface="Arial" pitchFamily="34" charset="0"/>
                          </a:rPr>
                          <m:t>7</m:t>
                        </m:r>
                      </m:den>
                    </m:f>
                    <m:r>
                      <a:rPr lang="en-US" sz="2400" i="1" smtClean="0">
                        <a:latin typeface="Cambria Math"/>
                        <a:ea typeface="Cambria Math"/>
                        <a:cs typeface="Arial" pitchFamily="34" charset="0"/>
                      </a:rPr>
                      <m:t>·</m:t>
                    </m:r>
                    <m:f>
                      <m:fPr>
                        <m:ctrlPr>
                          <a:rPr lang="en-US" sz="2400" i="1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  <m:t>7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000" dirty="0" smtClean="0">
                    <a:latin typeface="Arial" pitchFamily="34" charset="0"/>
                    <a:cs typeface="Arial" pitchFamily="34" charset="0"/>
                  </a:rPr>
                  <a:t>;  </a:t>
                </a:r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3</a:t>
                </a:r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)</a:t>
                </a:r>
                <a:r>
                  <a:rPr lang="en-US" sz="20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smtClean="0">
                    <a:latin typeface="Arial" pitchFamily="34" charset="0"/>
                    <a:cs typeface="Arial" pitchFamily="34" charset="0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  <a:cs typeface="Arial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  <a:cs typeface="Arial" pitchFamily="34" charset="0"/>
                          </a:rPr>
                          <m:t>4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  <a:cs typeface="Arial" pitchFamily="34" charset="0"/>
                          </a:rPr>
                          <m:t>9</m:t>
                        </m:r>
                      </m:den>
                    </m:f>
                    <m:r>
                      <a:rPr lang="en-US" sz="2400" i="1">
                        <a:latin typeface="Cambria Math"/>
                        <a:ea typeface="Cambria Math"/>
                        <a:cs typeface="Arial" pitchFamily="34" charset="0"/>
                      </a:rPr>
                      <m:t>·</m:t>
                    </m:r>
                    <m:f>
                      <m:fPr>
                        <m:ctrlPr>
                          <a:rPr lang="en-US" sz="2400" i="1">
                            <a:latin typeface="Cambria Math"/>
                            <a:ea typeface="Cambria Math"/>
                            <a:cs typeface="Arial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  <m:t>9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lang="en-US" sz="2000" dirty="0">
                    <a:latin typeface="Arial" pitchFamily="34" charset="0"/>
                    <a:cs typeface="Arial" pitchFamily="34" charset="0"/>
                  </a:rPr>
                  <a:t>; </a:t>
                </a:r>
                <a:endParaRPr lang="en-US" sz="2000" dirty="0" smtClean="0">
                  <a:latin typeface="Arial" pitchFamily="34" charset="0"/>
                  <a:cs typeface="Arial" pitchFamily="34" charset="0"/>
                </a:endParaRPr>
              </a:p>
              <a:p>
                <a:pPr marL="457200" indent="-457200">
                  <a:buAutoNum type="arabicParenR"/>
                </a:pPr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Какое 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из чисел 0,7;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/>
                        <a:ea typeface="Cambria Math"/>
                        <a:cs typeface="Arial" pitchFamily="34" charset="0"/>
                      </a:rPr>
                      <m:t>1</m:t>
                    </m:r>
                    <m:f>
                      <m:fPr>
                        <m:ctrlPr>
                          <a:rPr lang="en-US" sz="2400" i="1">
                            <a:latin typeface="Cambria Math"/>
                            <a:ea typeface="Cambria Math"/>
                            <a:cs typeface="Arial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  <m:t>7</m:t>
                        </m:r>
                      </m:den>
                    </m:f>
                    <m:r>
                      <a:rPr lang="en-US" sz="2400" b="0" i="1" smtClean="0">
                        <a:latin typeface="Cambria Math"/>
                        <a:ea typeface="Cambria Math"/>
                        <a:cs typeface="Arial" pitchFamily="34" charset="0"/>
                      </a:rPr>
                      <m:t>;7; </m:t>
                    </m:r>
                    <m:f>
                      <m:fPr>
                        <m:ctrlPr>
                          <a:rPr lang="en-US" sz="2400" i="1">
                            <a:latin typeface="Cambria Math"/>
                            <a:ea typeface="Cambria Math"/>
                            <a:cs typeface="Arial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является корнем уравнения </a:t>
                </a:r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7</a:t>
                </a:r>
                <a:r>
                  <a:rPr lang="en-US" sz="2400" i="1" dirty="0" smtClean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= 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1 </a:t>
                </a:r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?</a:t>
                </a:r>
                <a:endParaRPr lang="en-US" sz="2000" dirty="0" smtClean="0">
                  <a:latin typeface="Arial" pitchFamily="34" charset="0"/>
                  <a:cs typeface="Arial" pitchFamily="34" charset="0"/>
                </a:endParaRPr>
              </a:p>
              <a:p>
                <a:pPr marL="457200" indent="-457200">
                  <a:buAutoNum type="arabicParenR"/>
                </a:pP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Назовите все дроби, которые больше, чем</a:t>
                </a:r>
                <a:r>
                  <a:rPr lang="en-US" sz="2000" dirty="0"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latin typeface="Cambria Math"/>
                            <a:cs typeface="Arial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  <a:cs typeface="Arial" pitchFamily="34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  <a:cs typeface="Arial" pitchFamily="34" charset="0"/>
                          </a:rPr>
                          <m:t>10</m:t>
                        </m:r>
                      </m:den>
                    </m:f>
                    <m:r>
                      <m:rPr>
                        <m:nor/>
                      </m:rPr>
                      <a:rPr lang="ru-RU" sz="2400"/>
                      <m:t>, и числитель которых</m:t>
                    </m:r>
                  </m:oMath>
                </a14:m>
                <a:r>
                  <a:rPr lang="en-US" sz="20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равен 1 .</a:t>
                </a: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000" y="1554921"/>
                <a:ext cx="6552256" cy="2700483"/>
              </a:xfrm>
              <a:prstGeom prst="rect">
                <a:avLst/>
              </a:prstGeom>
              <a:blipFill rotWithShape="1">
                <a:blip r:embed="rId6"/>
                <a:stretch>
                  <a:fillRect l="-930" t="-90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5772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684000" y="756000"/>
                <a:ext cx="5929852" cy="8765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3600" i="1" smtClean="0">
                            <a:latin typeface="Cambria Math"/>
                            <a:ea typeface="Cambria Math" pitchFamily="18" charset="0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/>
                            <a:ea typeface="Cambria Math" pitchFamily="18" charset="0"/>
                          </a:rPr>
                          <m:t>4</m:t>
                        </m:r>
                      </m:num>
                      <m:den>
                        <m:r>
                          <a:rPr lang="en-US" sz="3600" b="0" i="1" smtClean="0">
                            <a:latin typeface="Cambria Math"/>
                            <a:ea typeface="Cambria Math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ru-RU" sz="36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</a:t>
                </a:r>
                <a:r>
                  <a:rPr lang="en-US" sz="36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  </a:t>
                </a:r>
                <a:r>
                  <a:rPr lang="ru-RU" sz="36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>
                            <a:latin typeface="Cambria Math"/>
                            <a:ea typeface="Cambria Math" pitchFamily="18" charset="0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/>
                            <a:ea typeface="Cambria Math" pitchFamily="18" charset="0"/>
                          </a:rPr>
                          <m:t>4</m:t>
                        </m:r>
                      </m:num>
                      <m:den>
                        <m:r>
                          <a:rPr lang="en-US" sz="3600" b="0" i="1" smtClean="0">
                            <a:latin typeface="Cambria Math"/>
                            <a:ea typeface="Cambria Math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ru-RU" sz="3600" dirty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</a:t>
                </a:r>
                <a:r>
                  <a:rPr lang="ru-RU" sz="3600" dirty="0" smtClean="0">
                    <a:latin typeface="Cambria Math"/>
                    <a:ea typeface="Cambria Math"/>
                    <a:cs typeface="Arial" pitchFamily="34" charset="0"/>
                  </a:rPr>
                  <a:t>·</a:t>
                </a:r>
                <a:r>
                  <a:rPr lang="ru-RU" sz="36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>
                            <a:latin typeface="Cambria Math"/>
                            <a:ea typeface="Cambria Math" pitchFamily="18" charset="0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/>
                            <a:ea typeface="Cambria Math" pitchFamily="18" charset="0"/>
                          </a:rPr>
                          <m:t>9</m:t>
                        </m:r>
                      </m:num>
                      <m:den>
                        <m:r>
                          <a:rPr lang="en-US" sz="3600" i="1" smtClean="0">
                            <a:latin typeface="Cambria Math"/>
                            <a:ea typeface="Cambria Math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sz="3600" dirty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</a:t>
                </a:r>
                <a:r>
                  <a:rPr lang="en-US" sz="36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= </a:t>
                </a:r>
                <a:r>
                  <a:rPr lang="en-US" sz="28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1</a:t>
                </a:r>
                <a:r>
                  <a:rPr lang="en-US" sz="3600" dirty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</a:t>
                </a:r>
                <a:r>
                  <a:rPr lang="en-US" sz="36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 </a:t>
                </a:r>
                <a:r>
                  <a:rPr lang="ru-RU" sz="36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>
                            <a:latin typeface="Cambria Math"/>
                            <a:ea typeface="Cambria Math" pitchFamily="18" charset="0"/>
                          </a:rPr>
                        </m:ctrlPr>
                      </m:fPr>
                      <m:num>
                        <m:r>
                          <a:rPr lang="en-US" sz="3600" i="1" smtClean="0">
                            <a:latin typeface="Cambria Math"/>
                            <a:ea typeface="Cambria Math" pitchFamily="18" charset="0"/>
                          </a:rPr>
                          <m:t>9</m:t>
                        </m:r>
                      </m:num>
                      <m:den>
                        <m:r>
                          <a:rPr lang="en-US" sz="3600" i="1" smtClean="0">
                            <a:latin typeface="Cambria Math"/>
                            <a:ea typeface="Cambria Math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sz="3600" dirty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</a:t>
                </a:r>
                <a:r>
                  <a:rPr lang="ru-RU" sz="36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</a:t>
                </a:r>
                <a:endParaRPr lang="ru-RU" sz="3600" dirty="0">
                  <a:latin typeface="Cambria Math" pitchFamily="18" charset="0"/>
                  <a:ea typeface="Cambria Math" pitchFamily="18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000" y="756000"/>
                <a:ext cx="5929852" cy="876522"/>
              </a:xfrm>
              <a:prstGeom prst="rect">
                <a:avLst/>
              </a:prstGeom>
              <a:blipFill rotWithShape="1">
                <a:blip r:embed="rId3"/>
                <a:stretch>
                  <a:fillRect b="-104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3" name="Рисунок 32"/>
          <p:cNvPicPr>
            <a:picLocks noChangeAspect="1"/>
          </p:cNvPicPr>
          <p:nvPr/>
        </p:nvPicPr>
        <p:blipFill>
          <a:blip r:embed="rId4">
            <a:clrChange>
              <a:clrFrom>
                <a:srgbClr val="22B14C"/>
              </a:clrFrom>
              <a:clrTo>
                <a:srgbClr val="22B14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72000"/>
            <a:ext cx="8954750" cy="390580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084000" y="108000"/>
            <a:ext cx="1970835" cy="32400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стр. </a:t>
            </a: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83</a:t>
            </a:r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ru-RU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0000" y="72000"/>
            <a:ext cx="23885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Работаем с книгой</a:t>
            </a:r>
            <a:endParaRPr lang="ru-RU" sz="2000" dirty="0"/>
          </a:p>
        </p:txBody>
      </p:sp>
      <p:sp>
        <p:nvSpPr>
          <p:cNvPr id="38" name="Скругленный прямоугольник 37"/>
          <p:cNvSpPr>
            <a:spLocks noChangeAspect="1"/>
          </p:cNvSpPr>
          <p:nvPr/>
        </p:nvSpPr>
        <p:spPr>
          <a:xfrm>
            <a:off x="180000" y="144000"/>
            <a:ext cx="288032" cy="288000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>
            <a:solidFill>
              <a:srgbClr val="FFB2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8235312" y="72000"/>
            <a:ext cx="504056" cy="504056"/>
          </a:xfrm>
          <a:prstGeom prst="roundRect">
            <a:avLst/>
          </a:prstGeom>
          <a:blipFill>
            <a:blip r:embed="rId6"/>
            <a:stretch>
              <a:fillRect/>
            </a:stretch>
          </a:blipFill>
          <a:ln>
            <a:solidFill>
              <a:srgbClr val="EEB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40000" y="792000"/>
            <a:ext cx="648000" cy="900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76000" y="792000"/>
            <a:ext cx="648000" cy="900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/>
        </p:nvGrpSpPr>
        <p:grpSpPr>
          <a:xfrm>
            <a:off x="540000" y="1844824"/>
            <a:ext cx="8496000" cy="828001"/>
            <a:chOff x="2251681" y="1892353"/>
            <a:chExt cx="8522750" cy="828001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2251681" y="1892353"/>
              <a:ext cx="8522750" cy="828000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46000"/>
              </a:schemeClr>
            </a:solidFill>
            <a:ln w="63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Равнобедренный треугольник 20"/>
            <p:cNvSpPr/>
            <p:nvPr/>
          </p:nvSpPr>
          <p:spPr>
            <a:xfrm rot="5400000">
              <a:off x="2208113" y="1940644"/>
              <a:ext cx="828000" cy="731420"/>
            </a:xfrm>
            <a:prstGeom prst="triangle">
              <a:avLst/>
            </a:prstGeom>
            <a:solidFill>
              <a:schemeClr val="bg1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Равнобедренный треугольник 21"/>
            <p:cNvSpPr>
              <a:spLocks noChangeAspect="1"/>
            </p:cNvSpPr>
            <p:nvPr/>
          </p:nvSpPr>
          <p:spPr>
            <a:xfrm rot="5400000">
              <a:off x="2556000" y="2178000"/>
              <a:ext cx="285277" cy="25200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314000" y="1933305"/>
            <a:ext cx="75784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Два числа, произведение которых равно 1, называют взаимно обратными.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80929"/>
            <a:ext cx="8496000" cy="91702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5" name="Скругленный прямоугольник 24"/>
          <p:cNvSpPr/>
          <p:nvPr/>
        </p:nvSpPr>
        <p:spPr>
          <a:xfrm>
            <a:off x="3960000" y="2844000"/>
            <a:ext cx="1739450" cy="79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069417" y="2844000"/>
            <a:ext cx="1908000" cy="79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12000" y="2844000"/>
            <a:ext cx="1800000" cy="79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780000"/>
            <a:ext cx="8496000" cy="26508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1002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clrChange>
              <a:clrFrom>
                <a:srgbClr val="22B14C"/>
              </a:clrFrom>
              <a:clrTo>
                <a:srgbClr val="22B14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72000"/>
            <a:ext cx="8954750" cy="390580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>
            <a:spLocks noChangeAspect="1"/>
          </p:cNvSpPr>
          <p:nvPr/>
        </p:nvSpPr>
        <p:spPr>
          <a:xfrm>
            <a:off x="180000" y="144000"/>
            <a:ext cx="288000" cy="288000"/>
          </a:xfrm>
          <a:prstGeom prst="roundRect">
            <a:avLst/>
          </a:prstGeom>
          <a:solidFill>
            <a:schemeClr val="bg1"/>
          </a:solidFill>
          <a:ln>
            <a:solidFill>
              <a:srgbClr val="FFB2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0000" y="72000"/>
            <a:ext cx="17531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Наши задачи</a:t>
            </a:r>
            <a:endParaRPr lang="ru-RU" sz="20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244000" y="72000"/>
            <a:ext cx="504056" cy="504056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EEB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8000" y="630623"/>
            <a:ext cx="5757795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У434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Являются ли взаимно обратными числа: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1078579"/>
            <a:ext cx="5760000" cy="5824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08000" y="1844824"/>
            <a:ext cx="4746492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У435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Укажите число, обратное числу: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2304000"/>
            <a:ext cx="8572500" cy="5524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08000" y="3068960"/>
            <a:ext cx="8954750" cy="16312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У437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Верно ли, что: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1) для любой правильной дроби обратное число будет неправильной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дробью;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2) для любой неправильной дроби обратное число будет правильной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дробью?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clrChange>
              <a:clrFrom>
                <a:srgbClr val="22B14C"/>
              </a:clrFrom>
              <a:clrTo>
                <a:srgbClr val="22B14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72000"/>
            <a:ext cx="8954750" cy="390580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>
            <a:spLocks noChangeAspect="1"/>
          </p:cNvSpPr>
          <p:nvPr/>
        </p:nvSpPr>
        <p:spPr>
          <a:xfrm>
            <a:off x="180000" y="144000"/>
            <a:ext cx="288000" cy="288000"/>
          </a:xfrm>
          <a:prstGeom prst="roundRect">
            <a:avLst/>
          </a:prstGeom>
          <a:solidFill>
            <a:schemeClr val="bg1"/>
          </a:solidFill>
          <a:ln>
            <a:solidFill>
              <a:srgbClr val="FFB2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0000" y="72000"/>
            <a:ext cx="17531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Наши задачи</a:t>
            </a:r>
            <a:endParaRPr lang="ru-RU" sz="20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244000" y="72000"/>
            <a:ext cx="504056" cy="504056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EEB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8000" y="630623"/>
            <a:ext cx="586436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У438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Вычислите наиболее удобным способом: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8000" y="2044879"/>
            <a:ext cx="403104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У440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Найдите число, обратное: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1101935"/>
            <a:ext cx="5220000" cy="67427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2545273"/>
            <a:ext cx="3810000" cy="17907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Прямоугольник 10"/>
              <p:cNvSpPr/>
              <p:nvPr/>
            </p:nvSpPr>
            <p:spPr>
              <a:xfrm>
                <a:off x="108000" y="4509120"/>
                <a:ext cx="8954750" cy="1751762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У442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. 1) Первое </a:t>
                </a:r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число составляет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latin typeface="Cambria Math"/>
                            <a:cs typeface="Arial" pitchFamily="34" charset="0"/>
                          </a:rPr>
                        </m:ctrlPr>
                      </m:fPr>
                      <m:num>
                        <m:r>
                          <a:rPr lang="ru-RU" sz="2400" b="0" i="1" smtClean="0">
                            <a:latin typeface="Cambria Math"/>
                            <a:cs typeface="Arial" pitchFamily="34" charset="0"/>
                          </a:rPr>
                          <m:t>1</m:t>
                        </m:r>
                      </m:num>
                      <m:den>
                        <m:r>
                          <a:rPr lang="ru-RU" sz="2400" b="0" i="1" smtClean="0">
                            <a:latin typeface="Cambria Math"/>
                            <a:cs typeface="Arial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 второго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. Во сколько раз второе число</a:t>
                </a:r>
              </a:p>
              <a:p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больше 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первого?</a:t>
                </a:r>
              </a:p>
              <a:p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) Первое число составляет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latin typeface="Cambria Math"/>
                            <a:cs typeface="Arial" pitchFamily="34" charset="0"/>
                          </a:rPr>
                        </m:ctrlPr>
                      </m:fPr>
                      <m:num>
                        <m:r>
                          <a:rPr lang="ru-RU" sz="2400" b="0" i="1" smtClean="0">
                            <a:latin typeface="Cambria Math"/>
                            <a:cs typeface="Arial" pitchFamily="34" charset="0"/>
                          </a:rPr>
                          <m:t>3</m:t>
                        </m:r>
                      </m:num>
                      <m:den>
                        <m:r>
                          <a:rPr lang="ru-RU" sz="2400" b="0" i="1" smtClean="0">
                            <a:latin typeface="Cambria Math"/>
                            <a:cs typeface="Arial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второго. Какую часть первого числа</a:t>
                </a:r>
              </a:p>
              <a:p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составляет второе?</a:t>
                </a:r>
                <a:endParaRPr lang="ru-RU" sz="20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000" y="4509120"/>
                <a:ext cx="8954750" cy="1751762"/>
              </a:xfrm>
              <a:prstGeom prst="rect">
                <a:avLst/>
              </a:prstGeom>
              <a:blipFill rotWithShape="1">
                <a:blip r:embed="rId8"/>
                <a:stretch>
                  <a:fillRect l="-680" r="-340" b="-5190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3339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clrChange>
              <a:clrFrom>
                <a:srgbClr val="22B14C"/>
              </a:clrFrom>
              <a:clrTo>
                <a:srgbClr val="22B14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72000"/>
            <a:ext cx="8954750" cy="390580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>
            <a:spLocks noChangeAspect="1"/>
          </p:cNvSpPr>
          <p:nvPr/>
        </p:nvSpPr>
        <p:spPr>
          <a:xfrm>
            <a:off x="180000" y="144000"/>
            <a:ext cx="288000" cy="288000"/>
          </a:xfrm>
          <a:prstGeom prst="roundRect">
            <a:avLst/>
          </a:prstGeom>
          <a:solidFill>
            <a:schemeClr val="bg1"/>
          </a:solidFill>
          <a:ln>
            <a:solidFill>
              <a:srgbClr val="FFB2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0000" y="72000"/>
            <a:ext cx="17531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Наши задачи</a:t>
            </a:r>
            <a:endParaRPr lang="ru-RU" sz="20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244000" y="72000"/>
            <a:ext cx="504056" cy="504056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EEB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8000" y="630623"/>
            <a:ext cx="5101525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РТ183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Запишите число, обратное числу: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8000" y="1844824"/>
            <a:ext cx="6701578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РТ184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Впишите в прямоугольник пропущенное число.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1080000"/>
            <a:ext cx="3857625" cy="5524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99" y="2303990"/>
            <a:ext cx="8964000" cy="7512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08000" y="3264195"/>
            <a:ext cx="418460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РТ185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Найдите число, обратное: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99" y="3708000"/>
            <a:ext cx="8172000" cy="66327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8632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clrChange>
              <a:clrFrom>
                <a:srgbClr val="22B14C"/>
              </a:clrFrom>
              <a:clrTo>
                <a:srgbClr val="22B14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72000"/>
            <a:ext cx="8954750" cy="39058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40000" y="72000"/>
            <a:ext cx="14312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Повторим </a:t>
            </a:r>
            <a:endParaRPr lang="ru-RU" sz="2000" dirty="0"/>
          </a:p>
        </p:txBody>
      </p:sp>
      <p:sp>
        <p:nvSpPr>
          <p:cNvPr id="8" name="Скругленный прямоугольник 7"/>
          <p:cNvSpPr>
            <a:spLocks noChangeAspect="1"/>
          </p:cNvSpPr>
          <p:nvPr/>
        </p:nvSpPr>
        <p:spPr>
          <a:xfrm>
            <a:off x="180000" y="144000"/>
            <a:ext cx="288032" cy="288000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FFB2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1768" y="680620"/>
            <a:ext cx="896098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У443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Найдите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среди указанных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чисел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равные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7055"/>
            <a:ext cx="451143" cy="58159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1116016"/>
            <a:ext cx="4284000" cy="63052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01768" y="2132856"/>
            <a:ext cx="8960982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У444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Расстояние между городами А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 равно 63 км. Из города А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город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В выехал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велосипедист со скоростью 12 км/ч. Через 3 ч после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отъезда велосипедиста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из города А в город В выехал мотоциклист,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который догнал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велосипедиста на расстоянии 42 км от города А. На каком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расстоянии от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города В будет велосипедист, когда туда приедет мотоциклист?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4000"/>
            <a:ext cx="9144000" cy="10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66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2">
            <a:clrChange>
              <a:clrFrom>
                <a:srgbClr val="22B14C"/>
              </a:clrFrom>
              <a:clrTo>
                <a:srgbClr val="22B14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72000"/>
            <a:ext cx="8954750" cy="390580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одведение итогов. рефлексия. домашнее задание 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80000" y="144000"/>
            <a:ext cx="288000" cy="288000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FFB2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40000" y="72000"/>
            <a:ext cx="8614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Итоги</a:t>
            </a:r>
            <a:endParaRPr lang="ru-RU" sz="2000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108000" y="668466"/>
            <a:ext cx="8820398" cy="4860000"/>
            <a:chOff x="971600" y="612736"/>
            <a:chExt cx="8856400" cy="4860000"/>
          </a:xfrm>
          <a:solidFill>
            <a:srgbClr val="FAE5F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971600" y="612736"/>
              <a:ext cx="885600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972000" y="4012270"/>
              <a:ext cx="885600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971600" y="1556792"/>
              <a:ext cx="8856000" cy="29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" name="Рисунок 3"/>
          <p:cNvPicPr>
            <a:picLocks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1165290"/>
            <a:ext cx="8640000" cy="34920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</TotalTime>
  <Words>518</Words>
  <Application>Microsoft Office PowerPoint</Application>
  <PresentationFormat>Экран (4:3)</PresentationFormat>
  <Paragraphs>78</Paragraphs>
  <Slides>10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SVG</cp:lastModifiedBy>
  <cp:revision>197</cp:revision>
  <dcterms:created xsi:type="dcterms:W3CDTF">2021-10-31T04:25:13Z</dcterms:created>
  <dcterms:modified xsi:type="dcterms:W3CDTF">2022-04-29T22:25:49Z</dcterms:modified>
</cp:coreProperties>
</file>