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97" r:id="rId2"/>
    <p:sldId id="308" r:id="rId3"/>
    <p:sldId id="331" r:id="rId4"/>
    <p:sldId id="417" r:id="rId5"/>
    <p:sldId id="418" r:id="rId6"/>
    <p:sldId id="419" r:id="rId7"/>
    <p:sldId id="400" r:id="rId8"/>
    <p:sldId id="420" r:id="rId9"/>
    <p:sldId id="383" r:id="rId10"/>
    <p:sldId id="349" r:id="rId11"/>
    <p:sldId id="385" r:id="rId12"/>
    <p:sldId id="29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ADA"/>
    <a:srgbClr val="FCD5B5"/>
    <a:srgbClr val="F9FBF5"/>
    <a:srgbClr val="E6EDF6"/>
    <a:srgbClr val="6BBC46"/>
    <a:srgbClr val="7CBF33"/>
    <a:srgbClr val="FAE5F0"/>
    <a:srgbClr val="FFFAFA"/>
    <a:srgbClr val="FAF5F5"/>
    <a:srgbClr val="F0D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21885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</a:t>
            </a:r>
            <a:r>
              <a:rPr lang="ru-RU" sz="14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2024</a:t>
            </a:r>
            <a:endParaRPr lang="ru-RU" sz="1400" dirty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Дробно-линейная функция и ее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график (2)</a:t>
            </a:r>
            <a:endParaRPr lang="ru-RU" sz="36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ФУНКЦИИ И ГРАФИКИ</a:t>
            </a:r>
            <a:endParaRPr lang="ru-RU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48680"/>
            <a:ext cx="7632848" cy="381642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6" name="Овал 5"/>
          <p:cNvSpPr/>
          <p:nvPr/>
        </p:nvSpPr>
        <p:spPr>
          <a:xfrm>
            <a:off x="7380312" y="216000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430770" y="72000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885950"/>
            <a:ext cx="8382000" cy="30861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/>
              <a:t>4</a:t>
            </a:r>
            <a:r>
              <a:rPr lang="ru-RU" sz="2400" dirty="0" smtClean="0"/>
              <a:t>, п </a:t>
            </a:r>
            <a:r>
              <a:rPr lang="en-US" sz="2400" dirty="0" smtClean="0"/>
              <a:t>1</a:t>
            </a:r>
            <a:r>
              <a:rPr lang="ru-RU" sz="2400" dirty="0" smtClean="0"/>
              <a:t>2, № </a:t>
            </a:r>
            <a:r>
              <a:rPr lang="ru-RU" sz="2400" dirty="0" smtClean="0"/>
              <a:t>177.</a:t>
            </a:r>
            <a:endParaRPr lang="ru-RU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BA7D9423-18FC-466E-B6B0-D9661E7EBED1}"/>
              </a:ext>
            </a:extLst>
          </p:cNvPr>
          <p:cNvSpPr/>
          <p:nvPr/>
        </p:nvSpPr>
        <p:spPr>
          <a:xfrm>
            <a:off x="373088" y="1052736"/>
            <a:ext cx="41764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Продолжите высказывания об уроке.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1. У меня получилось ... 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2. Меня удивило ... 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3. Теперь я умею ... .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7594518" cy="171640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5" name="Овал 4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15616" y="778577"/>
            <a:ext cx="62985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знакомство с </a:t>
            </a:r>
            <a:r>
              <a:rPr lang="ru-RU" dirty="0"/>
              <a:t>понятиями дробно </a:t>
            </a:r>
            <a:r>
              <a:rPr lang="ru-RU" dirty="0" smtClean="0"/>
              <a:t>– линейная функция </a:t>
            </a:r>
            <a:r>
              <a:rPr lang="ru-RU" dirty="0"/>
              <a:t>и уравнение </a:t>
            </a:r>
            <a:r>
              <a:rPr lang="ru-RU" dirty="0" smtClean="0"/>
              <a:t>асимптот; формирование </a:t>
            </a:r>
            <a:r>
              <a:rPr lang="ru-RU" dirty="0"/>
              <a:t>приемов логического мышления, </a:t>
            </a:r>
            <a:r>
              <a:rPr lang="ru-RU" dirty="0" smtClean="0"/>
              <a:t>развить умение нахождения </a:t>
            </a:r>
            <a:r>
              <a:rPr lang="ru-RU" dirty="0"/>
              <a:t>области определения, </a:t>
            </a:r>
            <a:r>
              <a:rPr lang="ru-RU" dirty="0" smtClean="0"/>
              <a:t>области значения </a:t>
            </a:r>
            <a:r>
              <a:rPr lang="ru-RU" dirty="0"/>
              <a:t>дробно - линейной функции и формирование навыков </a:t>
            </a:r>
            <a:r>
              <a:rPr lang="ru-RU" dirty="0" smtClean="0"/>
              <a:t>построения графика</a:t>
            </a:r>
            <a:r>
              <a:rPr lang="ru-RU" dirty="0"/>
              <a:t>;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rgbClr val="FDEADA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Установите соответствие</a:t>
            </a:r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endParaRPr lang="ru-RU" sz="2000" dirty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450369" y="620856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043608" y="901690"/>
            <a:ext cx="61206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ru-RU" dirty="0"/>
              <a:t>Вычеркните слово так, чтобы получилось верное утверждение</a:t>
            </a:r>
            <a:r>
              <a:rPr lang="ru-RU" dirty="0" smtClean="0"/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548021"/>
            <a:ext cx="5328592" cy="172819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</a:rPr>
              <a:t>Функция, в правой части которой представлена 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дробь</a:t>
            </a:r>
            <a:r>
              <a:rPr lang="ru-RU" dirty="0">
                <a:solidFill>
                  <a:schemeClr val="tx1"/>
                </a:solidFill>
              </a:rPr>
              <a:t> с числителем в виде многочлена первой степени или числа отличного от нуля, а 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знаменатель</a:t>
            </a:r>
            <a:r>
              <a:rPr lang="ru-RU" dirty="0">
                <a:solidFill>
                  <a:schemeClr val="tx1"/>
                </a:solidFill>
              </a:rPr>
              <a:t> является квадратным многочленом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первой степени, называется 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дробно- линейной</a:t>
            </a:r>
            <a:r>
              <a:rPr lang="ru-RU" dirty="0">
                <a:solidFill>
                  <a:schemeClr val="tx1"/>
                </a:solidFill>
              </a:rPr>
              <a:t> функцией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="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97249299"/>
                  </p:ext>
                </p:extLst>
              </p:nvPr>
            </p:nvGraphicFramePr>
            <p:xfrm>
              <a:off x="108000" y="586636"/>
              <a:ext cx="8976866" cy="5385384"/>
            </p:xfrm>
            <a:graphic>
              <a:graphicData uri="http://schemas.openxmlformats.org/drawingml/2006/table">
                <a:tbl>
                  <a:tblPr/>
                  <a:tblGrid>
                    <a:gridCol w="1367656">
                      <a:extLst>
                        <a:ext uri="{9D8B030D-6E8A-4147-A177-3AD203B41FA5}">
                          <a16:colId xmlns:a16="http://schemas.microsoft.com/office/drawing/2014/main" xmlns="" val="1648837893"/>
                        </a:ext>
                      </a:extLst>
                    </a:gridCol>
                    <a:gridCol w="7609210"/>
                  </a:tblGrid>
                  <a:tr h="394092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1800" dirty="0" smtClean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cs typeface="Arial" pitchFamily="34" charset="0"/>
                            </a:rPr>
                            <a:t>ДРОБНО-ЛИНЕЙНАЯ ФУНКЦИЯ И ЕЕ ГРАФИК</a:t>
                          </a:r>
                          <a:endParaRPr lang="ru-RU" sz="2400" dirty="0">
                            <a:solidFill>
                              <a:schemeClr val="tx1"/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696741518"/>
                      </a:ext>
                    </a:extLst>
                  </a:tr>
                  <a:tr h="141868">
                    <a:tc gridSpan="2">
                      <a:txBody>
                        <a:bodyPr/>
                        <a:lstStyle/>
                        <a:p>
                          <a:pPr algn="ctr"/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23466732"/>
                      </a:ext>
                    </a:extLst>
                  </a:tr>
                  <a:tr h="683880">
                    <a:tc>
                      <a:txBody>
                        <a:bodyPr/>
                        <a:lstStyle/>
                        <a:p>
                          <a:r>
                            <a:rPr lang="ru-RU" sz="24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у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4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𝑘</m:t>
                                  </m:r>
                                </m:num>
                                <m:den>
                                  <m:r>
                                    <a:rPr lang="en-US" sz="24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ru-RU" sz="2400" b="0" i="0" u="none" strike="noStrike" kern="1200" baseline="0" dirty="0" smtClean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асимптотой кривой называется прямая, к которой приближаются</a:t>
                          </a:r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как</a:t>
                          </a:r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угодно близко точки кривой по мере их удаления</a:t>
                          </a:r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в бесконечность.</a:t>
                          </a:r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36004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4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у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24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𝑎𝑥</m:t>
                                  </m:r>
                                  <m:r>
                                    <a:rPr lang="en-US" sz="24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+</m:t>
                                  </m:r>
                                  <m:r>
                                    <a:rPr lang="en-US" sz="24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sz="24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𝑐</m:t>
                                  </m:r>
                                  <m:r>
                                    <a:rPr lang="en-US" sz="24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𝑥</m:t>
                                  </m:r>
                                  <m:r>
                                    <a:rPr lang="en-US" sz="24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+</m:t>
                                  </m:r>
                                  <m:r>
                                    <a:rPr lang="en-US" sz="2400" b="0" i="1" u="none" strike="noStrike" kern="1200" baseline="0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+mn-ea"/>
                                      <a:cs typeface="+mn-cs"/>
                                    </a:rPr>
                                    <m:t>𝑑</m:t>
                                  </m:r>
                                </m:den>
                              </m:f>
                            </m:oMath>
                          </a14:m>
                          <a:endParaRPr lang="ru-RU" sz="2400" b="0" i="0" u="none" strike="noStrike" kern="1200" baseline="0" dirty="0" smtClean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endParaRPr>
                        </a:p>
                        <a:p>
                          <a:pPr algn="ctr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числитель — многочлен первой степени или</a:t>
                          </a:r>
                        </a:p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число, отличное от нуля, </a:t>
                          </a:r>
                          <a:endParaRPr lang="en-US" sz="1800" b="0" i="0" u="none" strike="noStrike" kern="1200" baseline="0" dirty="0" smtClean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а знаменатель — многочлен первой степени.</a:t>
                          </a:r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2988136">
                    <a:tc gridSpan="2">
                      <a:txBody>
                        <a:bodyPr/>
                        <a:lstStyle/>
                        <a:p>
                          <a:pPr algn="ctr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97249299"/>
                  </p:ext>
                </p:extLst>
              </p:nvPr>
            </p:nvGraphicFramePr>
            <p:xfrm>
              <a:off x="108000" y="586636"/>
              <a:ext cx="8976866" cy="5385384"/>
            </p:xfrm>
            <a:graphic>
              <a:graphicData uri="http://schemas.openxmlformats.org/drawingml/2006/table">
                <a:tbl>
                  <a:tblPr/>
                  <a:tblGrid>
                    <a:gridCol w="1367656">
                      <a:extLst>
                        <a:ext uri="{9D8B030D-6E8A-4147-A177-3AD203B41FA5}">
                          <a16:colId xmlns:a16="http://schemas.microsoft.com/office/drawing/2014/main" xmlns="" xmlns:a14="http://schemas.microsoft.com/office/drawing/2010/main" val="1648837893"/>
                        </a:ext>
                      </a:extLst>
                    </a:gridCol>
                    <a:gridCol w="7609210"/>
                  </a:tblGrid>
                  <a:tr h="394092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1800" dirty="0" smtClean="0"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cs typeface="Arial" pitchFamily="34" charset="0"/>
                            </a:rPr>
                            <a:t>ДРОБНО-ЛИНЕЙНАЯ ФУНКЦИЯ И ЕЕ ГРАФИК</a:t>
                          </a:r>
                          <a:endParaRPr lang="ru-RU" sz="2400" dirty="0">
                            <a:solidFill>
                              <a:schemeClr val="tx1"/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DEADA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696741518"/>
                      </a:ext>
                    </a:extLst>
                  </a:tr>
                  <a:tr h="396240">
                    <a:tc gridSpan="2">
                      <a:txBody>
                        <a:bodyPr/>
                        <a:lstStyle/>
                        <a:p>
                          <a:pPr algn="ctr"/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xmlns:a14="http://schemas.microsoft.com/office/drawing/2010/main" val="123466732"/>
                      </a:ext>
                    </a:extLst>
                  </a:tr>
                  <a:tr h="68388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446" t="-120536" r="-557589" b="-5732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асимптотой кривой называется прямая, к которой приближаются</a:t>
                          </a:r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как</a:t>
                          </a:r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угодно близко точки кривой по мере их удаления</a:t>
                          </a:r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в бесконечность.</a:t>
                          </a:r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923036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446" t="-162500" r="-557589" b="-32236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числитель — многочлен первой степени или</a:t>
                          </a:r>
                        </a:p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число, отличное от нуля, </a:t>
                          </a:r>
                          <a:endParaRPr lang="en-US" sz="1800" b="0" i="0" u="none" strike="noStrike" kern="1200" baseline="0" dirty="0" smtClean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а знаменатель — многочлен первой степени.</a:t>
                          </a:r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2988136">
                    <a:tc gridSpan="2">
                      <a:txBody>
                        <a:bodyPr/>
                        <a:lstStyle/>
                        <a:p>
                          <a:pPr algn="ctr"/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2106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="" xmlns:a14="http://schemas.microsoft.com/office/drawing/2010/main" xmlns:mc="http://schemas.openxmlformats.org/markup-compatibility/2006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9015150"/>
              </p:ext>
            </p:extLst>
          </p:nvPr>
        </p:nvGraphicFramePr>
        <p:xfrm>
          <a:off x="108000" y="586636"/>
          <a:ext cx="8976866" cy="5938708"/>
        </p:xfrm>
        <a:graphic>
          <a:graphicData uri="http://schemas.openxmlformats.org/drawingml/2006/table">
            <a:tbl>
              <a:tblPr/>
              <a:tblGrid>
                <a:gridCol w="1727696">
                  <a:extLst>
                    <a:ext uri="{9D8B030D-6E8A-4147-A177-3AD203B41FA5}">
                      <a16:colId xmlns:a16="http://schemas.microsoft.com/office/drawing/2014/main" xmlns="" xmlns:a14="http://schemas.microsoft.com/office/drawing/2010/main" xmlns:mc="http://schemas.openxmlformats.org/markup-compatibility/2006" val="1648837893"/>
                    </a:ext>
                  </a:extLst>
                </a:gridCol>
                <a:gridCol w="7249170"/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ДРОБНО-ЛИНЕЙНАЯ ФУНКЦИЯ И ЕЕ ГРАФИК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xmlns:a14="http://schemas.microsoft.com/office/drawing/2010/main" xmlns:mc="http://schemas.openxmlformats.org/markup-compatibility/2006" val="1696741518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20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1</a:t>
                      </a: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xmlns:a14="http://schemas.microsoft.com/office/drawing/2010/main" xmlns:mc="http://schemas.openxmlformats.org/markup-compatibility/2006" val="123466732"/>
                  </a:ext>
                </a:extLst>
              </a:tr>
              <a:tr h="4824536">
                <a:tc gridSpan="2">
                  <a:txBody>
                    <a:bodyPr/>
                    <a:lstStyle/>
                    <a:p>
                      <a:pPr algn="ctr"/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980728"/>
            <a:ext cx="1295400" cy="7048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1719117"/>
            <a:ext cx="8928000" cy="4627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96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="" xmlns:a14="http://schemas.microsoft.com/office/drawing/2010/main" xmlns:mc="http://schemas.openxmlformats.org/markup-compatibility/2006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334556"/>
              </p:ext>
            </p:extLst>
          </p:nvPr>
        </p:nvGraphicFramePr>
        <p:xfrm>
          <a:off x="108000" y="586636"/>
          <a:ext cx="8976866" cy="5938708"/>
        </p:xfrm>
        <a:graphic>
          <a:graphicData uri="http://schemas.openxmlformats.org/drawingml/2006/table">
            <a:tbl>
              <a:tblPr/>
              <a:tblGrid>
                <a:gridCol w="1727696">
                  <a:extLst>
                    <a:ext uri="{9D8B030D-6E8A-4147-A177-3AD203B41FA5}">
                      <a16:colId xmlns:a16="http://schemas.microsoft.com/office/drawing/2014/main" xmlns="" xmlns:a14="http://schemas.microsoft.com/office/drawing/2010/main" xmlns:mc="http://schemas.openxmlformats.org/markup-compatibility/2006" val="1648837893"/>
                    </a:ext>
                  </a:extLst>
                </a:gridCol>
                <a:gridCol w="7249170"/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ДРОБНО-ЛИНЕЙНАЯ ФУНКЦИЯ И ЕЕ ГРАФИК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A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xmlns:a14="http://schemas.microsoft.com/office/drawing/2010/main" xmlns:mc="http://schemas.openxmlformats.org/markup-compatibility/2006" val="1696741518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20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2</a:t>
                      </a: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xmlns:a14="http://schemas.microsoft.com/office/drawing/2010/main" xmlns:mc="http://schemas.openxmlformats.org/markup-compatibility/2006" val="123466732"/>
                  </a:ext>
                </a:extLst>
              </a:tr>
              <a:tr h="4824536">
                <a:tc gridSpan="2">
                  <a:txBody>
                    <a:bodyPr/>
                    <a:lstStyle/>
                    <a:p>
                      <a:pPr algn="ctr"/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159" y="1052736"/>
            <a:ext cx="1638300" cy="6000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787082"/>
            <a:ext cx="8784000" cy="3786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282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176886" y="3564000"/>
            <a:ext cx="8562417" cy="64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176337"/>
            <a:ext cx="8953500" cy="45053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8" name="Овал 7"/>
          <p:cNvSpPr/>
          <p:nvPr/>
        </p:nvSpPr>
        <p:spPr>
          <a:xfrm>
            <a:off x="7380312" y="4797152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463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176886" y="3564000"/>
            <a:ext cx="8562417" cy="64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757237"/>
            <a:ext cx="8953500" cy="53435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8" name="Овал 7"/>
          <p:cNvSpPr/>
          <p:nvPr/>
        </p:nvSpPr>
        <p:spPr>
          <a:xfrm>
            <a:off x="7020272" y="476672"/>
            <a:ext cx="1512000" cy="15120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8639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chemeClr val="accent6">
                  <a:lumMod val="20000"/>
                  <a:lumOff val="80000"/>
                  <a:alpha val="4000"/>
                </a:schemeClr>
              </a:gs>
              <a:gs pos="74000">
                <a:schemeClr val="accent6">
                  <a:lumMod val="20000"/>
                  <a:lumOff val="80000"/>
                </a:schemeClr>
              </a:gs>
              <a:gs pos="100000">
                <a:srgbClr val="FDEADA"/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123950"/>
            <a:ext cx="8953500" cy="46101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6435</TotalTime>
  <Words>286</Words>
  <Application>Microsoft Office PowerPoint</Application>
  <PresentationFormat>Экран (4:3)</PresentationFormat>
  <Paragraphs>69</Paragraphs>
  <Slides>12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931</cp:revision>
  <dcterms:created xsi:type="dcterms:W3CDTF">2021-10-31T04:25:13Z</dcterms:created>
  <dcterms:modified xsi:type="dcterms:W3CDTF">2025-01-04T03:28:37Z</dcterms:modified>
</cp:coreProperties>
</file>