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97" r:id="rId2"/>
    <p:sldId id="308" r:id="rId3"/>
    <p:sldId id="331" r:id="rId4"/>
    <p:sldId id="413" r:id="rId5"/>
    <p:sldId id="416" r:id="rId6"/>
    <p:sldId id="417" r:id="rId7"/>
    <p:sldId id="400" r:id="rId8"/>
    <p:sldId id="414" r:id="rId9"/>
    <p:sldId id="415" r:id="rId10"/>
    <p:sldId id="383" r:id="rId11"/>
    <p:sldId id="349" r:id="rId12"/>
    <p:sldId id="385" r:id="rId13"/>
    <p:sldId id="29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ADA"/>
    <a:srgbClr val="FCD5B5"/>
    <a:srgbClr val="F9FBF5"/>
    <a:srgbClr val="E6EDF6"/>
    <a:srgbClr val="6BBC46"/>
    <a:srgbClr val="7CBF33"/>
    <a:srgbClr val="FAE5F0"/>
    <a:srgbClr val="FFFAFA"/>
    <a:srgbClr val="FAF5F5"/>
    <a:srgbClr val="F0D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52165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</a:t>
            </a:r>
            <a:r>
              <a:rPr lang="ru-RU" sz="14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2024</a:t>
            </a:r>
            <a:endParaRPr lang="ru-RU" sz="1400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Построение графика</a:t>
            </a:r>
          </a:p>
          <a:p>
            <a:pPr algn="r"/>
            <a:r>
              <a:rPr lang="ru-RU" sz="28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квадратичной функции</a:t>
            </a:r>
            <a:endParaRPr lang="ru-RU" sz="36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ФУНКЦИИ И ГРАФИКИ</a:t>
            </a:r>
            <a:endParaRPr lang="ru-RU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450099" y="223707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2295525"/>
            <a:ext cx="8953500" cy="22669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380312" y="548680"/>
            <a:ext cx="1512000" cy="1512000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2547937"/>
            <a:ext cx="8953500" cy="17621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7430770" y="72000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2505075"/>
            <a:ext cx="8953500" cy="18478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/>
              <a:t>4</a:t>
            </a:r>
            <a:r>
              <a:rPr lang="ru-RU" sz="2400" dirty="0" smtClean="0"/>
              <a:t>, п </a:t>
            </a:r>
            <a:r>
              <a:rPr lang="en-US" sz="2400" dirty="0" smtClean="0"/>
              <a:t>11</a:t>
            </a:r>
            <a:r>
              <a:rPr lang="ru-RU" sz="2400" dirty="0" smtClean="0"/>
              <a:t>, № </a:t>
            </a:r>
            <a:r>
              <a:rPr lang="en-US" sz="2400" dirty="0" smtClean="0"/>
              <a:t>156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90872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Рано или поздно всякая правильная математическая идея находит применение в том или ином деле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</a:t>
            </a:r>
            <a:r>
              <a:rPr lang="ru-RU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(А.Н. Крылов)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7594518" cy="171640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5" name="Овал 4"/>
          <p:cNvSpPr/>
          <p:nvPr/>
        </p:nvSpPr>
        <p:spPr>
          <a:xfrm>
            <a:off x="7450369" y="620856"/>
            <a:ext cx="1512000" cy="151200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15616" y="778577"/>
            <a:ext cx="62985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Изображать</a:t>
            </a:r>
            <a:r>
              <a:rPr lang="en-US" dirty="0" smtClean="0"/>
              <a:t> </a:t>
            </a:r>
            <a:r>
              <a:rPr lang="ru-RU" dirty="0" smtClean="0"/>
              <a:t>на координатной</a:t>
            </a:r>
            <a:r>
              <a:rPr lang="en-US" dirty="0" smtClean="0"/>
              <a:t> </a:t>
            </a:r>
            <a:r>
              <a:rPr lang="ru-RU" dirty="0" smtClean="0"/>
              <a:t>плоскости </a:t>
            </a:r>
            <a:r>
              <a:rPr lang="ru-RU" dirty="0"/>
              <a:t>графики </a:t>
            </a:r>
            <a:r>
              <a:rPr lang="ru-RU" dirty="0" smtClean="0"/>
              <a:t>квадратичной</a:t>
            </a:r>
            <a:r>
              <a:rPr lang="en-US" dirty="0" smtClean="0"/>
              <a:t> </a:t>
            </a:r>
            <a:r>
              <a:rPr lang="ru-RU" dirty="0" smtClean="0"/>
              <a:t>функций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rgbClr val="FDEADA"/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Установите соответствие</a:t>
            </a:r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 smtClean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450369" y="620856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376856"/>
            <a:ext cx="5142857" cy="971429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xmlns="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02339646"/>
                  </p:ext>
                </p:extLst>
              </p:nvPr>
            </p:nvGraphicFramePr>
            <p:xfrm>
              <a:off x="108000" y="586636"/>
              <a:ext cx="8976866" cy="5938708"/>
            </p:xfrm>
            <a:graphic>
              <a:graphicData uri="http://schemas.openxmlformats.org/drawingml/2006/table">
                <a:tbl>
                  <a:tblPr/>
                  <a:tblGrid>
                    <a:gridCol w="2087736">
                      <a:extLst>
                        <a:ext uri="{9D8B030D-6E8A-4147-A177-3AD203B41FA5}">
                          <a16:colId xmlns:a16="http://schemas.microsoft.com/office/drawing/2014/main" xmlns="" val="1648837893"/>
                        </a:ext>
                      </a:extLst>
                    </a:gridCol>
                    <a:gridCol w="6889130"/>
                  </a:tblGrid>
                  <a:tr h="394092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ПОСТРОЕНИЕ ГРАФИКА</a:t>
                          </a:r>
                          <a:r>
                            <a:rPr lang="en-US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КВАДРАТИЧНОЙ ФУНКЦИИ</a:t>
                          </a:r>
                          <a:endParaRPr lang="ru-RU" sz="2800" dirty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DEADA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696741518"/>
                      </a:ext>
                    </a:extLst>
                  </a:tr>
                  <a:tr h="141868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у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= 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ах</a:t>
                          </a:r>
                          <a:r>
                            <a:rPr lang="ru-RU" sz="1800" b="0" i="0" u="none" strike="noStrike" kern="1200" baseline="3000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2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US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+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US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b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х </a:t>
                          </a:r>
                          <a:r>
                            <a:rPr lang="en-US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+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с </a:t>
                          </a:r>
                          <a:r>
                            <a:rPr lang="en-US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0" i="1" u="none" strike="noStrike" kern="120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+mn-cs"/>
                                </a:rPr>
                                <m:t>→</m:t>
                              </m:r>
                            </m:oMath>
                          </a14:m>
                          <a:r>
                            <a:rPr lang="en-US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  y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= 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а(х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– 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m</a:t>
                          </a:r>
                          <a:r>
                            <a:rPr lang="en-US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)</a:t>
                          </a:r>
                          <a:r>
                            <a:rPr lang="en-US" sz="1800" b="0" i="1" u="none" strike="noStrike" kern="1200" baseline="3000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2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US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+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US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n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.</a:t>
                          </a: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23466732"/>
                      </a:ext>
                    </a:extLst>
                  </a:tr>
                  <a:tr h="1794480">
                    <a:tc gridSpan="2">
                      <a:txBody>
                        <a:bodyPr/>
                        <a:lstStyle/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Чтобы построить график квадратичной функции, нужно:</a:t>
                          </a:r>
                        </a:p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1 ) определить направление ветвей параболы;</a:t>
                          </a:r>
                        </a:p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2 ) найти координаты вершины параболы и отметить её</a:t>
                          </a:r>
                        </a:p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в координатной плоскости;</a:t>
                          </a:r>
                        </a:p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3) построить ещё несколько точек, принадлежащих параболе;</a:t>
                          </a:r>
                        </a:p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4) соединить отмеченные точки плавной линией.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  <a:tr h="3600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000" i="1" dirty="0" smtClean="0">
                              <a:solidFill>
                                <a:srgbClr val="C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Пример 1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у = 0,5</a:t>
                          </a:r>
                          <a:r>
                            <a:rPr lang="en-US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x</a:t>
                          </a:r>
                          <a:r>
                            <a:rPr lang="ru-RU" sz="1800" b="0" i="1" u="none" strike="noStrike" kern="1200" baseline="3000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 + х - 4 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2988136">
                    <a:tc gridSpan="2">
                      <a:txBody>
                        <a:bodyPr/>
                        <a:lstStyle/>
                        <a:p>
                          <a:pPr algn="ctr"/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Таблица 9">
                <a:extLst>
                  <a:ext uri="{FF2B5EF4-FFF2-40B4-BE49-F238E27FC236}">
                    <a16:creationId xmlns:a14="http://schemas.microsoft.com/office/drawing/2010/main" xmlns:a16="http://schemas.microsoft.com/office/drawing/2014/main" xmlns="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02339646"/>
                  </p:ext>
                </p:extLst>
              </p:nvPr>
            </p:nvGraphicFramePr>
            <p:xfrm>
              <a:off x="108000" y="586636"/>
              <a:ext cx="8976866" cy="5938708"/>
            </p:xfrm>
            <a:graphic>
              <a:graphicData uri="http://schemas.openxmlformats.org/drawingml/2006/table">
                <a:tbl>
                  <a:tblPr/>
                  <a:tblGrid>
                    <a:gridCol w="2087736">
                      <a:extLst>
                        <a:ext uri="{9D8B030D-6E8A-4147-A177-3AD203B41FA5}">
                          <a16:colId xmlns:a14="http://schemas.microsoft.com/office/drawing/2010/main" xmlns:a16="http://schemas.microsoft.com/office/drawing/2014/main" xmlns="" val="1648837893"/>
                        </a:ext>
                      </a:extLst>
                    </a:gridCol>
                    <a:gridCol w="6889130"/>
                  </a:tblGrid>
                  <a:tr h="394092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ПОСТРОЕНИЕ ГРАФИКА</a:t>
                          </a:r>
                          <a:r>
                            <a:rPr lang="en-US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КВАДРАТИЧНОЙ ФУНКЦИИ</a:t>
                          </a:r>
                          <a:endParaRPr lang="ru-RU" sz="2800" dirty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DEADA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4="http://schemas.microsoft.com/office/drawing/2010/main" xmlns:a16="http://schemas.microsoft.com/office/drawing/2014/main" xmlns="" val="1696741518"/>
                      </a:ext>
                    </a:extLst>
                  </a:tr>
                  <a:tr h="365760">
                    <a:tc gridSpan="2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68" t="-116667" r="-68" b="-1416667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4="http://schemas.microsoft.com/office/drawing/2010/main" xmlns:a16="http://schemas.microsoft.com/office/drawing/2014/main" xmlns="" val="123466732"/>
                      </a:ext>
                    </a:extLst>
                  </a:tr>
                  <a:tr h="1794480">
                    <a:tc gridSpan="2">
                      <a:txBody>
                        <a:bodyPr/>
                        <a:lstStyle/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Чтобы построить график квадратичной функции, нужно:</a:t>
                          </a:r>
                        </a:p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1 ) определить направление ветвей параболы;</a:t>
                          </a:r>
                        </a:p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2 ) найти координаты вершины параболы и отметить её</a:t>
                          </a:r>
                        </a:p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в координатной плоскости;</a:t>
                          </a:r>
                        </a:p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3) построить ещё несколько точек, принадлежащих параболе;</a:t>
                          </a:r>
                        </a:p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4) соединить отмеченные точки плавной линией.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  <a:tr h="3962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000" i="1" dirty="0" smtClean="0">
                              <a:solidFill>
                                <a:srgbClr val="C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Пример 1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у = 0,5</a:t>
                          </a:r>
                          <a:r>
                            <a:rPr lang="en-US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x</a:t>
                          </a:r>
                          <a:r>
                            <a:rPr lang="ru-RU" sz="1800" b="0" i="1" u="none" strike="noStrike" kern="1200" baseline="3000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 + х - 4 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2988136">
                    <a:tc gridSpan="2">
                      <a:txBody>
                        <a:bodyPr/>
                        <a:lstStyle/>
                        <a:p>
                          <a:pPr algn="ctr"/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718" y="3643355"/>
            <a:ext cx="801052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156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3195378"/>
              </p:ext>
            </p:extLst>
          </p:nvPr>
        </p:nvGraphicFramePr>
        <p:xfrm>
          <a:off x="108000" y="586636"/>
          <a:ext cx="8976866" cy="5866700"/>
        </p:xfrm>
        <a:graphic>
          <a:graphicData uri="http://schemas.openxmlformats.org/drawingml/2006/table">
            <a:tbl>
              <a:tblPr/>
              <a:tblGrid>
                <a:gridCol w="2087736">
                  <a:extLst>
                    <a:ext uri="{9D8B030D-6E8A-4147-A177-3AD203B41FA5}">
                      <a16:colId xmlns:mc="http://schemas.openxmlformats.org/markup-compatibility/2006" xmlns:a14="http://schemas.microsoft.com/office/drawing/2010/main" xmlns:a16="http://schemas.microsoft.com/office/drawing/2014/main" xmlns="" val="1648837893"/>
                    </a:ext>
                  </a:extLst>
                </a:gridCol>
                <a:gridCol w="6889130"/>
              </a:tblGrid>
              <a:tr h="394092"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ПОСТРОЕНИЕ ГРАФИКА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КВАДРАТИЧНОЙ ФУНКЦИИ</a:t>
                      </a:r>
                      <a:endParaRPr lang="ru-RU" sz="28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mc="http://schemas.openxmlformats.org/markup-compatibility/2006" xmlns:a14="http://schemas.microsoft.com/office/drawing/2010/main" xmlns:a16="http://schemas.microsoft.com/office/drawing/2014/main" xmlns="" val="1696741518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</a:t>
                      </a:r>
                      <a:r>
                        <a:rPr lang="en-US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 = </a:t>
                      </a:r>
                      <a:r>
                        <a:rPr lang="en-US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- 2</a:t>
                      </a: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</a:t>
                      </a:r>
                      <a:r>
                        <a:rPr lang="ru-RU" sz="1800" b="0" i="1" u="none" strike="noStrike" kern="1200" baseline="30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+</a:t>
                      </a: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</a:t>
                      </a: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 </a:t>
                      </a:r>
                      <a:r>
                        <a:rPr lang="en-US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-19</a:t>
                      </a: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076368">
                <a:tc gridSpan="2">
                  <a:txBody>
                    <a:bodyPr/>
                    <a:lstStyle/>
                    <a:p>
                      <a:pPr algn="ctr"/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50" y="1628800"/>
            <a:ext cx="803910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808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xmlns="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91202330"/>
                  </p:ext>
                </p:extLst>
              </p:nvPr>
            </p:nvGraphicFramePr>
            <p:xfrm>
              <a:off x="108000" y="586636"/>
              <a:ext cx="8976866" cy="5949250"/>
            </p:xfrm>
            <a:graphic>
              <a:graphicData uri="http://schemas.openxmlformats.org/drawingml/2006/table">
                <a:tbl>
                  <a:tblPr/>
                  <a:tblGrid>
                    <a:gridCol w="2087736">
                      <a:extLst>
                        <a:ext uri="{9D8B030D-6E8A-4147-A177-3AD203B41FA5}">
                          <a16:colId xmlns:a16="http://schemas.microsoft.com/office/drawing/2014/main" xmlns="" val="1648837893"/>
                        </a:ext>
                      </a:extLst>
                    </a:gridCol>
                    <a:gridCol w="6889130"/>
                  </a:tblGrid>
                  <a:tr h="394092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ПОСТРОЕНИЕ ГРАФИКА</a:t>
                          </a:r>
                          <a:r>
                            <a:rPr lang="en-US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КВАДРАТИЧНОЙ ФУНКЦИИ</a:t>
                          </a:r>
                          <a:endParaRPr lang="ru-RU" sz="2800" dirty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DEADA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696741518"/>
                      </a:ext>
                    </a:extLst>
                  </a:tr>
                  <a:tr h="3600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000" i="1" dirty="0" smtClean="0">
                              <a:solidFill>
                                <a:srgbClr val="C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Пример </a:t>
                          </a:r>
                          <a:r>
                            <a:rPr lang="en-US" sz="2000" i="1" dirty="0" smtClean="0">
                              <a:solidFill>
                                <a:srgbClr val="C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у 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8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Times New Roman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Times New Roman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18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Times New Roman" pitchFamily="1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х</a:t>
                          </a:r>
                          <a:r>
                            <a:rPr lang="ru-RU" sz="1800" b="0" i="1" u="none" strike="noStrike" kern="1200" baseline="3000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en-US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+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 х </a:t>
                          </a:r>
                          <a:r>
                            <a:rPr lang="en-US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+ 1</a:t>
                          </a: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5076368">
                    <a:tc gridSpan="2">
                      <a:txBody>
                        <a:bodyPr/>
                        <a:lstStyle/>
                        <a:p>
                          <a:pPr algn="ctr"/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Таблица 9">
                <a:extLst>
                  <a:ext uri="{FF2B5EF4-FFF2-40B4-BE49-F238E27FC236}">
                    <a16:creationId xmlns:a14="http://schemas.microsoft.com/office/drawing/2010/main" xmlns:a16="http://schemas.microsoft.com/office/drawing/2014/main" xmlns="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91202330"/>
                  </p:ext>
                </p:extLst>
              </p:nvPr>
            </p:nvGraphicFramePr>
            <p:xfrm>
              <a:off x="108000" y="586636"/>
              <a:ext cx="8976866" cy="5949250"/>
            </p:xfrm>
            <a:graphic>
              <a:graphicData uri="http://schemas.openxmlformats.org/drawingml/2006/table">
                <a:tbl>
                  <a:tblPr/>
                  <a:tblGrid>
                    <a:gridCol w="2087736">
                      <a:extLst>
                        <a:ext uri="{9D8B030D-6E8A-4147-A177-3AD203B41FA5}">
                          <a16:colId xmlns:a14="http://schemas.microsoft.com/office/drawing/2010/main" xmlns:a16="http://schemas.microsoft.com/office/drawing/2014/main" xmlns="" val="1648837893"/>
                        </a:ext>
                      </a:extLst>
                    </a:gridCol>
                    <a:gridCol w="6889130"/>
                  </a:tblGrid>
                  <a:tr h="394092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ПОСТРОЕНИЕ ГРАФИКА</a:t>
                          </a:r>
                          <a:r>
                            <a:rPr lang="en-US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КВАДРАТИЧНОЙ ФУНКЦИИ</a:t>
                          </a:r>
                          <a:endParaRPr lang="ru-RU" sz="2800" dirty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DEADA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4="http://schemas.microsoft.com/office/drawing/2010/main" xmlns:a16="http://schemas.microsoft.com/office/drawing/2014/main" xmlns="" val="1696741518"/>
                      </a:ext>
                    </a:extLst>
                  </a:tr>
                  <a:tr h="47879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000" i="1" dirty="0" smtClean="0">
                              <a:solidFill>
                                <a:srgbClr val="C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Пример </a:t>
                          </a:r>
                          <a:r>
                            <a:rPr lang="en-US" sz="2000" i="1" dirty="0" smtClean="0">
                              <a:solidFill>
                                <a:srgbClr val="C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30354" t="-89744" r="-88" b="-1069231"/>
                          </a:stretch>
                        </a:blipFill>
                      </a:tcPr>
                    </a:tc>
                  </a:tr>
                  <a:tr h="5076368">
                    <a:tc gridSpan="2">
                      <a:txBody>
                        <a:bodyPr/>
                        <a:lstStyle/>
                        <a:p>
                          <a:pPr algn="ctr"/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412" y="1628800"/>
            <a:ext cx="711517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229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7092280" y="841590"/>
            <a:ext cx="1512000" cy="1512000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176886" y="3564000"/>
            <a:ext cx="8562417" cy="64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14350"/>
            <a:ext cx="8953500" cy="58293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827463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176886" y="3564000"/>
            <a:ext cx="8562417" cy="64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52437"/>
            <a:ext cx="8953500" cy="59531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7227303" y="85590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4824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681162"/>
            <a:ext cx="8953500" cy="34956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176886" y="4365104"/>
            <a:ext cx="8562417" cy="75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7227303" y="85590"/>
            <a:ext cx="1512000" cy="1512000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7181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6334</TotalTime>
  <Words>279</Words>
  <Application>Microsoft Office PowerPoint</Application>
  <PresentationFormat>Экран (4:3)</PresentationFormat>
  <Paragraphs>71</Paragraphs>
  <Slides>13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926</cp:revision>
  <dcterms:created xsi:type="dcterms:W3CDTF">2021-10-31T04:25:13Z</dcterms:created>
  <dcterms:modified xsi:type="dcterms:W3CDTF">2025-01-04T01:38:51Z</dcterms:modified>
</cp:coreProperties>
</file>