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97" r:id="rId2"/>
    <p:sldId id="308" r:id="rId3"/>
    <p:sldId id="331" r:id="rId4"/>
    <p:sldId id="413" r:id="rId5"/>
    <p:sldId id="414" r:id="rId6"/>
    <p:sldId id="415" r:id="rId7"/>
    <p:sldId id="416" r:id="rId8"/>
    <p:sldId id="400" r:id="rId9"/>
    <p:sldId id="417" r:id="rId10"/>
    <p:sldId id="418" r:id="rId11"/>
    <p:sldId id="383" r:id="rId12"/>
    <p:sldId id="349" r:id="rId13"/>
    <p:sldId id="385" r:id="rId14"/>
    <p:sldId id="29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ADA"/>
    <a:srgbClr val="FCD5B5"/>
    <a:srgbClr val="F9FBF5"/>
    <a:srgbClr val="E6EDF6"/>
    <a:srgbClr val="6BBC46"/>
    <a:srgbClr val="7CBF33"/>
    <a:srgbClr val="FAE5F0"/>
    <a:srgbClr val="FFFAFA"/>
    <a:srgbClr val="FAF5F5"/>
    <a:srgbClr val="F0D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</a:t>
            </a:r>
            <a:r>
              <a:rPr lang="ru-RU" sz="14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2024</a:t>
            </a:r>
            <a:endParaRPr lang="ru-RU" sz="140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График функций 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</a:p>
          <a:p>
            <a:pPr algn="r"/>
            <a:r>
              <a:rPr lang="en-US" sz="36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y = ax</a:t>
            </a:r>
            <a:r>
              <a:rPr lang="en-US" sz="3600" b="1" i="1" baseline="300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2</a:t>
            </a: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 + </a:t>
            </a:r>
            <a:r>
              <a:rPr lang="en-US" sz="36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n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и </a:t>
            </a:r>
            <a:r>
              <a:rPr lang="en-US" sz="36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y = </a:t>
            </a:r>
            <a:r>
              <a:rPr lang="en-US" sz="36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a(x – m)</a:t>
            </a:r>
            <a:r>
              <a:rPr lang="en-US" sz="3600" b="1" i="1" baseline="300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2</a:t>
            </a:r>
          </a:p>
          <a:p>
            <a:pPr algn="r"/>
            <a:r>
              <a:rPr lang="en-US" sz="3600" baseline="300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ahoma" pitchFamily="34" charset="0"/>
                <a:cs typeface="Times New Roman" pitchFamily="18" charset="0"/>
              </a:rPr>
              <a:t>(2)</a:t>
            </a:r>
            <a:endParaRPr lang="ru-RU" sz="36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ФУНКЦИИ И ГРАФИКИ</a:t>
            </a:r>
            <a:endParaRPr lang="ru-RU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236296" y="85590"/>
            <a:ext cx="1512000" cy="1512000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1700808"/>
            <a:ext cx="8953500" cy="40862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797728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450099" y="223707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638425"/>
            <a:ext cx="8953500" cy="15811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919287"/>
            <a:ext cx="8953500" cy="30194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6" name="Овал 5"/>
          <p:cNvSpPr/>
          <p:nvPr/>
        </p:nvSpPr>
        <p:spPr>
          <a:xfrm>
            <a:off x="7380312" y="548680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430770" y="72000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700808"/>
            <a:ext cx="8953500" cy="37528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/>
              <a:t>4</a:t>
            </a:r>
            <a:r>
              <a:rPr lang="ru-RU" sz="2400" dirty="0" smtClean="0"/>
              <a:t>, п </a:t>
            </a:r>
            <a:r>
              <a:rPr lang="en-US" sz="2400" dirty="0" smtClean="0"/>
              <a:t>10</a:t>
            </a:r>
            <a:r>
              <a:rPr lang="ru-RU" sz="2400" dirty="0" smtClean="0"/>
              <a:t>, № </a:t>
            </a:r>
            <a:r>
              <a:rPr lang="ru-RU" sz="2400" dirty="0" smtClean="0"/>
              <a:t>142.</a:t>
            </a:r>
            <a:endParaRPr lang="ru-RU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908720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/>
              <a:t>Если вы хотите научиться плавать, то смело входите в воду, а если хотите научиться решать задачи, то решайте их. </a:t>
            </a:r>
            <a:endParaRPr lang="ru-RU" sz="2400" dirty="0" smtClean="0"/>
          </a:p>
          <a:p>
            <a:r>
              <a:rPr lang="ru-RU" sz="2400" dirty="0"/>
              <a:t> </a:t>
            </a:r>
            <a:r>
              <a:rPr lang="ru-RU" sz="2400" dirty="0" smtClean="0"/>
              <a:t>                                              (</a:t>
            </a:r>
            <a:r>
              <a:rPr lang="ru-RU" sz="2400" dirty="0" err="1"/>
              <a:t>Д.Пойа</a:t>
            </a:r>
            <a:r>
              <a:rPr lang="ru-RU" sz="2400" dirty="0" smtClean="0"/>
              <a:t>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7594518" cy="171640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5" name="Овал 4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15616" y="778577"/>
            <a:ext cx="62985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Изображать схематически </a:t>
            </a:r>
            <a:r>
              <a:rPr lang="ru-RU" dirty="0"/>
              <a:t>на </a:t>
            </a:r>
            <a:r>
              <a:rPr lang="ru-RU" dirty="0" smtClean="0"/>
              <a:t>координатной плоскости </a:t>
            </a:r>
            <a:r>
              <a:rPr lang="ru-RU" dirty="0"/>
              <a:t>графики </a:t>
            </a:r>
            <a:r>
              <a:rPr lang="ru-RU" dirty="0" smtClean="0"/>
              <a:t>квадратичной </a:t>
            </a:r>
            <a:r>
              <a:rPr lang="es-ES" dirty="0" smtClean="0"/>
              <a:t>функций </a:t>
            </a:r>
            <a:r>
              <a:rPr lang="es-ES" i="1" dirty="0"/>
              <a:t>y </a:t>
            </a:r>
            <a:r>
              <a:rPr lang="es-ES" dirty="0"/>
              <a:t>= </a:t>
            </a:r>
            <a:r>
              <a:rPr lang="es-ES" i="1" dirty="0"/>
              <a:t>ax</a:t>
            </a:r>
            <a:r>
              <a:rPr lang="es-ES" baseline="30000" dirty="0"/>
              <a:t>2</a:t>
            </a:r>
            <a:r>
              <a:rPr lang="es-ES" dirty="0"/>
              <a:t>, </a:t>
            </a:r>
            <a:r>
              <a:rPr lang="es-ES" i="1" dirty="0"/>
              <a:t>y </a:t>
            </a:r>
            <a:r>
              <a:rPr lang="es-ES" dirty="0"/>
              <a:t>= </a:t>
            </a:r>
            <a:r>
              <a:rPr lang="es-ES" i="1" dirty="0"/>
              <a:t>ax</a:t>
            </a:r>
            <a:r>
              <a:rPr lang="es-ES" baseline="30000" dirty="0"/>
              <a:t>2</a:t>
            </a:r>
            <a:r>
              <a:rPr lang="es-ES" dirty="0"/>
              <a:t> + </a:t>
            </a:r>
            <a:r>
              <a:rPr lang="es-ES" i="1" dirty="0"/>
              <a:t>n</a:t>
            </a:r>
            <a:r>
              <a:rPr lang="es-ES" dirty="0"/>
              <a:t>,</a:t>
            </a:r>
          </a:p>
          <a:p>
            <a:r>
              <a:rPr lang="es-ES" i="1" dirty="0"/>
              <a:t>y = a</a:t>
            </a:r>
            <a:r>
              <a:rPr lang="es-ES" dirty="0"/>
              <a:t>(</a:t>
            </a:r>
            <a:r>
              <a:rPr lang="es-ES" i="1" dirty="0"/>
              <a:t>x – m</a:t>
            </a:r>
            <a:r>
              <a:rPr lang="es-ES" dirty="0"/>
              <a:t>)</a:t>
            </a:r>
            <a:r>
              <a:rPr lang="es-ES" baseline="30000" dirty="0"/>
              <a:t>2</a:t>
            </a:r>
            <a:r>
              <a:rPr lang="es-ES" dirty="0"/>
              <a:t>, </a:t>
            </a:r>
            <a:r>
              <a:rPr lang="es-ES" i="1" dirty="0"/>
              <a:t>y = a</a:t>
            </a:r>
            <a:r>
              <a:rPr lang="es-ES" dirty="0"/>
              <a:t>(</a:t>
            </a:r>
            <a:r>
              <a:rPr lang="es-ES" i="1" dirty="0"/>
              <a:t>x – m</a:t>
            </a:r>
            <a:r>
              <a:rPr lang="es-ES" dirty="0"/>
              <a:t>)</a:t>
            </a:r>
            <a:r>
              <a:rPr lang="es-ES" baseline="30000" dirty="0"/>
              <a:t>2</a:t>
            </a:r>
            <a:r>
              <a:rPr lang="es-ES" dirty="0"/>
              <a:t> + </a:t>
            </a:r>
            <a:r>
              <a:rPr lang="es-ES" i="1" dirty="0"/>
              <a:t>n</a:t>
            </a:r>
            <a:r>
              <a:rPr lang="es-ES" dirty="0"/>
              <a:t>.</a:t>
            </a:r>
          </a:p>
          <a:p>
            <a:r>
              <a:rPr lang="ru-RU" dirty="0"/>
              <a:t>Строить график </a:t>
            </a:r>
            <a:r>
              <a:rPr lang="ru-RU" dirty="0" smtClean="0"/>
              <a:t>функции </a:t>
            </a:r>
            <a:r>
              <a:rPr lang="es-ES" i="1" dirty="0" smtClean="0"/>
              <a:t>y </a:t>
            </a:r>
            <a:r>
              <a:rPr lang="es-ES" i="1" dirty="0"/>
              <a:t>= ax</a:t>
            </a:r>
            <a:r>
              <a:rPr lang="es-ES" baseline="30000" dirty="0"/>
              <a:t>2</a:t>
            </a:r>
            <a:r>
              <a:rPr lang="es-ES" dirty="0"/>
              <a:t> + </a:t>
            </a:r>
            <a:r>
              <a:rPr lang="es-ES" i="1" dirty="0"/>
              <a:t>bx </a:t>
            </a:r>
            <a:r>
              <a:rPr lang="es-ES" dirty="0"/>
              <a:t>+ </a:t>
            </a:r>
            <a:r>
              <a:rPr lang="es-ES" i="1" dirty="0"/>
              <a:t>c</a:t>
            </a:r>
            <a:r>
              <a:rPr lang="es-ES" dirty="0"/>
              <a:t>, где </a:t>
            </a:r>
            <a:r>
              <a:rPr lang="es-ES" i="1" dirty="0"/>
              <a:t>a </a:t>
            </a:r>
            <a:r>
              <a:rPr lang="es-ES" dirty="0"/>
              <a:t>≠ 0, уметь</a:t>
            </a:r>
          </a:p>
          <a:p>
            <a:r>
              <a:rPr lang="ru-RU" dirty="0"/>
              <a:t>указывать координаты </a:t>
            </a:r>
            <a:r>
              <a:rPr lang="ru-RU" dirty="0" smtClean="0"/>
              <a:t>вершины параболы</a:t>
            </a:r>
            <a:r>
              <a:rPr lang="ru-RU" dirty="0"/>
              <a:t>, её ось </a:t>
            </a:r>
            <a:r>
              <a:rPr lang="ru-RU" dirty="0" smtClean="0"/>
              <a:t>симметрии, направление </a:t>
            </a:r>
            <a:r>
              <a:rPr lang="ru-RU" dirty="0"/>
              <a:t>ветвей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rgbClr val="FDEADA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Установите соответствие</a:t>
            </a:r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00" y="1628093"/>
            <a:ext cx="6734175" cy="117157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="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27878257"/>
                  </p:ext>
                </p:extLst>
              </p:nvPr>
            </p:nvGraphicFramePr>
            <p:xfrm>
              <a:off x="108000" y="586636"/>
              <a:ext cx="8976865" cy="5578668"/>
            </p:xfrm>
            <a:graphic>
              <a:graphicData uri="http://schemas.openxmlformats.org/drawingml/2006/table">
                <a:tbl>
                  <a:tblPr/>
                  <a:tblGrid>
                    <a:gridCol w="8976865">
                      <a:extLst>
                        <a:ext uri="{9D8B030D-6E8A-4147-A177-3AD203B41FA5}">
                          <a16:colId xmlns:a16="http://schemas.microsoft.com/office/drawing/2014/main" xmlns="" val="1648837893"/>
                        </a:ext>
                      </a:extLst>
                    </a:gridCol>
                  </a:tblGrid>
                  <a:tr h="39409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ГРАФИК ФУНКЦИЙ </a:t>
                          </a:r>
                          <a:r>
                            <a:rPr lang="en-US" sz="20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en-US" sz="2800" b="1" i="1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ax</a:t>
                          </a:r>
                          <a:r>
                            <a:rPr lang="en-US" sz="2800" b="1" i="1" baseline="300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ru-RU" sz="2800" b="1" i="1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 + </a:t>
                          </a:r>
                          <a:r>
                            <a:rPr lang="en-US" sz="2800" b="1" i="1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n </a:t>
                          </a:r>
                          <a:r>
                            <a:rPr lang="ru-RU" sz="20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И </a:t>
                          </a:r>
                          <a:r>
                            <a:rPr lang="en-US" sz="2800" b="1" i="1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a(x – m)</a:t>
                          </a:r>
                          <a:r>
                            <a:rPr lang="en-US" sz="2800" b="1" i="1" baseline="300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2</a:t>
                          </a:r>
                          <a:endParaRPr lang="ru-RU" sz="2800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Times New Roman" pitchFamily="18" charset="0"/>
                            <a:ea typeface="Tahoma" pitchFamily="34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696741518"/>
                      </a:ext>
                    </a:extLst>
                  </a:tr>
                  <a:tr h="14186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частные случаи квадратичной функции</a:t>
                          </a: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23466732"/>
                      </a:ext>
                    </a:extLst>
                  </a:tr>
                  <a:tr h="4694748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у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0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Times New Roman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Times New Roman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20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Times New Roman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х</a:t>
                          </a:r>
                          <a:r>
                            <a:rPr lang="ru-RU" sz="2000" b="0" i="1" u="none" strike="noStrike" kern="1200" baseline="300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en-US" sz="2000" b="0" i="1" u="none" strike="noStrike" kern="1200" baseline="300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                          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у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0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Times New Roman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Times New Roman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20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Times New Roman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х</a:t>
                          </a:r>
                          <a:r>
                            <a:rPr lang="ru-RU" sz="2000" b="0" i="1" u="none" strike="noStrike" kern="1200" baseline="300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en-US" sz="2000" b="0" i="1" u="none" strike="noStrike" kern="1200" baseline="300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en-US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+3</a:t>
                          </a:r>
                          <a:endParaRPr lang="ru-RU" sz="2000" i="1" baseline="0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ctr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Таблица 9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27878257"/>
                  </p:ext>
                </p:extLst>
              </p:nvPr>
            </p:nvGraphicFramePr>
            <p:xfrm>
              <a:off x="108000" y="586636"/>
              <a:ext cx="8976865" cy="5578668"/>
            </p:xfrm>
            <a:graphic>
              <a:graphicData uri="http://schemas.openxmlformats.org/drawingml/2006/table">
                <a:tbl>
                  <a:tblPr/>
                  <a:tblGrid>
                    <a:gridCol w="8976865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1648837893"/>
                        </a:ext>
                      </a:extLst>
                    </a:gridCol>
                  </a:tblGrid>
                  <a:tr h="5181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ГРАФИК ФУНКЦИЙ </a:t>
                          </a:r>
                          <a:r>
                            <a:rPr lang="en-US" sz="20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en-US" sz="2800" b="1" i="1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ax</a:t>
                          </a:r>
                          <a:r>
                            <a:rPr lang="en-US" sz="2800" b="1" i="1" baseline="300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ru-RU" sz="2800" b="1" i="1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 + </a:t>
                          </a:r>
                          <a:r>
                            <a:rPr lang="en-US" sz="2800" b="1" i="1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n </a:t>
                          </a:r>
                          <a:r>
                            <a:rPr lang="ru-RU" sz="20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И </a:t>
                          </a:r>
                          <a:r>
                            <a:rPr lang="en-US" sz="2800" b="1" i="1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a(x – m)</a:t>
                          </a:r>
                          <a:r>
                            <a:rPr lang="en-US" sz="2800" b="1" i="1" baseline="300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2</a:t>
                          </a:r>
                          <a:endParaRPr lang="ru-RU" sz="2800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Times New Roman" pitchFamily="18" charset="0"/>
                            <a:ea typeface="Tahoma" pitchFamily="34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696741518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частные случаи квадратичной функции</a:t>
                          </a: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23466732"/>
                      </a:ext>
                    </a:extLst>
                  </a:tr>
                  <a:tr h="4694748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8" t="-20130" r="-68" b="-13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13" y="1988840"/>
            <a:ext cx="8001000" cy="33147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7143" y="5302526"/>
            <a:ext cx="87133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Вообще график функции 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ах2 + п </a:t>
            </a:r>
            <a:r>
              <a:rPr lang="ru-RU" sz="1600" dirty="0"/>
              <a:t>является </a:t>
            </a:r>
            <a:r>
              <a:rPr lang="ru-RU" sz="1600" dirty="0" smtClean="0"/>
              <a:t>параболой,</a:t>
            </a:r>
            <a:r>
              <a:rPr lang="en-US" sz="1600" dirty="0" smtClean="0"/>
              <a:t> </a:t>
            </a:r>
            <a:r>
              <a:rPr lang="ru-RU" sz="1600" dirty="0" smtClean="0"/>
              <a:t>которую </a:t>
            </a:r>
            <a:r>
              <a:rPr lang="ru-RU" sz="1600" dirty="0"/>
              <a:t>можно получить из графика функции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у =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ах</a:t>
            </a:r>
            <a:r>
              <a:rPr lang="ru-RU" sz="1600" i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600" i="1" baseline="30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/>
              <a:t>с </a:t>
            </a:r>
            <a:r>
              <a:rPr lang="ru-RU" sz="1600" dirty="0"/>
              <a:t>помощью параллельного переноса вдоль оси </a:t>
            </a:r>
            <a:r>
              <a:rPr lang="ru-RU" sz="1600" i="1" dirty="0"/>
              <a:t>у </a:t>
            </a:r>
            <a:r>
              <a:rPr lang="ru-RU" sz="1600" dirty="0"/>
              <a:t>на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600" i="1" dirty="0"/>
              <a:t> </a:t>
            </a:r>
            <a:r>
              <a:rPr lang="ru-RU" sz="1600" dirty="0"/>
              <a:t>единиц</a:t>
            </a:r>
          </a:p>
          <a:p>
            <a:r>
              <a:rPr lang="ru-RU" sz="1600" dirty="0"/>
              <a:t>вверх, если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п &gt;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600" dirty="0"/>
              <a:t>, или на </a:t>
            </a:r>
            <a:r>
              <a:rPr lang="ru-RU" sz="1600" i="1" dirty="0"/>
              <a:t>-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600" i="1" dirty="0"/>
              <a:t> </a:t>
            </a:r>
            <a:r>
              <a:rPr lang="ru-RU" sz="1600" dirty="0"/>
              <a:t>единиц вниз, если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п &lt;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ru-RU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01156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5975165"/>
              </p:ext>
            </p:extLst>
          </p:nvPr>
        </p:nvGraphicFramePr>
        <p:xfrm>
          <a:off x="108000" y="586636"/>
          <a:ext cx="8976865" cy="5146620"/>
        </p:xfrm>
        <a:graphic>
          <a:graphicData uri="http://schemas.openxmlformats.org/drawingml/2006/table">
            <a:tbl>
              <a:tblPr/>
              <a:tblGrid>
                <a:gridCol w="8976865">
                  <a:extLst>
                    <a:ext uri="{9D8B030D-6E8A-4147-A177-3AD203B41FA5}">
                      <a16:colId xmlns:mc="http://schemas.openxmlformats.org/markup-compatibility/2006" xmlns:a14="http://schemas.microsoft.com/office/drawing/2010/main" xmlns:a16="http://schemas.microsoft.com/office/drawing/2014/main" xmlns="" val="1648837893"/>
                    </a:ext>
                  </a:extLst>
                </a:gridCol>
              </a:tblGrid>
              <a:tr h="394092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ГРАФИК ФУНКЦИЙ </a:t>
                      </a:r>
                      <a:r>
                        <a:rPr lang="en-US" sz="2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y = ax</a:t>
                      </a:r>
                      <a:r>
                        <a:rPr lang="en-US" sz="2800" b="1" i="1" baseline="30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28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 + </a:t>
                      </a:r>
                      <a:r>
                        <a:rPr lang="en-US" sz="28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n </a:t>
                      </a:r>
                      <a:r>
                        <a:rPr lang="ru-RU" sz="2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И </a:t>
                      </a:r>
                      <a:r>
                        <a:rPr lang="en-US" sz="28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y = a(x – m)</a:t>
                      </a:r>
                      <a:r>
                        <a:rPr lang="en-US" sz="2800" b="1" i="1" baseline="30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2</a:t>
                      </a:r>
                      <a:endParaRPr lang="ru-RU" sz="28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extLst>
                  <a:ext uri="{0D108BD9-81ED-4DB2-BD59-A6C34878D82A}">
                    <a16:rowId xmlns:mc="http://schemas.openxmlformats.org/markup-compatibility/2006" xmlns:a14="http://schemas.microsoft.com/office/drawing/2010/main" xmlns:a16="http://schemas.microsoft.com/office/drawing/2014/main" xmlns="" val="1696741518"/>
                  </a:ext>
                </a:extLst>
              </a:tr>
              <a:tr h="141868"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частные случаи квадратичной функции</a:t>
                      </a: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mc="http://schemas.openxmlformats.org/markup-compatibility/2006" xmlns:a14="http://schemas.microsoft.com/office/drawing/2010/main" xmlns:a16="http://schemas.microsoft.com/office/drawing/2014/main" xmlns="" val="123466732"/>
                  </a:ext>
                </a:extLst>
              </a:tr>
              <a:tr h="42627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 = ах </a:t>
                      </a:r>
                      <a:r>
                        <a:rPr lang="ru-RU" sz="1800" b="0" i="1" u="none" strike="noStrike" kern="1200" baseline="30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+ 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п.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36" y="1916832"/>
            <a:ext cx="8210550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452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="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19060583"/>
                  </p:ext>
                </p:extLst>
              </p:nvPr>
            </p:nvGraphicFramePr>
            <p:xfrm>
              <a:off x="108000" y="586636"/>
              <a:ext cx="8976865" cy="5866700"/>
            </p:xfrm>
            <a:graphic>
              <a:graphicData uri="http://schemas.openxmlformats.org/drawingml/2006/table">
                <a:tbl>
                  <a:tblPr/>
                  <a:tblGrid>
                    <a:gridCol w="8976865">
                      <a:extLst>
                        <a:ext uri="{9D8B030D-6E8A-4147-A177-3AD203B41FA5}">
                          <a16:colId xmlns:a16="http://schemas.microsoft.com/office/drawing/2014/main" xmlns="" val="1648837893"/>
                        </a:ext>
                      </a:extLst>
                    </a:gridCol>
                  </a:tblGrid>
                  <a:tr h="39409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ГРАФИК ФУНКЦИЙ </a:t>
                          </a:r>
                          <a:r>
                            <a:rPr lang="en-US" sz="20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en-US" sz="2800" b="1" i="1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ax</a:t>
                          </a:r>
                          <a:r>
                            <a:rPr lang="en-US" sz="2800" b="1" i="1" baseline="300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ru-RU" sz="2800" b="1" i="1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 + </a:t>
                          </a:r>
                          <a:r>
                            <a:rPr lang="en-US" sz="2800" b="1" i="1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n </a:t>
                          </a:r>
                          <a:r>
                            <a:rPr lang="ru-RU" sz="20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И </a:t>
                          </a:r>
                          <a:r>
                            <a:rPr lang="en-US" sz="2800" b="1" i="1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a(x – m)</a:t>
                          </a:r>
                          <a:r>
                            <a:rPr lang="en-US" sz="2800" b="1" i="1" baseline="300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2</a:t>
                          </a:r>
                          <a:endParaRPr lang="ru-RU" sz="2800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Times New Roman" pitchFamily="18" charset="0"/>
                            <a:ea typeface="Tahoma" pitchFamily="34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696741518"/>
                      </a:ext>
                    </a:extLst>
                  </a:tr>
                  <a:tr h="14186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частные случаи квадратичной функции</a:t>
                          </a: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23466732"/>
                      </a:ext>
                    </a:extLst>
                  </a:tr>
                  <a:tr h="4982780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у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8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Times New Roman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Times New Roman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18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Times New Roman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(x – 5 )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ru-RU" sz="1800" b="0" i="1" u="none" strike="noStrike" kern="1200" baseline="300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Таблица 9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19060583"/>
                  </p:ext>
                </p:extLst>
              </p:nvPr>
            </p:nvGraphicFramePr>
            <p:xfrm>
              <a:off x="108000" y="586636"/>
              <a:ext cx="8976865" cy="5866700"/>
            </p:xfrm>
            <a:graphic>
              <a:graphicData uri="http://schemas.openxmlformats.org/drawingml/2006/table">
                <a:tbl>
                  <a:tblPr/>
                  <a:tblGrid>
                    <a:gridCol w="8976865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1648837893"/>
                        </a:ext>
                      </a:extLst>
                    </a:gridCol>
                  </a:tblGrid>
                  <a:tr h="5181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ГРАФИК ФУНКЦИЙ </a:t>
                          </a:r>
                          <a:r>
                            <a:rPr lang="en-US" sz="20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en-US" sz="2800" b="1" i="1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ax</a:t>
                          </a:r>
                          <a:r>
                            <a:rPr lang="en-US" sz="2800" b="1" i="1" baseline="300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ru-RU" sz="2800" b="1" i="1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 + </a:t>
                          </a:r>
                          <a:r>
                            <a:rPr lang="en-US" sz="2800" b="1" i="1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n </a:t>
                          </a:r>
                          <a:r>
                            <a:rPr lang="ru-RU" sz="20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И </a:t>
                          </a:r>
                          <a:r>
                            <a:rPr lang="en-US" sz="2800" b="1" i="1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a(x – m)</a:t>
                          </a:r>
                          <a:r>
                            <a:rPr lang="en-US" sz="2800" b="1" i="1" baseline="300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2</a:t>
                          </a:r>
                          <a:endParaRPr lang="ru-RU" sz="2800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Times New Roman" pitchFamily="18" charset="0"/>
                            <a:ea typeface="Tahoma" pitchFamily="34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696741518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частные случаи квадратичной функции</a:t>
                          </a: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23466732"/>
                      </a:ext>
                    </a:extLst>
                  </a:tr>
                  <a:tr h="498278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8" t="-18949" r="-68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37" y="1885950"/>
            <a:ext cx="7934325" cy="30861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8000" y="4972050"/>
            <a:ext cx="9036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Вообще график функции </a:t>
            </a:r>
            <a:r>
              <a:rPr lang="ru-RU" i="1" dirty="0"/>
              <a:t>у </a:t>
            </a:r>
            <a:r>
              <a:rPr lang="ru-RU" dirty="0"/>
              <a:t>= </a:t>
            </a:r>
            <a:r>
              <a:rPr lang="ru-RU" i="1" dirty="0"/>
              <a:t>а{х - </a:t>
            </a:r>
            <a:r>
              <a:rPr lang="ru-RU" dirty="0"/>
              <a:t>т )2 является </a:t>
            </a:r>
            <a:r>
              <a:rPr lang="ru-RU" dirty="0" smtClean="0"/>
              <a:t>параболой, которую </a:t>
            </a:r>
            <a:r>
              <a:rPr lang="ru-RU" dirty="0"/>
              <a:t>можно получить из графика функции </a:t>
            </a:r>
            <a:r>
              <a:rPr lang="ru-RU" i="1" dirty="0"/>
              <a:t>у </a:t>
            </a:r>
            <a:r>
              <a:rPr lang="ru-RU" dirty="0"/>
              <a:t>= </a:t>
            </a:r>
            <a:r>
              <a:rPr lang="ru-RU" i="1" dirty="0"/>
              <a:t>ах2 </a:t>
            </a:r>
            <a:r>
              <a:rPr lang="ru-RU" dirty="0"/>
              <a:t>с </a:t>
            </a:r>
            <a:r>
              <a:rPr lang="ru-RU" dirty="0" smtClean="0"/>
              <a:t>помощью параллельного </a:t>
            </a:r>
            <a:r>
              <a:rPr lang="ru-RU" dirty="0"/>
              <a:t>переноса вдоль оси </a:t>
            </a:r>
            <a:r>
              <a:rPr lang="ru-RU" i="1" dirty="0"/>
              <a:t>х </a:t>
            </a:r>
            <a:r>
              <a:rPr lang="ru-RU" dirty="0" smtClean="0"/>
              <a:t>на </a:t>
            </a:r>
            <a:r>
              <a:rPr lang="ru-RU" i="1" dirty="0"/>
              <a:t>т </a:t>
            </a:r>
            <a:r>
              <a:rPr lang="ru-RU" dirty="0"/>
              <a:t>единиц</a:t>
            </a:r>
          </a:p>
          <a:p>
            <a:r>
              <a:rPr lang="ru-RU" dirty="0"/>
              <a:t>вправо, если </a:t>
            </a:r>
            <a:r>
              <a:rPr lang="ru-RU" i="1" dirty="0"/>
              <a:t>т &gt; </a:t>
            </a:r>
            <a:r>
              <a:rPr lang="ru-RU" dirty="0"/>
              <a:t>0 , или на </a:t>
            </a:r>
            <a:r>
              <a:rPr lang="ru-RU" i="1" dirty="0"/>
              <a:t>-т единиц </a:t>
            </a:r>
            <a:r>
              <a:rPr lang="ru-RU" dirty="0"/>
              <a:t>влево, если </a:t>
            </a:r>
            <a:r>
              <a:rPr lang="ru-RU" i="1" dirty="0"/>
              <a:t>т &lt; </a:t>
            </a:r>
            <a:r>
              <a:rPr lang="ru-RU" dirty="0"/>
              <a:t>0 .</a:t>
            </a:r>
          </a:p>
        </p:txBody>
      </p:sp>
    </p:spTree>
    <p:extLst>
      <p:ext uri="{BB962C8B-B14F-4D97-AF65-F5344CB8AC3E}">
        <p14:creationId xmlns:p14="http://schemas.microsoft.com/office/powerpoint/2010/main" val="2434198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3986891"/>
              </p:ext>
            </p:extLst>
          </p:nvPr>
        </p:nvGraphicFramePr>
        <p:xfrm>
          <a:off x="108000" y="586636"/>
          <a:ext cx="8976866" cy="5866700"/>
        </p:xfrm>
        <a:graphic>
          <a:graphicData uri="http://schemas.openxmlformats.org/drawingml/2006/table">
            <a:tbl>
              <a:tblPr/>
              <a:tblGrid>
                <a:gridCol w="4488433">
                  <a:extLst>
                    <a:ext uri="{9D8B030D-6E8A-4147-A177-3AD203B41FA5}">
                      <a16:colId xmlns:mc="http://schemas.openxmlformats.org/markup-compatibility/2006" xmlns:a14="http://schemas.microsoft.com/office/drawing/2010/main" xmlns:a16="http://schemas.microsoft.com/office/drawing/2014/main" xmlns="" val="1648837893"/>
                    </a:ext>
                  </a:extLst>
                </a:gridCol>
                <a:gridCol w="4488433"/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ГРАФИК ФУНКЦИЙ </a:t>
                      </a:r>
                      <a:r>
                        <a:rPr lang="en-US" sz="2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y = ax</a:t>
                      </a:r>
                      <a:r>
                        <a:rPr lang="en-US" sz="2800" b="1" i="1" baseline="30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28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 + </a:t>
                      </a:r>
                      <a:r>
                        <a:rPr lang="en-US" sz="28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n </a:t>
                      </a:r>
                      <a:r>
                        <a:rPr lang="ru-RU" sz="2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И </a:t>
                      </a:r>
                      <a:r>
                        <a:rPr lang="en-US" sz="28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y = a(x – m)</a:t>
                      </a:r>
                      <a:r>
                        <a:rPr lang="en-US" sz="2800" b="1" i="1" baseline="30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2</a:t>
                      </a:r>
                      <a:endParaRPr lang="ru-RU" sz="28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mc="http://schemas.openxmlformats.org/markup-compatibility/2006" xmlns:a14="http://schemas.microsoft.com/office/drawing/2010/main" xmlns:a16="http://schemas.microsoft.com/office/drawing/2014/main" xmlns="" val="1696741518"/>
                  </a:ext>
                </a:extLst>
              </a:tr>
              <a:tr h="141868"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частные случаи квадратичной функции</a:t>
                      </a: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mc="http://schemas.openxmlformats.org/markup-compatibility/2006" xmlns:a14="http://schemas.microsoft.com/office/drawing/2010/main" xmlns:a16="http://schemas.microsoft.com/office/drawing/2014/main" xmlns="" val="123466732"/>
                  </a:ext>
                </a:extLst>
              </a:tr>
              <a:tr h="49827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Параболоид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Фокус 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Отражённые  от зеркальной поверхности параболоида лучи окажутся параллельными и не рассеиваются.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Легенда о защите Сиракуз.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Изготовление  прожекторов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 автомобильных фар.</a:t>
                      </a:r>
                      <a:endParaRPr lang="ru-RU" sz="2400" i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78" y="1700808"/>
            <a:ext cx="3762375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86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236296" y="85590"/>
            <a:ext cx="1512000" cy="1512000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219325"/>
            <a:ext cx="8953500" cy="24193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176886" y="3564000"/>
            <a:ext cx="8562417" cy="64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463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714375"/>
            <a:ext cx="8953500" cy="54292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8" name="Овал 7"/>
          <p:cNvSpPr/>
          <p:nvPr/>
        </p:nvSpPr>
        <p:spPr>
          <a:xfrm>
            <a:off x="7236296" y="85590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6990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6269</TotalTime>
  <Words>478</Words>
  <Application>Microsoft Office PowerPoint</Application>
  <PresentationFormat>Экран (4:3)</PresentationFormat>
  <Paragraphs>82</Paragraphs>
  <Slides>14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904</cp:revision>
  <dcterms:created xsi:type="dcterms:W3CDTF">2021-10-31T04:25:13Z</dcterms:created>
  <dcterms:modified xsi:type="dcterms:W3CDTF">2025-01-04T00:11:11Z</dcterms:modified>
</cp:coreProperties>
</file>