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97" r:id="rId2"/>
    <p:sldId id="308" r:id="rId3"/>
    <p:sldId id="331" r:id="rId4"/>
    <p:sldId id="412" r:id="rId5"/>
    <p:sldId id="413" r:id="rId6"/>
    <p:sldId id="414" r:id="rId7"/>
    <p:sldId id="415" r:id="rId8"/>
    <p:sldId id="400" r:id="rId9"/>
    <p:sldId id="383" r:id="rId10"/>
    <p:sldId id="349" r:id="rId11"/>
    <p:sldId id="385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microsoft.com/office/2007/relationships/hdphoto" Target="../media/hdphoto1.wdp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Функция </a:t>
            </a:r>
            <a:r>
              <a:rPr lang="en-US" sz="36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y = ax</a:t>
            </a:r>
            <a:r>
              <a:rPr lang="en-US" sz="3600" b="1" i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, ее график и свойства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ФУНКЦИИ И ГРАФИКИ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866900"/>
            <a:ext cx="8953500" cy="31242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Овал 5"/>
          <p:cNvSpPr/>
          <p:nvPr/>
        </p:nvSpPr>
        <p:spPr>
          <a:xfrm>
            <a:off x="7380312" y="54868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430770" y="450912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13" y="620688"/>
            <a:ext cx="7915275" cy="36861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/>
              <a:t>4</a:t>
            </a:r>
            <a:r>
              <a:rPr lang="ru-RU" sz="2400" dirty="0" smtClean="0"/>
              <a:t>, п 9, № </a:t>
            </a:r>
            <a:r>
              <a:rPr lang="en-US" sz="2400" dirty="0" smtClean="0"/>
              <a:t>123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356B0675-5A8C-4752-A753-86CEA1A8C060}"/>
              </a:ext>
            </a:extLst>
          </p:cNvPr>
          <p:cNvSpPr/>
          <p:nvPr/>
        </p:nvSpPr>
        <p:spPr>
          <a:xfrm>
            <a:off x="179513" y="692696"/>
            <a:ext cx="38884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Оцените активность своей работы на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На уроке я: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а) активно работал(а);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б) работал(а), но не активно;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в) был(а) пассивен (пассивна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).-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778577"/>
            <a:ext cx="62985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Изображать схематически </a:t>
            </a:r>
            <a:r>
              <a:rPr lang="ru-RU" dirty="0"/>
              <a:t>на </a:t>
            </a:r>
            <a:r>
              <a:rPr lang="ru-RU" dirty="0" smtClean="0"/>
              <a:t>координатной плоскости </a:t>
            </a:r>
            <a:r>
              <a:rPr lang="ru-RU" dirty="0"/>
              <a:t>графики </a:t>
            </a:r>
            <a:r>
              <a:rPr lang="ru-RU" dirty="0" smtClean="0"/>
              <a:t>квадратичной </a:t>
            </a:r>
            <a:r>
              <a:rPr lang="es-ES" dirty="0" smtClean="0"/>
              <a:t>функций </a:t>
            </a:r>
            <a:r>
              <a:rPr lang="es-ES" i="1" dirty="0"/>
              <a:t>y </a:t>
            </a:r>
            <a:r>
              <a:rPr lang="es-ES" dirty="0"/>
              <a:t>= </a:t>
            </a:r>
            <a:r>
              <a:rPr lang="es-ES" i="1" dirty="0"/>
              <a:t>ax</a:t>
            </a:r>
            <a:r>
              <a:rPr lang="es-ES" baseline="30000" dirty="0"/>
              <a:t>2</a:t>
            </a:r>
            <a:r>
              <a:rPr lang="es-ES" dirty="0"/>
              <a:t>, </a:t>
            </a:r>
            <a:r>
              <a:rPr lang="es-ES" i="1" dirty="0"/>
              <a:t>y </a:t>
            </a:r>
            <a:r>
              <a:rPr lang="es-ES" dirty="0"/>
              <a:t>= </a:t>
            </a:r>
            <a:r>
              <a:rPr lang="es-ES" i="1" dirty="0"/>
              <a:t>ax</a:t>
            </a:r>
            <a:r>
              <a:rPr lang="es-ES" baseline="30000" dirty="0"/>
              <a:t>2</a:t>
            </a:r>
            <a:r>
              <a:rPr lang="es-ES" dirty="0"/>
              <a:t> + </a:t>
            </a:r>
            <a:r>
              <a:rPr lang="es-ES" i="1" dirty="0"/>
              <a:t>n</a:t>
            </a:r>
            <a:r>
              <a:rPr lang="es-ES" dirty="0"/>
              <a:t>,</a:t>
            </a:r>
          </a:p>
          <a:p>
            <a:r>
              <a:rPr lang="es-ES" i="1" dirty="0"/>
              <a:t>y = a</a:t>
            </a:r>
            <a:r>
              <a:rPr lang="es-ES" dirty="0"/>
              <a:t>(</a:t>
            </a:r>
            <a:r>
              <a:rPr lang="es-ES" i="1" dirty="0"/>
              <a:t>x – m</a:t>
            </a:r>
            <a:r>
              <a:rPr lang="es-ES" dirty="0"/>
              <a:t>)</a:t>
            </a:r>
            <a:r>
              <a:rPr lang="es-ES" baseline="30000" dirty="0"/>
              <a:t>2</a:t>
            </a:r>
            <a:r>
              <a:rPr lang="es-ES" dirty="0"/>
              <a:t>, </a:t>
            </a:r>
            <a:r>
              <a:rPr lang="es-ES" i="1" dirty="0"/>
              <a:t>y = a</a:t>
            </a:r>
            <a:r>
              <a:rPr lang="es-ES" dirty="0"/>
              <a:t>(</a:t>
            </a:r>
            <a:r>
              <a:rPr lang="es-ES" i="1" dirty="0"/>
              <a:t>x – m</a:t>
            </a:r>
            <a:r>
              <a:rPr lang="es-ES" dirty="0"/>
              <a:t>)</a:t>
            </a:r>
            <a:r>
              <a:rPr lang="es-ES" baseline="30000" dirty="0"/>
              <a:t>2</a:t>
            </a:r>
            <a:r>
              <a:rPr lang="es-ES" dirty="0"/>
              <a:t> + </a:t>
            </a:r>
            <a:r>
              <a:rPr lang="es-ES" i="1" dirty="0"/>
              <a:t>n</a:t>
            </a:r>
            <a:r>
              <a:rPr lang="es-ES" dirty="0"/>
              <a:t>.</a:t>
            </a:r>
          </a:p>
          <a:p>
            <a:r>
              <a:rPr lang="ru-RU" dirty="0"/>
              <a:t>Строить график </a:t>
            </a:r>
            <a:r>
              <a:rPr lang="ru-RU" dirty="0" smtClean="0"/>
              <a:t>функции </a:t>
            </a:r>
            <a:r>
              <a:rPr lang="es-ES" i="1" dirty="0" smtClean="0"/>
              <a:t>y </a:t>
            </a:r>
            <a:r>
              <a:rPr lang="es-ES" i="1" dirty="0"/>
              <a:t>= ax</a:t>
            </a:r>
            <a:r>
              <a:rPr lang="es-ES" baseline="30000" dirty="0"/>
              <a:t>2</a:t>
            </a:r>
            <a:r>
              <a:rPr lang="es-ES" dirty="0"/>
              <a:t> + </a:t>
            </a:r>
            <a:r>
              <a:rPr lang="es-ES" i="1" dirty="0"/>
              <a:t>bx </a:t>
            </a:r>
            <a:r>
              <a:rPr lang="es-ES" dirty="0"/>
              <a:t>+ </a:t>
            </a:r>
            <a:r>
              <a:rPr lang="es-ES" i="1" dirty="0"/>
              <a:t>c</a:t>
            </a:r>
            <a:r>
              <a:rPr lang="es-ES" dirty="0"/>
              <a:t>, где </a:t>
            </a:r>
            <a:r>
              <a:rPr lang="es-ES" i="1" dirty="0"/>
              <a:t>a </a:t>
            </a:r>
            <a:r>
              <a:rPr lang="es-ES" dirty="0"/>
              <a:t>≠ 0, уметь</a:t>
            </a:r>
          </a:p>
          <a:p>
            <a:r>
              <a:rPr lang="ru-RU" dirty="0"/>
              <a:t>указывать координаты </a:t>
            </a:r>
            <a:r>
              <a:rPr lang="ru-RU" dirty="0" smtClean="0"/>
              <a:t>вершины параболы</a:t>
            </a:r>
            <a:r>
              <a:rPr lang="ru-RU" dirty="0"/>
              <a:t>, её ось </a:t>
            </a:r>
            <a:r>
              <a:rPr lang="ru-RU" dirty="0" smtClean="0"/>
              <a:t>симметрии, направление </a:t>
            </a:r>
            <a:r>
              <a:rPr lang="ru-RU" dirty="0"/>
              <a:t>ветвей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Установите соответствие</a:t>
            </a:r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71" y="1361331"/>
            <a:ext cx="6619875" cy="77152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8608928"/>
                  </p:ext>
                </p:extLst>
              </p:nvPr>
            </p:nvGraphicFramePr>
            <p:xfrm>
              <a:off x="108000" y="586636"/>
              <a:ext cx="8976865" cy="6188268"/>
            </p:xfrm>
            <a:graphic>
              <a:graphicData uri="http://schemas.openxmlformats.org/drawingml/2006/table">
                <a:tbl>
                  <a:tblPr/>
                  <a:tblGrid>
                    <a:gridCol w="3383880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  <a:gridCol w="5592985"/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ФУНКЦИЯ </a:t>
                          </a:r>
                          <a:r>
                            <a:rPr lang="en-US" sz="2800" b="0" i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0" i="1" baseline="30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, ЕЕ ГРАФИК И СВОЙСТВА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41868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121920">
                    <a:tc gridSpan="2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Квадратичной функцией называется функция, которую можно задать формулой вида</a:t>
                          </a:r>
                        </a:p>
                        <a:p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=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ах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+ </a:t>
                          </a: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b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х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+ с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, где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— независимая переменная,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а, </a:t>
                          </a: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b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и с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— некоторые числа, причем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а </a:t>
                          </a:r>
                          <a14:m>
                            <m:oMath xmlns:m="http://schemas.openxmlformats.org/officeDocument/2006/math">
                              <m:r>
                                <a:rPr lang="ru-RU" sz="20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≠</m:t>
                              </m:r>
                            </m:oMath>
                          </a14:m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0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219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Область определения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D(f) =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(—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∞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; +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∞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).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21920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219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х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парабола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140268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96500024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8608928"/>
                  </p:ext>
                </p:extLst>
              </p:nvPr>
            </p:nvGraphicFramePr>
            <p:xfrm>
              <a:off x="108000" y="586636"/>
              <a:ext cx="8976865" cy="6188268"/>
            </p:xfrm>
            <a:graphic>
              <a:graphicData uri="http://schemas.openxmlformats.org/drawingml/2006/table">
                <a:tbl>
                  <a:tblPr/>
                  <a:tblGrid>
                    <a:gridCol w="3383880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648837893"/>
                        </a:ext>
                      </a:extLst>
                    </a:gridCol>
                    <a:gridCol w="5592985"/>
                  </a:tblGrid>
                  <a:tr h="51816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ФУНКЦИЯ </a:t>
                          </a:r>
                          <a:r>
                            <a:rPr lang="en-US" sz="2800" b="0" i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0" i="1" baseline="30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, ЕЕ ГРАФИК И СВОЙСТВА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696741518"/>
                      </a:ext>
                    </a:extLst>
                  </a:tr>
                  <a:tr h="39624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23466732"/>
                      </a:ext>
                    </a:extLst>
                  </a:tr>
                  <a:tr h="975360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100000" r="-68" b="-44125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Область определения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0632" t="-533333" r="-109" b="-1076667"/>
                          </a:stretch>
                        </a:blipFill>
                      </a:tcPr>
                    </a:tc>
                  </a:tr>
                  <a:tr h="396240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х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парабола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140268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96500024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664074"/>
            <a:ext cx="2600325" cy="26098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056" y="3645024"/>
            <a:ext cx="26003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049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4425433"/>
                  </p:ext>
                </p:extLst>
              </p:nvPr>
            </p:nvGraphicFramePr>
            <p:xfrm>
              <a:off x="108000" y="586636"/>
              <a:ext cx="8976866" cy="6313871"/>
            </p:xfrm>
            <a:graphic>
              <a:graphicData uri="http://schemas.openxmlformats.org/drawingml/2006/table">
                <a:tbl>
                  <a:tblPr/>
                  <a:tblGrid>
                    <a:gridCol w="3383880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  <a:gridCol w="5592986"/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ФУНКЦИЯ </a:t>
                          </a:r>
                          <a:r>
                            <a:rPr lang="en-US" sz="2800" b="0" i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0" i="1" baseline="30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, ЕЕ ГРАФИК И СВОЙСТВА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41868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121920">
                    <a:tc gridSpan="2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Квадратичной функцией называется функция, которую можно задать формулой вида</a:t>
                          </a:r>
                        </a:p>
                        <a:p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=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ах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+ </a:t>
                          </a: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b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х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+ с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, где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— независимая переменная,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а, </a:t>
                          </a: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b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и с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— некоторые числа, причем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а </a:t>
                          </a:r>
                          <a14:m>
                            <m:oMath xmlns:m="http://schemas.openxmlformats.org/officeDocument/2006/math">
                              <m:r>
                                <a:rPr lang="ru-RU" sz="20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≠</m:t>
                              </m:r>
                            </m:oMath>
                          </a14:m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0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219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Область определения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D(f) =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(—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∞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; +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∞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).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219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= </a:t>
                          </a: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0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0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21920">
                    <a:tc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140268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96500024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4425433"/>
                  </p:ext>
                </p:extLst>
              </p:nvPr>
            </p:nvGraphicFramePr>
            <p:xfrm>
              <a:off x="108000" y="586636"/>
              <a:ext cx="8976866" cy="6313871"/>
            </p:xfrm>
            <a:graphic>
              <a:graphicData uri="http://schemas.openxmlformats.org/drawingml/2006/table">
                <a:tbl>
                  <a:tblPr/>
                  <a:tblGrid>
                    <a:gridCol w="3383880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648837893"/>
                        </a:ext>
                      </a:extLst>
                    </a:gridCol>
                    <a:gridCol w="5592986"/>
                  </a:tblGrid>
                  <a:tr h="51816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ФУНКЦИЯ </a:t>
                          </a:r>
                          <a:r>
                            <a:rPr lang="en-US" sz="2800" b="0" i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0" i="1" baseline="30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, ЕЕ ГРАФИК И СВОЙСТВА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696741518"/>
                      </a:ext>
                    </a:extLst>
                  </a:tr>
                  <a:tr h="39624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23466732"/>
                      </a:ext>
                    </a:extLst>
                  </a:tr>
                  <a:tr h="975360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100000" r="-68" b="-45375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Область определения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0632" t="-533333" r="-109" b="-1110000"/>
                          </a:stretch>
                        </a:blipFill>
                      </a:tcPr>
                    </a:tc>
                  </a:tr>
                  <a:tr h="521843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80" t="-441860" r="-165405" b="-674419"/>
                          </a:stretch>
                        </a:blipFill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140268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96500024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970460"/>
            <a:ext cx="35528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94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0238045"/>
                  </p:ext>
                </p:extLst>
              </p:nvPr>
            </p:nvGraphicFramePr>
            <p:xfrm>
              <a:off x="108000" y="586636"/>
              <a:ext cx="8976866" cy="5434652"/>
            </p:xfrm>
            <a:graphic>
              <a:graphicData uri="http://schemas.openxmlformats.org/drawingml/2006/table">
                <a:tbl>
                  <a:tblPr/>
                  <a:tblGrid>
                    <a:gridCol w="8976866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</a:tblGrid>
                  <a:tr h="39409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ФУНКЦИЯ </a:t>
                          </a:r>
                          <a:r>
                            <a:rPr lang="en-US" sz="2800" b="0" i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0" i="1" baseline="30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, ЕЕ ГРАФИК И СВОЙСТВА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41868">
                    <a:tc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1219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0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4124012">
                    <a:tc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0238045"/>
                  </p:ext>
                </p:extLst>
              </p:nvPr>
            </p:nvGraphicFramePr>
            <p:xfrm>
              <a:off x="108000" y="586636"/>
              <a:ext cx="8976866" cy="5434652"/>
            </p:xfrm>
            <a:graphic>
              <a:graphicData uri="http://schemas.openxmlformats.org/drawingml/2006/table">
                <a:tbl>
                  <a:tblPr/>
                  <a:tblGrid>
                    <a:gridCol w="8976866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648837893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ФУНКЦИЯ </a:t>
                          </a:r>
                          <a:r>
                            <a:rPr lang="en-US" sz="2800" b="0" i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0" i="1" baseline="30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, ЕЕ ГРАФИК И СВОЙСТВА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69674151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2346673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246154" r="-68" b="-1041538"/>
                          </a:stretch>
                        </a:blipFill>
                      </a:tcPr>
                    </a:tc>
                  </a:tr>
                  <a:tr h="4124012">
                    <a:tc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1988840"/>
            <a:ext cx="76485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27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0192285"/>
                  </p:ext>
                </p:extLst>
              </p:nvPr>
            </p:nvGraphicFramePr>
            <p:xfrm>
              <a:off x="108000" y="586636"/>
              <a:ext cx="8976866" cy="5434652"/>
            </p:xfrm>
            <a:graphic>
              <a:graphicData uri="http://schemas.openxmlformats.org/drawingml/2006/table">
                <a:tbl>
                  <a:tblPr/>
                  <a:tblGrid>
                    <a:gridCol w="8976866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</a:tblGrid>
                  <a:tr h="39409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ФУНКЦИЯ </a:t>
                          </a:r>
                          <a:r>
                            <a:rPr lang="en-US" sz="2800" b="0" i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0" i="1" baseline="30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, ЕЕ ГРАФИК И СВОЙСТВА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41868">
                    <a:tc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1219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0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4124012">
                    <a:tc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0192285"/>
                  </p:ext>
                </p:extLst>
              </p:nvPr>
            </p:nvGraphicFramePr>
            <p:xfrm>
              <a:off x="108000" y="586636"/>
              <a:ext cx="8976866" cy="5434652"/>
            </p:xfrm>
            <a:graphic>
              <a:graphicData uri="http://schemas.openxmlformats.org/drawingml/2006/table">
                <a:tbl>
                  <a:tblPr/>
                  <a:tblGrid>
                    <a:gridCol w="8976866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648837893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ФУНКЦИЯ </a:t>
                          </a:r>
                          <a:r>
                            <a:rPr lang="en-US" sz="2800" b="0" i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0" i="1" baseline="30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, ЕЕ ГРАФИК И СВОЙСТВА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69674151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2346673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246154" r="-68" b="-1041538"/>
                          </a:stretch>
                        </a:blipFill>
                      </a:tcPr>
                    </a:tc>
                  </a:tr>
                  <a:tr h="4124012">
                    <a:tc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04" y="2060848"/>
            <a:ext cx="76295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59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236296" y="85590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18" y="0"/>
            <a:ext cx="8842963" cy="6858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80000" y="5940000"/>
            <a:ext cx="8562417" cy="886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6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0099" y="223707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471737"/>
            <a:ext cx="8953500" cy="19145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6161</TotalTime>
  <Words>395</Words>
  <Application>Microsoft Office PowerPoint</Application>
  <PresentationFormat>Экран (4:3)</PresentationFormat>
  <Paragraphs>75</Paragraphs>
  <Slides>12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887</cp:revision>
  <dcterms:created xsi:type="dcterms:W3CDTF">2021-10-31T04:25:13Z</dcterms:created>
  <dcterms:modified xsi:type="dcterms:W3CDTF">2025-01-03T06:14:50Z</dcterms:modified>
</cp:coreProperties>
</file>