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7" r:id="rId2"/>
    <p:sldId id="308" r:id="rId3"/>
    <p:sldId id="331" r:id="rId4"/>
    <p:sldId id="406" r:id="rId5"/>
    <p:sldId id="405" r:id="rId6"/>
    <p:sldId id="408" r:id="rId7"/>
    <p:sldId id="385" r:id="rId8"/>
    <p:sldId id="29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6EA"/>
    <a:srgbClr val="F9FBF5"/>
    <a:srgbClr val="FDEADA"/>
    <a:srgbClr val="FCD5B5"/>
    <a:srgbClr val="E6EDF6"/>
    <a:srgbClr val="6BBC46"/>
    <a:srgbClr val="7CBF33"/>
    <a:srgbClr val="FAE5F0"/>
    <a:srgbClr val="FFFAFA"/>
    <a:srgbClr val="FA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798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="" xmlns:a16="http://schemas.microsoft.com/office/drawing/2014/main" id="{0CDBB323-56D8-40B3-A315-967E76B4A6F7}"/>
                  </a:ext>
                </a:extLst>
              </p:cNvPr>
              <p:cNvSpPr txBox="1"/>
              <p:nvPr/>
            </p:nvSpPr>
            <p:spPr>
              <a:xfrm>
                <a:off x="1" y="1973138"/>
                <a:ext cx="5796136" cy="396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noAutofit/>
              </a:bodyPr>
              <a:lstStyle/>
              <a:p>
                <a:r>
                  <a:rPr lang="ru-RU" sz="2800" dirty="0" smtClean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itchFamily="34" charset="0"/>
                  </a:rPr>
                  <a:t>Точность представления действительных</a:t>
                </a:r>
                <a:r>
                  <a:rPr lang="en-US" sz="28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itchFamily="34" charset="0"/>
                  </a:rPr>
                  <a:t> </a:t>
                </a:r>
                <a:r>
                  <a:rPr lang="ru-RU" sz="2800" dirty="0" smtClean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itchFamily="34" charset="0"/>
                  </a:rPr>
                  <a:t>чисел </a:t>
                </a:r>
                <a:r>
                  <a:rPr lang="ru-RU" sz="28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itchFamily="34" charset="0"/>
                  </a:rPr>
                  <a:t>в виде </a:t>
                </a:r>
                <a:r>
                  <a:rPr lang="ru-RU" sz="2800" dirty="0" smtClean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itchFamily="34" charset="0"/>
                  </a:rPr>
                  <a:t>десятичных дробей. Число</a:t>
                </a:r>
                <a:r>
                  <a:rPr lang="en-US" sz="2800" dirty="0" smtClean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i="1" smtClean="0">
                        <a:solidFill>
                          <a:schemeClr val="accent6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ru-RU" sz="36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  <a:ea typeface="Tahoma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0CDBB323-56D8-40B3-A315-967E76B4A6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1973138"/>
                <a:ext cx="5796136" cy="396000"/>
              </a:xfrm>
              <a:prstGeom prst="rect">
                <a:avLst/>
              </a:prstGeom>
              <a:blipFill rotWithShape="1">
                <a:blip r:embed="rId4"/>
                <a:stretch>
                  <a:fillRect l="-2313" t="-16923" b="-42923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ЧИСЛА И ВЫЧИСЛЕНИЯ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778577"/>
            <a:ext cx="62985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Округлять действительные </a:t>
            </a:r>
            <a:r>
              <a:rPr lang="ru-RU" dirty="0" smtClean="0"/>
              <a:t>числа,</a:t>
            </a:r>
            <a:r>
              <a:rPr lang="en-US" dirty="0" smtClean="0"/>
              <a:t> </a:t>
            </a:r>
            <a:r>
              <a:rPr lang="ru-RU" dirty="0" smtClean="0"/>
              <a:t>выполнять </a:t>
            </a:r>
            <a:r>
              <a:rPr lang="ru-RU" dirty="0"/>
              <a:t>прикидку </a:t>
            </a:r>
            <a:r>
              <a:rPr lang="ru-RU" dirty="0" smtClean="0"/>
              <a:t>результата</a:t>
            </a:r>
            <a:r>
              <a:rPr lang="en-US" dirty="0" smtClean="0"/>
              <a:t> </a:t>
            </a:r>
            <a:r>
              <a:rPr lang="ru-RU" dirty="0" smtClean="0"/>
              <a:t>вычислений</a:t>
            </a:r>
            <a:r>
              <a:rPr lang="ru-RU" dirty="0"/>
              <a:t>, оценку </a:t>
            </a:r>
            <a:r>
              <a:rPr lang="ru-RU" dirty="0" smtClean="0"/>
              <a:t>значений</a:t>
            </a:r>
            <a:r>
              <a:rPr lang="en-US" dirty="0" smtClean="0"/>
              <a:t> </a:t>
            </a:r>
            <a:r>
              <a:rPr lang="ru-RU" dirty="0" smtClean="0"/>
              <a:t>числовых </a:t>
            </a:r>
            <a:r>
              <a:rPr lang="ru-RU" dirty="0"/>
              <a:t>выражений.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380312" y="396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27584" y="1021792"/>
            <a:ext cx="2664296" cy="92333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Найдите </a:t>
            </a:r>
            <a:r>
              <a:rPr lang="ru-RU" dirty="0"/>
              <a:t>площадь круга, радиус которого на π   меньше его диаметра</a:t>
            </a:r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26327889"/>
                  </p:ext>
                </p:extLst>
              </p:nvPr>
            </p:nvGraphicFramePr>
            <p:xfrm>
              <a:off x="108000" y="586636"/>
              <a:ext cx="8928000" cy="4936316"/>
            </p:xfrm>
            <a:graphic>
              <a:graphicData uri="http://schemas.openxmlformats.org/drawingml/2006/table">
                <a:tbl>
                  <a:tblPr/>
                  <a:tblGrid>
                    <a:gridCol w="1727696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1152128"/>
                    <a:gridCol w="1584176"/>
                    <a:gridCol w="1224136"/>
                    <a:gridCol w="3239864"/>
                  </a:tblGrid>
                  <a:tr h="394092">
                    <a:tc gridSpan="5"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rPr>
                            <a:t>ТОЧНОСТЬ ПРЕДСТАВЛЕНИЯ ДЕЙСТВИТЕЛЬНЫХ</a:t>
                          </a:r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18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rPr>
                            <a:t>ЧИСЕЛ </a:t>
                          </a: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rPr>
                            <a:t>В ВИДЕ </a:t>
                          </a:r>
                          <a:r>
                            <a:rPr lang="ru-RU" sz="18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rPr>
                            <a:t>ДЕСЯТИЧНЫХ ДРОБЕЙ. ЧИСЛО</a:t>
                          </a:r>
                          <a:r>
                            <a:rPr lang="en-US" sz="18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i="1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oMath>
                          </a14:m>
                          <a:endParaRPr lang="ru-RU" sz="24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141868">
                    <a:tc gridSpan="5">
                      <a:txBody>
                        <a:bodyPr/>
                        <a:lstStyle/>
                        <a:p>
                          <a:endParaRPr lang="ru-RU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121920">
                    <a:tc gridSpan="5"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𝜋</m:t>
                              </m:r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1800" b="0" u="none" strike="noStrike" kern="1200" baseline="0" dirty="0" smtClean="0">
                              <a:solidFill>
                                <a:schemeClr val="tx1"/>
                              </a:solidFill>
                              <a:ea typeface="Cambria Math"/>
                              <a:cs typeface="+mn-cs"/>
                            </a:rPr>
                            <a:t>(окружность –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𝜋𝜀𝜌</m:t>
                              </m:r>
                              <m:r>
                                <a:rPr lang="el-GR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ι</m:t>
                              </m:r>
                              <m:r>
                                <a:rPr lang="ru-RU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𝜑𝜀𝜌𝜀</m:t>
                              </m:r>
                              <m:r>
                                <a:rPr lang="el-GR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ι</m:t>
                              </m:r>
                              <m:r>
                                <a:rPr lang="ru-RU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𝛼</m:t>
                              </m:r>
                            </m:oMath>
                          </a14:m>
                          <a:r>
                            <a:rPr lang="ru-RU" sz="2000" i="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ru-RU" sz="2000" i="0" baseline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6E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  <a:tr h="268724">
                    <a:tc gridSpan="2"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Уильям Джонс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Леонард Эйлер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Джамшид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ал-Каши (16)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268724">
                    <a:tc gridSpan="2"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Лудольф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ван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Цейлен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(35)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Джон </a:t>
                          </a:r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Мэчин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(100)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Иоган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Генрих Ламберт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268724">
                    <a:tc gridSpan="2"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Иоганн Мартин </a:t>
                          </a:r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Дазе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(200)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Уильям </a:t>
                          </a:r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Шенке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(707)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Д. Ф. </a:t>
                          </a:r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Фергюсон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268724">
                    <a:tc gridSpan="3"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Джон фон Нейман (2037)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l"/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Джордж Эрик </a:t>
                          </a:r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Фелтон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(7480)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l"/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268724">
                    <a:tc gridSpan="3"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Франсуа </a:t>
                          </a:r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Женюи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(10 000)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ru-RU" dirty="0" smtClean="0"/>
                            <a:t>1961 г. (100 000)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268724">
                    <a:tc gridSpan="3">
                      <a:txBody>
                        <a:bodyPr/>
                        <a:lstStyle/>
                        <a:p>
                          <a:pPr algn="l"/>
                          <a:r>
                            <a:rPr lang="ru-RU" dirty="0" smtClean="0"/>
                            <a:t>1973 г. (1 000 000)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ru-RU" dirty="0" smtClean="0"/>
                            <a:t>2013 г. (12,1 </a:t>
                          </a:r>
                          <a:r>
                            <a:rPr lang="ru-RU" dirty="0" err="1" smtClean="0"/>
                            <a:t>трл</a:t>
                          </a:r>
                          <a:r>
                            <a:rPr lang="ru-RU" dirty="0" smtClean="0"/>
                            <a:t> знаков после запятой)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3,1415926536</a:t>
                          </a:r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6EA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можно вычислить окружность Земли с точностью менее миллиметра.</a:t>
                          </a:r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6E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486236">
                    <a:tc gridSpan="5"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𝜋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— это «нормальное» число</a:t>
                          </a:r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0">
                    <a:tc gridSpan="5">
                      <a:txBody>
                        <a:bodyPr/>
                        <a:lstStyle/>
                        <a:p>
                          <a:pPr algn="ctr"/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4="http://schemas.microsoft.com/office/drawing/2010/main"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26327889"/>
                  </p:ext>
                </p:extLst>
              </p:nvPr>
            </p:nvGraphicFramePr>
            <p:xfrm>
              <a:off x="108000" y="586636"/>
              <a:ext cx="8928000" cy="4936316"/>
            </p:xfrm>
            <a:graphic>
              <a:graphicData uri="http://schemas.openxmlformats.org/drawingml/2006/table">
                <a:tbl>
                  <a:tblPr/>
                  <a:tblGrid>
                    <a:gridCol w="1727696">
                      <a:extLst>
                        <a:ext uri="{9D8B030D-6E8A-4147-A177-3AD203B41FA5}">
                          <a16:colId xmlns:a14="http://schemas.microsoft.com/office/drawing/2010/main" xmlns:a16="http://schemas.microsoft.com/office/drawing/2014/main" xmlns="" val="1648837893"/>
                        </a:ext>
                      </a:extLst>
                    </a:gridCol>
                    <a:gridCol w="1152128"/>
                    <a:gridCol w="1584176"/>
                    <a:gridCol w="1224136"/>
                    <a:gridCol w="3239864"/>
                  </a:tblGrid>
                  <a:tr h="731520">
                    <a:tc gridSpan="5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4167" r="-68" b="-575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4="http://schemas.microsoft.com/office/drawing/2010/main" xmlns:a16="http://schemas.microsoft.com/office/drawing/2014/main" xmlns="" val="1696741518"/>
                      </a:ext>
                    </a:extLst>
                  </a:tr>
                  <a:tr h="365760">
                    <a:tc gridSpan="5">
                      <a:txBody>
                        <a:bodyPr/>
                        <a:lstStyle/>
                        <a:p>
                          <a:endParaRPr lang="ru-RU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4="http://schemas.microsoft.com/office/drawing/2010/main" xmlns:a16="http://schemas.microsoft.com/office/drawing/2014/main" xmlns="" val="123466732"/>
                      </a:ext>
                    </a:extLst>
                  </a:tr>
                  <a:tr h="396240">
                    <a:tc gridSpan="5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284615" r="-68" b="-86923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4="http://schemas.microsoft.com/office/drawing/2010/main" xmlns:a16="http://schemas.microsoft.com/office/drawing/2014/main" xmlns="" val="2168586922"/>
                      </a:ext>
                    </a:extLst>
                  </a:tr>
                  <a:tr h="365760">
                    <a:tc gridSpan="2"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Уильям Джонс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Леонард Эйлер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Джамшид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ал-Каши (16)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Лудольф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ван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Цейлен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(35)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Джон </a:t>
                          </a:r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Мэчин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(100)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Иоган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Генрих Ламберт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Иоганн Мартин </a:t>
                          </a:r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Дазе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(200)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Уильям </a:t>
                          </a:r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Шенке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(707)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Д. Ф. </a:t>
                          </a:r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Фергюсон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 gridSpan="3"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Джон фон Нейман (2037)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l"/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Джордж Эрик </a:t>
                          </a:r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Фелтон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(7480)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l"/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 gridSpan="3"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Франсуа </a:t>
                          </a:r>
                          <a:r>
                            <a:rPr lang="ru-RU" sz="1800" b="0" i="0" u="none" strike="noStrike" kern="1200" baseline="0" dirty="0" err="1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Женюи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(10 000)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ru-RU" dirty="0" smtClean="0"/>
                            <a:t>1961 г. (100 000)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365760">
                    <a:tc gridSpan="3">
                      <a:txBody>
                        <a:bodyPr/>
                        <a:lstStyle/>
                        <a:p>
                          <a:pPr algn="l"/>
                          <a:r>
                            <a:rPr lang="ru-RU" dirty="0" smtClean="0"/>
                            <a:t>1973 г. (1 000 000)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ru-RU" dirty="0" smtClean="0"/>
                            <a:t>2013 г. (12,1 </a:t>
                          </a:r>
                          <a:r>
                            <a:rPr lang="ru-RU" dirty="0" err="1" smtClean="0"/>
                            <a:t>трл</a:t>
                          </a:r>
                          <a:r>
                            <a:rPr lang="ru-RU" dirty="0" smtClean="0"/>
                            <a:t> знаков после запятой)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3,1415926536</a:t>
                          </a:r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6EA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можно вычислить окружность Земли с точностью менее миллиметра.</a:t>
                          </a:r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6E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486236">
                    <a:tc gridSpan="5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837500" r="-68" b="-8125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396240">
                    <a:tc gridSpan="5">
                      <a:txBody>
                        <a:bodyPr/>
                        <a:lstStyle/>
                        <a:p>
                          <a:pPr algn="ctr"/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8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99" y="2415661"/>
            <a:ext cx="8953500" cy="42576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33925" y="5517232"/>
            <a:ext cx="8884458" cy="115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236296" y="620688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43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ПРОДВИНУТЫМ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49026" y="1334715"/>
            <a:ext cx="1512000" cy="15120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957512"/>
            <a:ext cx="8953500" cy="9429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4510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80"/>
            <a:ext cx="7315200" cy="1743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Овал 6"/>
          <p:cNvSpPr/>
          <p:nvPr/>
        </p:nvSpPr>
        <p:spPr>
          <a:xfrm>
            <a:off x="6567991" y="1196752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2</a:t>
            </a:r>
            <a:r>
              <a:rPr lang="ru-RU" sz="2400" dirty="0" smtClean="0"/>
              <a:t>, п</a:t>
            </a:r>
            <a:r>
              <a:rPr lang="en-US" sz="2400" dirty="0"/>
              <a:t>6</a:t>
            </a:r>
            <a:r>
              <a:rPr lang="ru-RU" sz="2400" dirty="0" smtClean="0"/>
              <a:t>, № </a:t>
            </a:r>
            <a:r>
              <a:rPr lang="en-US" sz="2400" dirty="0"/>
              <a:t> </a:t>
            </a:r>
            <a:r>
              <a:rPr lang="ru-RU" sz="2400" dirty="0" smtClean="0"/>
              <a:t>78.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92696"/>
            <a:ext cx="1934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618072" y="694261"/>
            <a:ext cx="4572000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r>
              <a:rPr lang="ru-RU" b="1" dirty="0"/>
              <a:t> Реальная закономерность.</a:t>
            </a:r>
            <a:r>
              <a:rPr lang="ru-RU" b="1" dirty="0" smtClean="0">
                <a:noFill/>
              </a:rPr>
              <a:t> За</a:t>
            </a:r>
            <a:r>
              <a:rPr lang="en-US" b="1" dirty="0" smtClean="0">
                <a:noFill/>
              </a:rPr>
              <a:t>\</a:t>
            </a:r>
          </a:p>
          <a:p>
            <a:r>
              <a:rPr lang="ru-RU" dirty="0" smtClean="0"/>
              <a:t>Предложите </a:t>
            </a:r>
            <a:r>
              <a:rPr lang="ru-RU" dirty="0"/>
              <a:t>числовую последовательность, взяв за основу реальные события своей жизни. Обоснуйте полученную закономерность.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6211</TotalTime>
  <Words>251</Words>
  <Application>Microsoft Office PowerPoint</Application>
  <PresentationFormat>Экран (4:3)</PresentationFormat>
  <Paragraphs>51</Paragraphs>
  <Slides>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936</cp:revision>
  <dcterms:created xsi:type="dcterms:W3CDTF">2021-10-31T04:25:13Z</dcterms:created>
  <dcterms:modified xsi:type="dcterms:W3CDTF">2024-12-30T23:42:26Z</dcterms:modified>
</cp:coreProperties>
</file>