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97" r:id="rId2"/>
    <p:sldId id="308" r:id="rId3"/>
    <p:sldId id="331" r:id="rId4"/>
    <p:sldId id="386" r:id="rId5"/>
    <p:sldId id="387" r:id="rId6"/>
    <p:sldId id="272" r:id="rId7"/>
    <p:sldId id="388" r:id="rId8"/>
    <p:sldId id="389" r:id="rId9"/>
    <p:sldId id="383" r:id="rId10"/>
    <p:sldId id="385" r:id="rId11"/>
    <p:sldId id="29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=""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=""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=""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=""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=""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Функции </a:t>
            </a:r>
            <a:r>
              <a:rPr lang="en-US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y = x</a:t>
            </a:r>
            <a:r>
              <a:rPr lang="en-US" sz="2800" baseline="300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-1</a:t>
            </a: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  и  </a:t>
            </a:r>
            <a:endParaRPr lang="en-US" sz="2800" dirty="0" smtClean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  <a:p>
            <a:pPr algn="r"/>
            <a:r>
              <a:rPr lang="en-US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y = x</a:t>
            </a:r>
            <a:r>
              <a:rPr lang="en-US" sz="2800" baseline="300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-2 </a:t>
            </a: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их свойства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=""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СТЕПЕНЬ С ЦЕЛЫМ ПОКАЗАТЕЛЕМ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3" y="2420888"/>
            <a:ext cx="2381250" cy="27717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620688"/>
            <a:ext cx="7124700" cy="78105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16, п5</a:t>
            </a:r>
            <a:r>
              <a:rPr lang="en-US" sz="2400" dirty="0" smtClean="0"/>
              <a:t>1</a:t>
            </a:r>
            <a:r>
              <a:rPr lang="ru-RU" sz="2400" dirty="0" smtClean="0"/>
              <a:t>, </a:t>
            </a:r>
            <a:r>
              <a:rPr lang="ru-RU" sz="2400" dirty="0"/>
              <a:t>№ </a:t>
            </a:r>
            <a:r>
              <a:rPr lang="ru-RU" sz="2400" dirty="0" smtClean="0"/>
              <a:t>1244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6668709C-AB7C-40C0-AAF1-0AF37F5E4B97}"/>
              </a:ext>
            </a:extLst>
          </p:cNvPr>
          <p:cNvSpPr/>
          <p:nvPr/>
        </p:nvSpPr>
        <p:spPr>
          <a:xfrm>
            <a:off x="199728" y="980728"/>
            <a:ext cx="417646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Продолжите высказывания об уроке.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1. Самым интересным на уроке для меня было ... 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2. Я научился (научилась) ... 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3. Я хотел(а) бы ещё узнать ... 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4. Мне понравилось ... 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5. Мне не понравилось . .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</a:t>
            </a:r>
            <a:r>
              <a:rPr lang="ru-RU" dirty="0" smtClean="0"/>
              <a:t>Знать свойства </a:t>
            </a:r>
            <a:r>
              <a:rPr lang="ru-RU" dirty="0"/>
              <a:t>этих функций и особенности их графиков. </a:t>
            </a:r>
            <a:endParaRPr lang="ru-RU" b="0" i="1" u="none" strike="noStrike" baseline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="" xmlns:a16="http://schemas.microsoft.com/office/drawing/2014/main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3121943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213" y="1340768"/>
            <a:ext cx="7038975" cy="178117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xmlns="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10164418"/>
                  </p:ext>
                </p:extLst>
              </p:nvPr>
            </p:nvGraphicFramePr>
            <p:xfrm>
              <a:off x="108000" y="586636"/>
              <a:ext cx="8928000" cy="5921972"/>
            </p:xfrm>
            <a:graphic>
              <a:graphicData uri="http://schemas.openxmlformats.org/drawingml/2006/table">
                <a:tbl>
                  <a:tblPr/>
                  <a:tblGrid>
                    <a:gridCol w="1583680">
                      <a:extLst>
                        <a:ext uri="{9D8B030D-6E8A-4147-A177-3AD203B41FA5}">
                          <a16:colId xmlns:a16="http://schemas.microsoft.com/office/drawing/2014/main" xmlns="" val="1648837893"/>
                        </a:ext>
                      </a:extLst>
                    </a:gridCol>
                    <a:gridCol w="3456384">
                      <a:extLst>
                        <a:ext uri="{9D8B030D-6E8A-4147-A177-3AD203B41FA5}">
                          <a16:colId xmlns:a16="http://schemas.microsoft.com/office/drawing/2014/main" xmlns="" val="3136232880"/>
                        </a:ext>
                      </a:extLst>
                    </a:gridCol>
                    <a:gridCol w="3887936"/>
                  </a:tblGrid>
                  <a:tr h="394092">
                    <a:tc gridSpan="3"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ФУНКЦИИ </a:t>
                          </a:r>
                          <a:r>
                            <a:rPr lang="en-US" sz="2000" dirty="0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Y = X</a:t>
                          </a:r>
                          <a:r>
                            <a:rPr lang="en-US" sz="2000" baseline="30000" dirty="0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-1</a:t>
                          </a:r>
                          <a:r>
                            <a:rPr lang="ru-RU" sz="2000" dirty="0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  И  </a:t>
                          </a:r>
                          <a:r>
                            <a:rPr lang="en-US" sz="2000" dirty="0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Y = X</a:t>
                          </a:r>
                          <a:r>
                            <a:rPr lang="en-US" sz="2000" baseline="30000" dirty="0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-2 </a:t>
                          </a:r>
                          <a:r>
                            <a:rPr lang="ru-RU" sz="2000" dirty="0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ИХ СВОЙСТВА</a:t>
                          </a:r>
                          <a:endParaRPr lang="ru-RU" sz="2000" dirty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effectLst/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696741518"/>
                      </a:ext>
                    </a:extLst>
                  </a:tr>
                  <a:tr h="466052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y</a:t>
                          </a:r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 = х </a:t>
                          </a:r>
                          <a:r>
                            <a:rPr lang="ru-RU" sz="2000" b="0" i="1" u="none" strike="noStrike" kern="1200" baseline="3000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п</a:t>
                          </a:r>
                          <a:endParaRPr lang="ru-RU" sz="2000" i="1" baseline="30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степенная функция с целым показателем</a:t>
                          </a:r>
                          <a:endParaRPr lang="en-US" sz="2000" i="1" baseline="30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23466732"/>
                      </a:ext>
                    </a:extLst>
                  </a:tr>
                  <a:tr h="4752528">
                    <a:tc gridSpan="2">
                      <a:txBody>
                        <a:bodyPr/>
                        <a:lstStyle/>
                        <a:p>
                          <a:pPr algn="r"/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у </a:t>
                          </a:r>
                          <a:r>
                            <a:rPr lang="ru-RU" sz="20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= </a:t>
                          </a:r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х </a:t>
                          </a:r>
                          <a:r>
                            <a:rPr lang="ru-RU" sz="2000" b="0" i="1" u="none" strike="noStrike" kern="1200" baseline="3000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-</a:t>
                          </a:r>
                          <a:r>
                            <a:rPr lang="ru-RU" sz="2000" b="0" i="0" u="none" strike="noStrike" kern="1200" baseline="3000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1</a:t>
                          </a:r>
                        </a:p>
                        <a:p>
                          <a:pPr marL="342900" indent="-342900" algn="l">
                            <a:buAutoNum type="arabicPeriod"/>
                          </a:pP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Arial" pitchFamily="34" charset="0"/>
                            </a:rPr>
                            <a:t>Если 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Arial" pitchFamily="34" charset="0"/>
                            </a:rPr>
                            <a:t>х &gt;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Arial" pitchFamily="34" charset="0"/>
                            </a:rPr>
                            <a:t>0, то 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Arial" pitchFamily="34" charset="0"/>
                            </a:rPr>
                            <a:t>у &gt;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Arial" pitchFamily="34" charset="0"/>
                            </a:rPr>
                            <a:t>0; если 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Arial" pitchFamily="34" charset="0"/>
                            </a:rPr>
                            <a:t>х &lt;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Arial" pitchFamily="34" charset="0"/>
                            </a:rPr>
                            <a:t>0, то 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Arial" pitchFamily="34" charset="0"/>
                            </a:rPr>
                            <a:t>у &lt;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Arial" pitchFamily="34" charset="0"/>
                            </a:rPr>
                            <a:t>0.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графиком функции является гипербола.</a:t>
                          </a:r>
                        </a:p>
                        <a:p>
                          <a:pPr marL="457200" indent="-457200" algn="l">
                            <a:buAutoNum type="arabicPeriod"/>
                          </a:pP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Противоположным значениям аргумента соответствуют противоположные значения функции. </a:t>
                          </a:r>
                        </a:p>
                        <a:p>
                          <a:pPr marL="457200" indent="-457200" algn="l">
                            <a:buAutoNum type="arabicPeriod"/>
                          </a:pP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Если значения аргумента при 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х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&gt; О неограниченно возрастают 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(х </a:t>
                          </a:r>
                          <a14:m>
                            <m:oMath xmlns:m="http://schemas.openxmlformats.org/officeDocument/2006/math">
                              <m:r>
                                <a:rPr lang="ru-RU" sz="1800" b="0" i="1" u="none" strike="noStrike" kern="120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+mn-cs"/>
                                </a:rPr>
                                <m:t>→</m:t>
                              </m:r>
                            </m:oMath>
                          </a14:m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+</a:t>
                          </a:r>
                          <a14:m>
                            <m:oMath xmlns:m="http://schemas.openxmlformats.org/officeDocument/2006/math">
                              <m:r>
                                <a:rPr lang="ru-RU" sz="1800" b="0" i="1" u="none" strike="noStrike" kern="1200" baseline="0" dirty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+mn-cs"/>
                                </a:rPr>
                                <m:t>∞</m:t>
                              </m:r>
                            </m:oMath>
                          </a14:m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), то соответствующие им значения функции, оставаясь положительными, неограниченно убывают, т. е. стремятся к нулю 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(у </a:t>
                          </a:r>
                          <a14:m>
                            <m:oMath xmlns:m="http://schemas.openxmlformats.org/officeDocument/2006/math">
                              <m:r>
                                <a:rPr lang="ru-RU" sz="1800" b="0" i="1" u="none" strike="noStrike" kern="120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+mn-cs"/>
                                </a:rPr>
                                <m:t>→</m:t>
                              </m:r>
                            </m:oMath>
                          </a14:m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0). </a:t>
                          </a:r>
                        </a:p>
                        <a:p>
                          <a:pPr marL="0" indent="0" algn="l">
                            <a:buNone/>
                          </a:pP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       Если значения аргумента при 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х &gt;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 убывают,</a:t>
                          </a:r>
                        </a:p>
                        <a:p>
                          <a:pPr marL="0" indent="0" algn="l">
                            <a:buNone/>
                          </a:pP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       т. е. стремятся к нулю 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(х </a:t>
                          </a:r>
                          <a14:m>
                            <m:oMath xmlns:m="http://schemas.openxmlformats.org/officeDocument/2006/math">
                              <m:r>
                                <a:rPr lang="ru-RU" sz="1800" b="0" i="1" u="none" strike="noStrike" kern="120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+mn-cs"/>
                                </a:rPr>
                                <m:t>→</m:t>
                              </m:r>
                            </m:oMath>
                          </a14:m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0), то</a:t>
                          </a:r>
                        </a:p>
                        <a:p>
                          <a:pPr marL="0" indent="0" algn="l">
                            <a:buNone/>
                          </a:pP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       соответствующие значения функции</a:t>
                          </a:r>
                        </a:p>
                        <a:p>
                          <a:pPr marL="0" indent="0" algn="l">
                            <a:buNone/>
                          </a:pP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       неограниченно возрастают 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(у </a:t>
                          </a:r>
                          <a14:m>
                            <m:oMath xmlns:m="http://schemas.openxmlformats.org/officeDocument/2006/math">
                              <m:r>
                                <a:rPr lang="ru-RU" sz="1800" b="0" i="1" u="none" strike="noStrike" kern="120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+mn-cs"/>
                                </a:rPr>
                                <m:t>→</m:t>
                              </m:r>
                            </m:oMath>
                          </a14:m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+</a:t>
                          </a:r>
                          <a14:m>
                            <m:oMath xmlns:m="http://schemas.openxmlformats.org/officeDocument/2006/math">
                              <m:r>
                                <a:rPr lang="ru-RU" sz="1800" b="0" i="1" u="none" strike="noStrike" kern="120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+mn-cs"/>
                                </a:rPr>
                                <m:t>∞</m:t>
                              </m:r>
                            </m:oMath>
                          </a14:m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). </a:t>
                          </a:r>
                        </a:p>
                        <a:p>
                          <a:pPr marL="342900" indent="-342900" algn="l">
                            <a:buFont typeface="+mj-lt"/>
                            <a:buAutoNum type="arabicPeriod" startAt="4"/>
                          </a:pP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Значения аргумента и соответствующие им</a:t>
                          </a:r>
                        </a:p>
                        <a:p>
                          <a:pPr marL="0" indent="0" algn="l">
                            <a:buFont typeface="+mj-lt"/>
                            <a:buNone/>
                          </a:pP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      значения функции являются взаимно</a:t>
                          </a:r>
                        </a:p>
                        <a:p>
                          <a:pPr marL="0" indent="0" algn="l">
                            <a:buFont typeface="+mj-lt"/>
                            <a:buNone/>
                          </a:pP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      обратными числами </a:t>
                          </a:r>
                          <a:endParaRPr lang="ru-RU" sz="2000" b="0" i="1" dirty="0">
                            <a:solidFill>
                              <a:srgbClr val="C00000"/>
                            </a:solidFill>
                            <a:latin typeface="+mn-lt"/>
                            <a:cs typeface="Arial" pitchFamily="34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216858692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Таблица 9">
                <a:extLst>
                  <a:ext uri="{FF2B5EF4-FFF2-40B4-BE49-F238E27FC236}">
                    <a16:creationId xmlns="" xmlns:a14="http://schemas.microsoft.com/office/drawing/2010/main" xmlns:a16="http://schemas.microsoft.com/office/drawing/2014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10164418"/>
                  </p:ext>
                </p:extLst>
              </p:nvPr>
            </p:nvGraphicFramePr>
            <p:xfrm>
              <a:off x="108000" y="586636"/>
              <a:ext cx="8928000" cy="5921972"/>
            </p:xfrm>
            <a:graphic>
              <a:graphicData uri="http://schemas.openxmlformats.org/drawingml/2006/table">
                <a:tbl>
                  <a:tblPr/>
                  <a:tblGrid>
                    <a:gridCol w="1583680">
                      <a:extLst>
                        <a:ext uri="{9D8B030D-6E8A-4147-A177-3AD203B41FA5}">
                          <a16:colId xmlns="" xmlns:a14="http://schemas.microsoft.com/office/drawing/2010/main" xmlns:a16="http://schemas.microsoft.com/office/drawing/2014/main" val="1648837893"/>
                        </a:ext>
                      </a:extLst>
                    </a:gridCol>
                    <a:gridCol w="3456384">
                      <a:extLst>
                        <a:ext uri="{9D8B030D-6E8A-4147-A177-3AD203B41FA5}">
                          <a16:colId xmlns="" xmlns:a14="http://schemas.microsoft.com/office/drawing/2010/main" xmlns:a16="http://schemas.microsoft.com/office/drawing/2014/main" val="3136232880"/>
                        </a:ext>
                      </a:extLst>
                    </a:gridCol>
                    <a:gridCol w="3887936"/>
                  </a:tblGrid>
                  <a:tr h="396240">
                    <a:tc gridSpan="3"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ФУНКЦИИ </a:t>
                          </a:r>
                          <a:r>
                            <a:rPr lang="en-US" sz="2000" dirty="0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Y = X</a:t>
                          </a:r>
                          <a:r>
                            <a:rPr lang="en-US" sz="2000" baseline="30000" dirty="0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-1</a:t>
                          </a:r>
                          <a:r>
                            <a:rPr lang="ru-RU" sz="2000" dirty="0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  И  </a:t>
                          </a:r>
                          <a:r>
                            <a:rPr lang="en-US" sz="2000" dirty="0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Y = X</a:t>
                          </a:r>
                          <a:r>
                            <a:rPr lang="en-US" sz="2000" baseline="30000" dirty="0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-2 </a:t>
                          </a:r>
                          <a:r>
                            <a:rPr lang="ru-RU" sz="2000" dirty="0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ИХ СВОЙСТВА</a:t>
                          </a:r>
                          <a:endParaRPr lang="ru-RU" sz="2000" dirty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effectLst/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4="http://schemas.microsoft.com/office/drawing/2010/main" xmlns:a16="http://schemas.microsoft.com/office/drawing/2014/main" val="1696741518"/>
                      </a:ext>
                    </a:extLst>
                  </a:tr>
                  <a:tr h="466052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y</a:t>
                          </a:r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 = х </a:t>
                          </a:r>
                          <a:r>
                            <a:rPr lang="ru-RU" sz="2000" b="0" i="1" u="none" strike="noStrike" kern="1200" baseline="3000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п</a:t>
                          </a:r>
                          <a:endParaRPr lang="ru-RU" sz="2000" i="1" baseline="30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степенная функция с целым показателем</a:t>
                          </a:r>
                          <a:endParaRPr lang="en-US" sz="2000" i="1" baseline="30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4="http://schemas.microsoft.com/office/drawing/2010/main" xmlns:a16="http://schemas.microsoft.com/office/drawing/2014/main" val="123466732"/>
                      </a:ext>
                    </a:extLst>
                  </a:tr>
                  <a:tr h="5059680">
                    <a:tc gridSpan="2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21" t="-17590" r="-77361" b="-1928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4="http://schemas.microsoft.com/office/drawing/2010/main" xmlns:a16="http://schemas.microsoft.com/office/drawing/2014/main" val="216858692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7733" y="1823662"/>
            <a:ext cx="378142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448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xmlns="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70094109"/>
                  </p:ext>
                </p:extLst>
              </p:nvPr>
            </p:nvGraphicFramePr>
            <p:xfrm>
              <a:off x="108000" y="586636"/>
              <a:ext cx="8928000" cy="3958636"/>
            </p:xfrm>
            <a:graphic>
              <a:graphicData uri="http://schemas.openxmlformats.org/drawingml/2006/table">
                <a:tbl>
                  <a:tblPr/>
                  <a:tblGrid>
                    <a:gridCol w="1583680">
                      <a:extLst>
                        <a:ext uri="{9D8B030D-6E8A-4147-A177-3AD203B41FA5}">
                          <a16:colId xmlns:a16="http://schemas.microsoft.com/office/drawing/2014/main" xmlns="" val="1648837893"/>
                        </a:ext>
                      </a:extLst>
                    </a:gridCol>
                    <a:gridCol w="3312368">
                      <a:extLst>
                        <a:ext uri="{9D8B030D-6E8A-4147-A177-3AD203B41FA5}">
                          <a16:colId xmlns:a16="http://schemas.microsoft.com/office/drawing/2014/main" xmlns="" val="3136232880"/>
                        </a:ext>
                      </a:extLst>
                    </a:gridCol>
                    <a:gridCol w="4031952"/>
                  </a:tblGrid>
                  <a:tr h="322084">
                    <a:tc gridSpan="3"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ФУНКЦИИ </a:t>
                          </a:r>
                          <a:r>
                            <a:rPr lang="en-US" sz="2000" dirty="0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Y = X</a:t>
                          </a:r>
                          <a:r>
                            <a:rPr lang="en-US" sz="2000" baseline="30000" dirty="0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-1</a:t>
                          </a:r>
                          <a:r>
                            <a:rPr lang="ru-RU" sz="2000" dirty="0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  И  </a:t>
                          </a:r>
                          <a:r>
                            <a:rPr lang="en-US" sz="2000" dirty="0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Y = X</a:t>
                          </a:r>
                          <a:r>
                            <a:rPr lang="en-US" sz="2000" baseline="30000" dirty="0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-2 </a:t>
                          </a:r>
                          <a:r>
                            <a:rPr lang="ru-RU" sz="2000" dirty="0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ИХ СВОЙСТВА</a:t>
                          </a:r>
                          <a:endParaRPr lang="ru-RU" sz="2000" dirty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effectLst/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696741518"/>
                      </a:ext>
                    </a:extLst>
                  </a:tr>
                  <a:tr h="466052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y</a:t>
                          </a:r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 = х </a:t>
                          </a:r>
                          <a:r>
                            <a:rPr lang="ru-RU" sz="2000" b="0" i="1" u="none" strike="noStrike" kern="1200" baseline="3000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п</a:t>
                          </a:r>
                          <a:endParaRPr lang="ru-RU" sz="2000" i="1" baseline="30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степенная функция с целым показателем</a:t>
                          </a:r>
                          <a:endParaRPr lang="en-US" sz="2000" i="1" baseline="30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23466732"/>
                      </a:ext>
                    </a:extLst>
                  </a:tr>
                  <a:tr h="3096344">
                    <a:tc gridSpan="2">
                      <a:txBody>
                        <a:bodyPr/>
                        <a:lstStyle/>
                        <a:p>
                          <a:pPr algn="r"/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у </a:t>
                          </a:r>
                          <a:r>
                            <a:rPr lang="ru-RU" sz="20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= </a:t>
                          </a:r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х </a:t>
                          </a:r>
                          <a:r>
                            <a:rPr lang="ru-RU" sz="2000" b="0" i="1" u="none" strike="noStrike" kern="1200" baseline="3000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-</a:t>
                          </a:r>
                          <a:r>
                            <a:rPr lang="ru-RU" sz="2000" b="0" i="0" u="none" strike="noStrike" kern="1200" baseline="3000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2</a:t>
                          </a:r>
                        </a:p>
                        <a:p>
                          <a:pPr marL="342900" indent="-342900" algn="l">
                            <a:buAutoNum type="arabicPeriod"/>
                          </a:pP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При любом значении аргумента значения функции — положительные числа. </a:t>
                          </a:r>
                        </a:p>
                        <a:p>
                          <a:pPr marL="342900" indent="-342900" algn="l">
                            <a:buAutoNum type="arabicPeriod"/>
                          </a:pP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Противоположным значениям аргумента соответствует одно и то же значение функции.  </a:t>
                          </a:r>
                        </a:p>
                        <a:p>
                          <a:pPr marL="342900" indent="-342900" algn="l">
                            <a:buAutoNum type="arabicPeriod"/>
                          </a:pP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Если 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х </a:t>
                          </a:r>
                          <a14:m>
                            <m:oMath xmlns:m="http://schemas.openxmlformats.org/officeDocument/2006/math">
                              <m:r>
                                <a:rPr lang="ru-RU" sz="1800" b="0" i="1" u="none" strike="noStrike" kern="120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+mn-cs"/>
                                </a:rPr>
                                <m:t>→ +∞ </m:t>
                              </m:r>
                            </m:oMath>
                          </a14:m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или 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х </a:t>
                          </a:r>
                          <a14:m>
                            <m:oMath xmlns:m="http://schemas.openxmlformats.org/officeDocument/2006/math">
                              <m:r>
                                <a:rPr lang="ru-RU" sz="1800" b="0" i="1" u="none" strike="noStrike" kern="120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+mn-cs"/>
                                </a:rPr>
                                <m:t>→−∞</m:t>
                              </m:r>
                            </m:oMath>
                          </a14:m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, то 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у </a:t>
                          </a:r>
                          <a14:m>
                            <m:oMath xmlns:m="http://schemas.openxmlformats.org/officeDocument/2006/math">
                              <m:r>
                                <a:rPr lang="ru-RU" sz="1800" b="0" i="1" u="none" strike="noStrike" kern="120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+mn-cs"/>
                                </a:rPr>
                                <m:t>→</m:t>
                              </m:r>
                            </m:oMath>
                          </a14:m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0; если </a:t>
                          </a:r>
                        </a:p>
                        <a:p>
                          <a:pPr marL="0" indent="0" algn="l">
                            <a:buNone/>
                          </a:pP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      х </a:t>
                          </a:r>
                          <a14:m>
                            <m:oMath xmlns:m="http://schemas.openxmlformats.org/officeDocument/2006/math">
                              <m:r>
                                <a:rPr lang="ru-RU" sz="1800" b="0" i="1" u="none" strike="noStrike" kern="120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+mn-cs"/>
                                </a:rPr>
                                <m:t>→</m:t>
                              </m:r>
                            </m:oMath>
                          </a14:m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0, то 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у </a:t>
                          </a:r>
                          <a14:m>
                            <m:oMath xmlns:m="http://schemas.openxmlformats.org/officeDocument/2006/math">
                              <m:r>
                                <a:rPr lang="ru-RU" sz="1800" b="0" i="1" u="none" strike="noStrike" kern="120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+mn-cs"/>
                                </a:rPr>
                                <m:t>→</m:t>
                              </m:r>
                            </m:oMath>
                          </a14:m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+</a:t>
                          </a:r>
                          <a14:m>
                            <m:oMath xmlns:m="http://schemas.openxmlformats.org/officeDocument/2006/math">
                              <m:r>
                                <a:rPr lang="ru-RU" sz="1800" b="0" i="1" u="none" strike="noStrike" kern="120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+mn-cs"/>
                                </a:rPr>
                                <m:t>∞</m:t>
                              </m:r>
                            </m:oMath>
                          </a14:m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. </a:t>
                          </a:r>
                          <a:endParaRPr lang="ru-RU" sz="2000" b="0" i="1" dirty="0">
                            <a:solidFill>
                              <a:srgbClr val="C00000"/>
                            </a:solidFill>
                            <a:latin typeface="+mn-lt"/>
                            <a:cs typeface="Arial" pitchFamily="34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216858692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Таблица 9">
                <a:extLst>
                  <a:ext uri="{FF2B5EF4-FFF2-40B4-BE49-F238E27FC236}">
                    <a16:creationId xmlns="" xmlns:a14="http://schemas.microsoft.com/office/drawing/2010/main" xmlns:a16="http://schemas.microsoft.com/office/drawing/2014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70094109"/>
                  </p:ext>
                </p:extLst>
              </p:nvPr>
            </p:nvGraphicFramePr>
            <p:xfrm>
              <a:off x="108000" y="586636"/>
              <a:ext cx="8928000" cy="3958636"/>
            </p:xfrm>
            <a:graphic>
              <a:graphicData uri="http://schemas.openxmlformats.org/drawingml/2006/table">
                <a:tbl>
                  <a:tblPr/>
                  <a:tblGrid>
                    <a:gridCol w="1583680">
                      <a:extLst>
                        <a:ext uri="{9D8B030D-6E8A-4147-A177-3AD203B41FA5}">
                          <a16:colId xmlns="" xmlns:a14="http://schemas.microsoft.com/office/drawing/2010/main" xmlns:a16="http://schemas.microsoft.com/office/drawing/2014/main" val="1648837893"/>
                        </a:ext>
                      </a:extLst>
                    </a:gridCol>
                    <a:gridCol w="3312368">
                      <a:extLst>
                        <a:ext uri="{9D8B030D-6E8A-4147-A177-3AD203B41FA5}">
                          <a16:colId xmlns="" xmlns:a14="http://schemas.microsoft.com/office/drawing/2010/main" xmlns:a16="http://schemas.microsoft.com/office/drawing/2014/main" val="3136232880"/>
                        </a:ext>
                      </a:extLst>
                    </a:gridCol>
                    <a:gridCol w="4031952"/>
                  </a:tblGrid>
                  <a:tr h="396240">
                    <a:tc gridSpan="3"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ФУНКЦИИ </a:t>
                          </a:r>
                          <a:r>
                            <a:rPr lang="en-US" sz="2000" dirty="0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Y = X</a:t>
                          </a:r>
                          <a:r>
                            <a:rPr lang="en-US" sz="2000" baseline="30000" dirty="0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-1</a:t>
                          </a:r>
                          <a:r>
                            <a:rPr lang="ru-RU" sz="2000" dirty="0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  И  </a:t>
                          </a:r>
                          <a:r>
                            <a:rPr lang="en-US" sz="2000" dirty="0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Y = X</a:t>
                          </a:r>
                          <a:r>
                            <a:rPr lang="en-US" sz="2000" baseline="30000" dirty="0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-2 </a:t>
                          </a:r>
                          <a:r>
                            <a:rPr lang="ru-RU" sz="2000" dirty="0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ИХ СВОЙСТВА</a:t>
                          </a:r>
                          <a:endParaRPr lang="ru-RU" sz="2000" dirty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effectLst/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4="http://schemas.microsoft.com/office/drawing/2010/main" xmlns:a16="http://schemas.microsoft.com/office/drawing/2014/main" val="1696741518"/>
                      </a:ext>
                    </a:extLst>
                  </a:tr>
                  <a:tr h="466052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y</a:t>
                          </a:r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 = х </a:t>
                          </a:r>
                          <a:r>
                            <a:rPr lang="ru-RU" sz="2000" b="0" i="1" u="none" strike="noStrike" kern="1200" baseline="3000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п</a:t>
                          </a:r>
                          <a:endParaRPr lang="ru-RU" sz="2000" i="1" baseline="30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степенная функция с целым показателем</a:t>
                          </a:r>
                          <a:endParaRPr lang="en-US" sz="2000" i="1" baseline="30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4="http://schemas.microsoft.com/office/drawing/2010/main" xmlns:a16="http://schemas.microsoft.com/office/drawing/2014/main" val="123466732"/>
                      </a:ext>
                    </a:extLst>
                  </a:tr>
                  <a:tr h="3096344">
                    <a:tc gridSpan="2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25" t="-28740" r="-82441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4="http://schemas.microsoft.com/office/drawing/2010/main" xmlns:a16="http://schemas.microsoft.com/office/drawing/2014/main" val="216858692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2650" y="1844824"/>
            <a:ext cx="394335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73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32000"/>
            <a:ext cx="8953500" cy="6408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108000" y="4517774"/>
            <a:ext cx="6264000" cy="2152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3429000"/>
            <a:ext cx="22002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262062"/>
            <a:ext cx="8953500" cy="43338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686463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795337"/>
            <a:ext cx="8953500" cy="52673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7123" y="3429000"/>
            <a:ext cx="1778877" cy="2633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361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48680"/>
            <a:ext cx="8953500" cy="6667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5580</TotalTime>
  <Words>402</Words>
  <Application>Microsoft Office PowerPoint</Application>
  <PresentationFormat>Экран (4:3)</PresentationFormat>
  <Paragraphs>62</Paragraphs>
  <Slides>11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810</cp:revision>
  <dcterms:created xsi:type="dcterms:W3CDTF">2021-10-31T04:25:13Z</dcterms:created>
  <dcterms:modified xsi:type="dcterms:W3CDTF">2024-12-23T06:03:37Z</dcterms:modified>
</cp:coreProperties>
</file>