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97" r:id="rId2"/>
    <p:sldId id="308" r:id="rId3"/>
    <p:sldId id="331" r:id="rId4"/>
    <p:sldId id="301" r:id="rId5"/>
    <p:sldId id="272" r:id="rId6"/>
    <p:sldId id="386" r:id="rId7"/>
    <p:sldId id="383" r:id="rId8"/>
    <p:sldId id="349" r:id="rId9"/>
    <p:sldId id="385" r:id="rId10"/>
    <p:sldId id="29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Понятие стандартного вида числа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СТЕПЕНЬ С ЦЕЛЫМ ПОКАЗАТЕЛЕМ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79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16, п49, </a:t>
            </a:r>
            <a:r>
              <a:rPr lang="ru-RU" sz="2400" dirty="0"/>
              <a:t>№ </a:t>
            </a:r>
            <a:r>
              <a:rPr lang="ru-RU" sz="2400" dirty="0" smtClean="0"/>
              <a:t>1228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BA7D9423-18FC-466E-B6B0-D9661E7EBED1}"/>
              </a:ext>
            </a:extLst>
          </p:cNvPr>
          <p:cNvSpPr/>
          <p:nvPr/>
        </p:nvSpPr>
        <p:spPr>
          <a:xfrm>
            <a:off x="368963" y="764704"/>
            <a:ext cx="4176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cs typeface="Arial" pitchFamily="34" charset="0"/>
              </a:rPr>
              <a:t>Продолжите высказывания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1. У меня получилось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2. Меня удивило ... 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3. Теперь я умею ...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0" i="1" u="none" strike="noStrike" baseline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Важно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dirty="0" smtClean="0"/>
              <a:t>Научиться </a:t>
            </a:r>
            <a:r>
              <a:rPr lang="ru-RU" dirty="0"/>
              <a:t>оценивать порядок чисел.</a:t>
            </a:r>
            <a:r>
              <a:rPr lang="ru-RU" b="0" i="1" u="none" strike="noStrike" baseline="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00" y="1325460"/>
            <a:ext cx="6067425" cy="5619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Таблица 9">
                <a:extLst>
                  <a:ext uri="{FF2B5EF4-FFF2-40B4-BE49-F238E27FC236}">
                    <a16:creationId xmlns="" xmlns:a16="http://schemas.microsoft.com/office/drawing/2014/main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2493000"/>
                  </p:ext>
                </p:extLst>
              </p:nvPr>
            </p:nvGraphicFramePr>
            <p:xfrm>
              <a:off x="108000" y="527556"/>
              <a:ext cx="8928000" cy="5596612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="" xmlns:a16="http://schemas.microsoft.com/office/drawing/2014/main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="" xmlns:a16="http://schemas.microsoft.com/office/drawing/2014/main" val="3136232880"/>
                        </a:ext>
                      </a:extLst>
                    </a:gridCol>
                  </a:tblGrid>
                  <a:tr h="250076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rPr>
                            <a:t>ПОНЯТИЕ СТАНДАРТНОГО ВИДА ЧИСЛА</a:t>
                          </a:r>
                          <a:endParaRPr lang="ru-RU" sz="2000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="" xmlns:a16="http://schemas.microsoft.com/office/drawing/2014/main" val="1696741518"/>
                      </a:ext>
                    </a:extLst>
                  </a:tr>
                  <a:tr h="1221087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очень большие и очень малые положительные числа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объём Земли — 1 083 000 000 000 км</a:t>
                          </a:r>
                          <a:r>
                            <a:rPr lang="ru-RU" sz="18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1,083 • 10</a:t>
                          </a:r>
                          <a:r>
                            <a:rPr lang="ru-RU" sz="18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12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км</a:t>
                          </a:r>
                          <a:r>
                            <a:rPr lang="ru-RU" sz="18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; 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диаметр молекулы воды – 0,0000000003 м. = 3 • Ю</a:t>
                          </a:r>
                          <a:r>
                            <a:rPr lang="ru-RU" sz="18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-10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м. </a:t>
                          </a:r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123466732"/>
                      </a:ext>
                    </a:extLst>
                  </a:tr>
                  <a:tr h="1297045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2168586922"/>
                      </a:ext>
                    </a:extLst>
                  </a:tr>
                  <a:tr h="731520">
                    <a:tc>
                      <a:txBody>
                        <a:bodyPr/>
                        <a:lstStyle/>
                        <a:p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Примеры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dirty="0" smtClean="0"/>
                            <a:t>32 000 = 3,2</a:t>
                          </a:r>
                          <a14:m>
                            <m:oMath xmlns:m="http://schemas.openxmlformats.org/officeDocument/2006/math">
                              <m:r>
                                <a:rPr lang="ru-RU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  <m:r>
                                <a:rPr lang="ru-RU" b="0" i="1" baseline="30000" smtClean="0">
                                  <a:latin typeface="Cambria Math"/>
                                  <a:ea typeface="Cambria Math"/>
                                </a:rPr>
                                <m:t>4</m:t>
                              </m:r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  <m:t>;</m:t>
                              </m:r>
                            </m:oMath>
                          </a14:m>
                          <a:endParaRPr lang="ru-RU" dirty="0" smtClean="0"/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dirty="0" smtClean="0"/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/>
                            <a:t>13,45 = 1,345</a:t>
                          </a:r>
                          <a14:m>
                            <m:oMath xmlns:m="http://schemas.openxmlformats.org/officeDocument/2006/math">
                              <m:r>
                                <a:rPr lang="ru-RU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  <m:t>10</m:t>
                              </m:r>
                              <m:r>
                                <a:rPr lang="ru-RU" b="0" i="1" baseline="30000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  <m:r>
                                <a:rPr lang="ru-RU" b="0" i="1" smtClean="0">
                                  <a:latin typeface="Cambria Math"/>
                                  <a:ea typeface="Cambria Math"/>
                                </a:rPr>
                                <m:t>;</m:t>
                              </m:r>
                            </m:oMath>
                          </a14:m>
                          <a:endParaRPr lang="ru-RU" dirty="0" smtClean="0"/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dirty="0" smtClean="0"/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/>
                            <a:t>6 = 6,0</a:t>
                          </a:r>
                          <a14:m>
                            <m:oMath xmlns:m="http://schemas.openxmlformats.org/officeDocument/2006/math">
                              <m:r>
                                <a:rPr lang="ru-RU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dirty="0" smtClean="0"/>
                            <a:t>10</a:t>
                          </a:r>
                          <a:r>
                            <a:rPr lang="ru-RU" baseline="30000" dirty="0" smtClean="0"/>
                            <a:t>0</a:t>
                          </a:r>
                          <a:r>
                            <a:rPr lang="ru-RU" dirty="0" smtClean="0"/>
                            <a:t>;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lang="ru-RU" dirty="0" smtClean="0"/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dirty="0" smtClean="0"/>
                            <a:t>0,000047 = 4,7</a:t>
                          </a:r>
                          <a14:m>
                            <m:oMath xmlns:m="http://schemas.openxmlformats.org/officeDocument/2006/math">
                              <m:r>
                                <a:rPr lang="ru-RU" i="1" smtClean="0"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</m:oMath>
                          </a14:m>
                          <a:r>
                            <a:rPr lang="ru-RU" dirty="0" smtClean="0"/>
                            <a:t>10</a:t>
                          </a:r>
                          <a:r>
                            <a:rPr lang="ru-RU" baseline="30000" dirty="0" smtClean="0"/>
                            <a:t>-5</a:t>
                          </a:r>
                          <a:r>
                            <a:rPr lang="ru-RU" dirty="0" smtClean="0"/>
                            <a:t>;</a:t>
                          </a:r>
                          <a:endParaRPr lang="ru-RU" dirty="0"/>
                        </a:p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="" xmlns:a16="http://schemas.microsoft.com/office/drawing/2014/main" val="965000240"/>
                      </a:ext>
                    </a:extLst>
                  </a:tr>
                  <a:tr h="33716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Таблица 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C3070978-B751-4C61-8465-647F669BA82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2493000"/>
                  </p:ext>
                </p:extLst>
              </p:nvPr>
            </p:nvGraphicFramePr>
            <p:xfrm>
              <a:off x="108000" y="527556"/>
              <a:ext cx="8928000" cy="5596612"/>
            </p:xfrm>
            <a:graphic>
              <a:graphicData uri="http://schemas.openxmlformats.org/drawingml/2006/table">
                <a:tbl>
                  <a:tblPr/>
                  <a:tblGrid>
                    <a:gridCol w="2159744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1648837893"/>
                        </a:ext>
                      </a:extLst>
                    </a:gridCol>
                    <a:gridCol w="6768256">
                      <a:extLst>
                        <a:ext uri="{9D8B030D-6E8A-4147-A177-3AD203B41FA5}">
                          <a16:colId xmlns:a16="http://schemas.microsoft.com/office/drawing/2014/main" xmlns:a14="http://schemas.microsoft.com/office/drawing/2010/main" xmlns="" val="3136232880"/>
                        </a:ext>
                      </a:extLst>
                    </a:gridCol>
                  </a:tblGrid>
                  <a:tr h="39624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ru-RU" sz="2000" dirty="0" smtClean="0">
                              <a:solidFill>
                                <a:schemeClr val="accent5">
                                  <a:lumMod val="75000"/>
                                </a:schemeClr>
                              </a:solidFill>
                              <a:effectLst/>
                              <a:latin typeface="Arial" pitchFamily="34" charset="0"/>
                              <a:cs typeface="Arial" pitchFamily="34" charset="0"/>
                            </a:rPr>
                            <a:t>ПОНЯТИЕ СТАНДАРТНОГО ВИДА ЧИСЛА</a:t>
                          </a:r>
                          <a:endParaRPr lang="ru-RU" sz="2000" dirty="0">
                            <a:solidFill>
                              <a:schemeClr val="accent5">
                                <a:lumMod val="75000"/>
                              </a:schemeClr>
                            </a:solidFill>
                            <a:effectLst/>
                            <a:latin typeface="Arial" pitchFamily="34" charset="0"/>
                            <a:ea typeface="Tahoma" pitchFamily="34" charset="0"/>
                            <a:cs typeface="Arial" pitchFamily="34" charset="0"/>
                          </a:endParaRPr>
                        </a:p>
                      </a:txBody>
                      <a:tcPr>
                        <a:lnL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mpd="sng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696741518"/>
                      </a:ext>
                    </a:extLst>
                  </a:tr>
                  <a:tr h="1221087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очень большие и очень малые положительные числа</a:t>
                          </a:r>
                          <a:endParaRPr lang="ru-RU" sz="2000" i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объём Земли — 1 083 000 000 000 км</a:t>
                          </a:r>
                          <a:r>
                            <a:rPr lang="ru-RU" sz="18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 = 1,083 • 10</a:t>
                          </a:r>
                          <a:r>
                            <a:rPr lang="ru-RU" sz="18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12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км</a:t>
                          </a:r>
                          <a:r>
                            <a:rPr lang="ru-RU" sz="18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3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; </a:t>
                          </a:r>
                        </a:p>
                        <a:p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диаметр молекулы воды – 0,0000000003 м. = 3 • Ю</a:t>
                          </a:r>
                          <a:r>
                            <a:rPr lang="ru-RU" sz="1800" b="0" i="0" u="none" strike="noStrike" kern="1200" baseline="3000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-10</a:t>
                          </a:r>
                          <a:r>
                            <a:rPr lang="ru-RU" sz="1800" b="0" i="0" u="none" strike="noStrike" kern="1200" baseline="0" dirty="0" smtClean="0">
                              <a:solidFill>
                                <a:schemeClr val="tx1"/>
                              </a:solidFill>
                              <a:latin typeface="+mn-lt"/>
                              <a:ea typeface="+mn-ea"/>
                              <a:cs typeface="+mn-cs"/>
                            </a:rPr>
                            <a:t>м. </a:t>
                          </a:r>
                          <a:endParaRPr lang="en-US" sz="2400" i="1" baseline="30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123466732"/>
                      </a:ext>
                    </a:extLst>
                  </a:tr>
                  <a:tr h="1297045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2168586922"/>
                      </a:ext>
                    </a:extLst>
                  </a:tr>
                  <a:tr h="2286000">
                    <a:tc>
                      <a:txBody>
                        <a:bodyPr/>
                        <a:lstStyle/>
                        <a:p>
                          <a:r>
                            <a:rPr lang="ru-RU" sz="2000" i="1" dirty="0" smtClean="0">
                              <a:solidFill>
                                <a:srgbClr val="C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Примеры </a:t>
                          </a:r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31982" t="-128533" r="-90" b="-17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xmlns:a14="http://schemas.microsoft.com/office/drawing/2010/main" xmlns="" val="965000240"/>
                      </a:ext>
                    </a:extLst>
                  </a:tr>
                  <a:tr h="396240">
                    <a:tc gridSpan="2">
                      <a:txBody>
                        <a:bodyPr/>
                        <a:lstStyle/>
                        <a:p>
                          <a:endParaRPr lang="ru-RU" sz="2000" i="1" dirty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ru-RU" dirty="0"/>
                        </a:p>
                      </a:txBody>
                      <a:tcPr>
                        <a:lnL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hemeClr val="bg1">
                              <a:lumMod val="75000"/>
                            </a:schemeClr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clrChange>
              <a:clrFrom>
                <a:srgbClr val="D3F1FB"/>
              </a:clrFrom>
              <a:clrTo>
                <a:srgbClr val="D3F1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632" y="2276872"/>
            <a:ext cx="7277100" cy="914400"/>
          </a:xfrm>
          <a:prstGeom prst="rect">
            <a:avLst/>
          </a:prstGeom>
        </p:spPr>
      </p:pic>
      <p:sp>
        <p:nvSpPr>
          <p:cNvPr id="8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3204000" y="3492000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3096000" y="3996000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1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700000" y="4572000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4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3456000" y="5112000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4324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600966"/>
            <a:ext cx="1408683" cy="208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600966"/>
            <a:ext cx="1408683" cy="208558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28765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144000" y="2611401"/>
            <a:ext cx="8026154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09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471612"/>
            <a:ext cx="8953500" cy="39147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140968"/>
            <a:ext cx="2790825" cy="2133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8953500" cy="9144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76752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0" y="476672"/>
            <a:ext cx="7467600" cy="177165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5569</TotalTime>
  <Words>205</Words>
  <Application>Microsoft Office PowerPoint</Application>
  <PresentationFormat>Экран (4:3)</PresentationFormat>
  <Paragraphs>50</Paragraphs>
  <Slides>10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809</cp:revision>
  <dcterms:created xsi:type="dcterms:W3CDTF">2021-10-31T04:25:13Z</dcterms:created>
  <dcterms:modified xsi:type="dcterms:W3CDTF">2024-12-23T06:02:50Z</dcterms:modified>
</cp:coreProperties>
</file>