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97" r:id="rId2"/>
    <p:sldId id="308" r:id="rId3"/>
    <p:sldId id="331" r:id="rId4"/>
    <p:sldId id="399" r:id="rId5"/>
    <p:sldId id="400" r:id="rId6"/>
    <p:sldId id="272" r:id="rId7"/>
    <p:sldId id="383" r:id="rId8"/>
    <p:sldId id="385" r:id="rId9"/>
    <p:sldId id="29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mc="http://schemas.openxmlformats.org/markup-compatibility/2006" xmlns:a14="http://schemas.microsoft.com/office/drawing/2010/main"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Целая и дробная части числа (2)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ФУНКЦИЯ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dirty="0"/>
              <a:t>Познакомиться с понятиями «целой и дробной» </a:t>
            </a:r>
            <a:r>
              <a:rPr lang="ru-RU"/>
              <a:t>части </a:t>
            </a:r>
            <a:r>
              <a:rPr lang="ru-RU" smtClean="0"/>
              <a:t>числа</a:t>
            </a:r>
            <a:r>
              <a:rPr lang="ru-RU" dirty="0"/>
              <a:t>.</a:t>
            </a:r>
          </a:p>
          <a:p>
            <a:r>
              <a:rPr lang="ru-RU" dirty="0"/>
              <a:t>Рассмотреть свойства функции: y=[х]</a:t>
            </a:r>
          </a:p>
          <a:p>
            <a:r>
              <a:rPr lang="ru-RU" dirty="0"/>
              <a:t>Рассмотреть свойства функции: y={х}</a:t>
            </a:r>
          </a:p>
          <a:p>
            <a:pPr algn="l"/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1340768"/>
            <a:ext cx="5172075" cy="32289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mc="http://schemas.openxmlformats.org/markup-compatibility/2006" xmlns:a14="http://schemas.microsoft.com/office/drawing/2010/main" xmlns="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436834"/>
              </p:ext>
            </p:extLst>
          </p:nvPr>
        </p:nvGraphicFramePr>
        <p:xfrm>
          <a:off x="108000" y="586636"/>
          <a:ext cx="8928000" cy="4534748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mc="http://schemas.openxmlformats.org/markup-compatibility/2006" xmlns:a14="http://schemas.microsoft.com/office/drawing/2010/main" xmlns="" xmlns:a16="http://schemas.microsoft.com/office/drawing/2014/main" val="1648837893"/>
                    </a:ext>
                  </a:extLst>
                </a:gridCol>
              </a:tblGrid>
              <a:tr h="17806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ЦЕЛАЯ И ДРОБНАЯ ЧАСТИ ЧИСЛА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="" xmlns:a16="http://schemas.microsoft.com/office/drawing/2014/main" val="1696741518"/>
                  </a:ext>
                </a:extLst>
              </a:tr>
              <a:tr h="10170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="" xmlns:a16="http://schemas.microsoft.com/office/drawing/2014/main" val="123466732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="" xmlns:a16="http://schemas.microsoft.com/office/drawing/2014/main" val="2168586922"/>
                  </a:ext>
                </a:extLst>
              </a:tr>
              <a:tr h="766997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="" xmlns:a16="http://schemas.microsoft.com/office/drawing/2014/main" val="965000240"/>
                  </a:ext>
                </a:extLst>
              </a:tr>
              <a:tr h="961195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4633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D3F0FE"/>
              </a:clrFrom>
              <a:clrTo>
                <a:srgbClr val="D3F0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11" y="1196752"/>
            <a:ext cx="7343775" cy="7239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D3EFFB"/>
              </a:clrFrom>
              <a:clrTo>
                <a:srgbClr val="D3E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060000"/>
            <a:ext cx="7343775" cy="6667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062" y="2132856"/>
            <a:ext cx="5610225" cy="7905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574" y="3816000"/>
            <a:ext cx="579120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57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mc="http://schemas.openxmlformats.org/markup-compatibility/2006" xmlns:a14="http://schemas.microsoft.com/office/drawing/2010/main" xmlns="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759636"/>
              </p:ext>
            </p:extLst>
          </p:nvPr>
        </p:nvGraphicFramePr>
        <p:xfrm>
          <a:off x="108000" y="586636"/>
          <a:ext cx="8928000" cy="5063895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mc="http://schemas.openxmlformats.org/markup-compatibility/2006" xmlns:a14="http://schemas.microsoft.com/office/drawing/2010/main" xmlns="" xmlns:a16="http://schemas.microsoft.com/office/drawing/2014/main" val="1648837893"/>
                    </a:ext>
                  </a:extLst>
                </a:gridCol>
              </a:tblGrid>
              <a:tr h="17806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ЦЕЛАЯ И ДРОБНАЯ ЧАСТИ ЧИСЛА</a:t>
                      </a:r>
                      <a:endParaRPr lang="ru-RU" sz="24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="" xmlns:a16="http://schemas.microsoft.com/office/drawing/2014/main" val="1696741518"/>
                  </a:ext>
                </a:extLst>
              </a:tr>
              <a:tr h="32492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mc="http://schemas.openxmlformats.org/markup-compatibility/2006" xmlns:a14="http://schemas.microsoft.com/office/drawing/2010/main" xmlns="" xmlns:a16="http://schemas.microsoft.com/office/drawing/2014/main" val="123466732"/>
                  </a:ext>
                </a:extLst>
              </a:tr>
              <a:tr h="961195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34633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24744"/>
            <a:ext cx="7162800" cy="311467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437112"/>
            <a:ext cx="1009650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377281"/>
            <a:ext cx="971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121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149542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08000" y="1476000"/>
            <a:ext cx="626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938337"/>
            <a:ext cx="8953500" cy="298132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Прямоугольник 1"/>
              <p:cNvSpPr/>
              <p:nvPr/>
            </p:nvSpPr>
            <p:spPr>
              <a:xfrm>
                <a:off x="251520" y="980728"/>
                <a:ext cx="4005968" cy="39632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txBody>
              <a:bodyPr wrap="none">
                <a:spAutoFit/>
              </a:bodyPr>
              <a:lstStyle/>
              <a:p>
                <a:r>
                  <a:rPr lang="ru-RU" dirty="0" smtClean="0"/>
                  <a:t>Вычислите</a:t>
                </a:r>
                <a:r>
                  <a:rPr lang="ru-RU" dirty="0"/>
                  <a:t>: </a:t>
                </a:r>
                <a:r>
                  <a:rPr lang="en-US" dirty="0" smtClean="0"/>
                  <a:t>     </a:t>
                </a:r>
                <a:r>
                  <a:rPr lang="ru-RU" dirty="0" smtClean="0"/>
                  <a:t>а</a:t>
                </a:r>
                <a:r>
                  <a:rPr lang="ru-RU" dirty="0"/>
                  <a:t>) [7π</a:t>
                </a:r>
                <a:r>
                  <a:rPr lang="ru-RU" dirty="0" smtClean="0"/>
                  <a:t>];   </a:t>
                </a:r>
                <a:r>
                  <a:rPr lang="en-US" dirty="0" smtClean="0"/>
                  <a:t>     </a:t>
                </a:r>
                <a:r>
                  <a:rPr lang="ru-RU" dirty="0" smtClean="0"/>
                  <a:t> б</a:t>
                </a:r>
                <a:r>
                  <a:rPr lang="ru-RU" dirty="0"/>
                  <a:t>) </a:t>
                </a:r>
                <a:r>
                  <a:rPr lang="en-US" dirty="0" smtClean="0"/>
                  <a:t>[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b="0" i="1" smtClean="0">
                            <a:latin typeface="Cambria Math"/>
                          </a:rPr>
                          <m:t>7</m:t>
                        </m:r>
                      </m:e>
                    </m:rad>
                  </m:oMath>
                </a14:m>
                <a:r>
                  <a:rPr lang="ru-RU" dirty="0" smtClean="0"/>
                  <a:t> 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i="1" dirty="0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b="0" i="1" dirty="0" smtClean="0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dirty="0" smtClean="0"/>
                  <a:t>]</a:t>
                </a:r>
                <a:r>
                  <a:rPr lang="ru-RU" dirty="0" smtClean="0"/>
                  <a:t> </a:t>
                </a:r>
                <a:r>
                  <a:rPr lang="ru-RU" dirty="0"/>
                  <a:t>.</a:t>
                </a:r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980728"/>
                <a:ext cx="4005968" cy="396327"/>
              </a:xfrm>
              <a:prstGeom prst="rect">
                <a:avLst/>
              </a:prstGeom>
              <a:blipFill rotWithShape="1">
                <a:blip r:embed="rId4"/>
                <a:stretch>
                  <a:fillRect l="-1062" r="-152" b="-22388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14, п</a:t>
            </a:r>
            <a:r>
              <a:rPr lang="en-US" sz="2400" dirty="0" smtClean="0"/>
              <a:t> </a:t>
            </a:r>
            <a:r>
              <a:rPr lang="ru-RU" sz="2400" dirty="0" smtClean="0"/>
              <a:t>4</a:t>
            </a:r>
            <a:r>
              <a:rPr lang="ru-RU" sz="2400" dirty="0"/>
              <a:t>6</a:t>
            </a:r>
            <a:r>
              <a:rPr lang="ru-RU" sz="2400" dirty="0" smtClean="0"/>
              <a:t>, </a:t>
            </a:r>
            <a:r>
              <a:rPr lang="ru-RU" sz="2400" dirty="0"/>
              <a:t>№ </a:t>
            </a:r>
            <a:r>
              <a:rPr lang="ru-RU" sz="2400" dirty="0" smtClean="0"/>
              <a:t>1143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8000" y="620688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Науки математические с самой глубокой древности обращали на себя особенное внимание, в настоящее время они получили еще больше интереса по влиянию своему на искусство и промышленность.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                           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П.Л. Чебышев)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620688"/>
            <a:ext cx="2952750" cy="38100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5609</TotalTime>
  <Words>206</Words>
  <Application>Microsoft Office PowerPoint</Application>
  <PresentationFormat>Экран (4:3)</PresentationFormat>
  <Paragraphs>37</Paragraphs>
  <Slides>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806</cp:revision>
  <dcterms:created xsi:type="dcterms:W3CDTF">2021-10-31T04:25:13Z</dcterms:created>
  <dcterms:modified xsi:type="dcterms:W3CDTF">2024-12-22T05:09:52Z</dcterms:modified>
</cp:coreProperties>
</file>