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97" r:id="rId2"/>
    <p:sldId id="308" r:id="rId3"/>
    <p:sldId id="331" r:id="rId4"/>
    <p:sldId id="301" r:id="rId5"/>
    <p:sldId id="399" r:id="rId6"/>
    <p:sldId id="400" r:id="rId7"/>
    <p:sldId id="272" r:id="rId8"/>
    <p:sldId id="401" r:id="rId9"/>
    <p:sldId id="402" r:id="rId10"/>
    <p:sldId id="403" r:id="rId11"/>
    <p:sldId id="383" r:id="rId12"/>
    <p:sldId id="349" r:id="rId13"/>
    <p:sldId id="385" r:id="rId14"/>
    <p:sldId id="290"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Валентин Сенин" initials="ВС" lastIdx="1" clrIdx="0">
    <p:extLst>
      <p:ext uri="{19B8F6BF-5375-455C-9EA6-DF929625EA0E}">
        <p15:presenceInfo xmlns="" xmlns:p15="http://schemas.microsoft.com/office/powerpoint/2012/main" userId="12a2dabc44fb539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9FBF5"/>
    <a:srgbClr val="E6EDF6"/>
    <a:srgbClr val="6BBC46"/>
    <a:srgbClr val="7CBF33"/>
    <a:srgbClr val="FAE5F0"/>
    <a:srgbClr val="FFFAFA"/>
    <a:srgbClr val="FAF5F5"/>
    <a:srgbClr val="F0DCE6"/>
    <a:srgbClr val="F0DCDC"/>
    <a:srgbClr val="F0EB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A50017-838D-455F-B030-5C0377B70E5E}" type="datetimeFigureOut">
              <a:rPr lang="ru-RU" smtClean="0"/>
              <a:t>20.12.2024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5C26B6-C52D-43A4-A5AA-20D3A3747C22}" type="slidenum">
              <a:rPr lang="ru-RU" smtClean="0"/>
              <a:t>‹#›</a:t>
            </a:fld>
            <a:endParaRPr lang="ru-RU"/>
          </a:p>
        </p:txBody>
      </p:sp>
    </p:spTree>
    <p:extLst>
      <p:ext uri="{BB962C8B-B14F-4D97-AF65-F5344CB8AC3E}">
        <p14:creationId xmlns:p14="http://schemas.microsoft.com/office/powerpoint/2010/main" val="131795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75C26B6-C52D-43A4-A5AA-20D3A3747C22}" type="slidenum">
              <a:rPr lang="ru-RU" smtClean="0"/>
              <a:t>2</a:t>
            </a:fld>
            <a:endParaRPr lang="ru-RU"/>
          </a:p>
        </p:txBody>
      </p:sp>
    </p:spTree>
    <p:extLst>
      <p:ext uri="{BB962C8B-B14F-4D97-AF65-F5344CB8AC3E}">
        <p14:creationId xmlns:p14="http://schemas.microsoft.com/office/powerpoint/2010/main" val="3811695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75C26B6-C52D-43A4-A5AA-20D3A3747C22}" type="slidenum">
              <a:rPr lang="ru-RU" smtClean="0"/>
              <a:t>3</a:t>
            </a:fld>
            <a:endParaRPr lang="ru-RU"/>
          </a:p>
        </p:txBody>
      </p:sp>
    </p:spTree>
    <p:extLst>
      <p:ext uri="{BB962C8B-B14F-4D97-AF65-F5344CB8AC3E}">
        <p14:creationId xmlns:p14="http://schemas.microsoft.com/office/powerpoint/2010/main" val="1845455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75C26B6-C52D-43A4-A5AA-20D3A3747C22}" type="slidenum">
              <a:rPr lang="ru-RU" smtClean="0"/>
              <a:t>4</a:t>
            </a:fld>
            <a:endParaRPr lang="ru-RU"/>
          </a:p>
        </p:txBody>
      </p:sp>
    </p:spTree>
    <p:extLst>
      <p:ext uri="{BB962C8B-B14F-4D97-AF65-F5344CB8AC3E}">
        <p14:creationId xmlns:p14="http://schemas.microsoft.com/office/powerpoint/2010/main" val="4081620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75C26B6-C52D-43A4-A5AA-20D3A3747C22}" type="slidenum">
              <a:rPr lang="ru-RU" smtClean="0"/>
              <a:t>5</a:t>
            </a:fld>
            <a:endParaRPr lang="ru-RU"/>
          </a:p>
        </p:txBody>
      </p:sp>
    </p:spTree>
    <p:extLst>
      <p:ext uri="{BB962C8B-B14F-4D97-AF65-F5344CB8AC3E}">
        <p14:creationId xmlns:p14="http://schemas.microsoft.com/office/powerpoint/2010/main" val="4081620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75C26B6-C52D-43A4-A5AA-20D3A3747C22}" type="slidenum">
              <a:rPr lang="ru-RU" smtClean="0"/>
              <a:t>6</a:t>
            </a:fld>
            <a:endParaRPr lang="ru-RU"/>
          </a:p>
        </p:txBody>
      </p:sp>
    </p:spTree>
    <p:extLst>
      <p:ext uri="{BB962C8B-B14F-4D97-AF65-F5344CB8AC3E}">
        <p14:creationId xmlns:p14="http://schemas.microsoft.com/office/powerpoint/2010/main" val="408162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75C26B6-C52D-43A4-A5AA-20D3A3747C22}" type="slidenum">
              <a:rPr lang="ru-RU" smtClean="0"/>
              <a:t>11</a:t>
            </a:fld>
            <a:endParaRPr lang="ru-RU"/>
          </a:p>
        </p:txBody>
      </p:sp>
    </p:spTree>
    <p:extLst>
      <p:ext uri="{BB962C8B-B14F-4D97-AF65-F5344CB8AC3E}">
        <p14:creationId xmlns:p14="http://schemas.microsoft.com/office/powerpoint/2010/main" val="3384639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75C26B6-C52D-43A4-A5AA-20D3A3747C22}" type="slidenum">
              <a:rPr lang="ru-RU" smtClean="0"/>
              <a:t>13</a:t>
            </a:fld>
            <a:endParaRPr lang="ru-RU"/>
          </a:p>
        </p:txBody>
      </p:sp>
    </p:spTree>
    <p:extLst>
      <p:ext uri="{BB962C8B-B14F-4D97-AF65-F5344CB8AC3E}">
        <p14:creationId xmlns:p14="http://schemas.microsoft.com/office/powerpoint/2010/main" val="540281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4C71EC6-210F-42DE-9C53-41977AD35B3D}" type="datetimeFigureOut">
              <a:rPr lang="ru-RU" smtClean="0"/>
              <a:t>20.12.2024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20.12.2024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20.12.2024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60" y="6648"/>
            <a:ext cx="9132540" cy="614040"/>
          </a:xfrm>
        </p:spPr>
        <p:txBody>
          <a:bodyPr>
            <a:normAutofit/>
          </a:bodyPr>
          <a:lstStyle>
            <a:lvl1pPr algn="l">
              <a:defRPr sz="2800" b="1" cap="none" spc="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itchFamily="34" charset="0"/>
              </a:defRPr>
            </a:lvl1pPr>
          </a:lstStyle>
          <a:p>
            <a:r>
              <a:rPr lang="ru-RU" dirty="0"/>
              <a:t>Образец заголовка</a:t>
            </a:r>
          </a:p>
        </p:txBody>
      </p:sp>
    </p:spTree>
    <p:extLst>
      <p:ext uri="{BB962C8B-B14F-4D97-AF65-F5344CB8AC3E}">
        <p14:creationId xmlns:p14="http://schemas.microsoft.com/office/powerpoint/2010/main" val="786478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20.12.2024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20.12.2024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4C71EC6-210F-42DE-9C53-41977AD35B3D}" type="datetimeFigureOut">
              <a:rPr lang="ru-RU" smtClean="0"/>
              <a:t>20.12.2024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4C71EC6-210F-42DE-9C53-41977AD35B3D}" type="datetimeFigureOut">
              <a:rPr lang="ru-RU" smtClean="0"/>
              <a:t>20.12.2024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4C71EC6-210F-42DE-9C53-41977AD35B3D}" type="datetimeFigureOut">
              <a:rPr lang="ru-RU" smtClean="0"/>
              <a:t>20.12.2024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20.12.2024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20.12.2024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20.12.2024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20000"/>
            <a:lumOff val="80000"/>
            <a:alpha val="29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20.12.2024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eninvg07.narod.ru/" TargetMode="Externa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0" y="1964955"/>
            <a:ext cx="9144000" cy="2880000"/>
          </a:xfrm>
          <a:prstGeom prst="rect">
            <a:avLst/>
          </a:prstGeom>
          <a:solidFill>
            <a:schemeClr val="accent5">
              <a:lumMod val="20000"/>
              <a:lumOff val="80000"/>
            </a:schemeClr>
          </a:solidFill>
          <a:ln>
            <a:solidFill>
              <a:schemeClr val="accent5">
                <a:lumMod val="60000"/>
                <a:lumOff val="40000"/>
              </a:schemeClr>
            </a:solidFill>
          </a:ln>
        </p:spPr>
        <p:txBody>
          <a:bodyPr wrap="square" rtlCol="0">
            <a:spAutoFit/>
          </a:bodyPr>
          <a:lstStyle/>
          <a:p>
            <a:endParaRPr lang="ru-RU" sz="2800" dirty="0">
              <a:solidFill>
                <a:schemeClr val="accent3">
                  <a:lumMod val="75000"/>
                </a:schemeClr>
              </a:solidFill>
              <a:effectLst>
                <a:outerShdw blurRad="50800" dist="38100" dir="2700000" algn="tl" rotWithShape="0">
                  <a:prstClr val="black">
                    <a:alpha val="40000"/>
                  </a:prstClr>
                </a:outerShdw>
              </a:effectLst>
              <a:latin typeface="Arial Black" pitchFamily="34" charset="0"/>
              <a:ea typeface="Tahoma" pitchFamily="34" charset="0"/>
              <a:cs typeface="Tahoma" pitchFamily="34" charset="0"/>
            </a:endParaRPr>
          </a:p>
        </p:txBody>
      </p:sp>
      <p:sp>
        <p:nvSpPr>
          <p:cNvPr id="11" name="TextBox 10"/>
          <p:cNvSpPr txBox="1"/>
          <p:nvPr/>
        </p:nvSpPr>
        <p:spPr>
          <a:xfrm>
            <a:off x="4435068" y="36000"/>
            <a:ext cx="4729886" cy="307777"/>
          </a:xfrm>
          <a:prstGeom prst="rect">
            <a:avLst/>
          </a:prstGeom>
          <a:noFill/>
        </p:spPr>
        <p:txBody>
          <a:bodyPr wrap="none" rtlCol="0">
            <a:spAutoFit/>
          </a:bodyPr>
          <a:lstStyle/>
          <a:p>
            <a:pPr algn="r"/>
            <a:r>
              <a:rPr lang="ru-RU" sz="1400" dirty="0">
                <a:solidFill>
                  <a:schemeClr val="bg1">
                    <a:lumMod val="65000"/>
                  </a:schemeClr>
                </a:solidFill>
                <a:latin typeface="Arial" pitchFamily="34" charset="0"/>
                <a:cs typeface="Arial" pitchFamily="34" charset="0"/>
              </a:rPr>
              <a:t>Сенина Г., Сенин В., МАОУ СОШ №4 г. Корсаков, 2023</a:t>
            </a:r>
          </a:p>
        </p:txBody>
      </p:sp>
      <p:sp>
        <p:nvSpPr>
          <p:cNvPr id="10" name="Прямоугольник 9"/>
          <p:cNvSpPr/>
          <p:nvPr/>
        </p:nvSpPr>
        <p:spPr>
          <a:xfrm>
            <a:off x="0" y="6552000"/>
            <a:ext cx="9144000" cy="307777"/>
          </a:xfrm>
          <a:prstGeom prst="rect">
            <a:avLst/>
          </a:prstGeom>
          <a:noFill/>
          <a:ln w="19050">
            <a:solidFill>
              <a:schemeClr val="bg1"/>
            </a:solid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  </a:t>
            </a:r>
            <a:r>
              <a:rPr lang="ru-RU" sz="1400" dirty="0" err="1">
                <a:solidFill>
                  <a:schemeClr val="bg1">
                    <a:lumMod val="50000"/>
                  </a:schemeClr>
                </a:solidFill>
                <a:latin typeface="Arial" pitchFamily="34" charset="0"/>
                <a:cs typeface="Arial" pitchFamily="34" charset="0"/>
              </a:rPr>
              <a:t>метапредмет</a:t>
            </a:r>
            <a:r>
              <a:rPr lang="ru-RU" sz="1400" dirty="0">
                <a:solidFill>
                  <a:schemeClr val="bg1">
                    <a:lumMod val="50000"/>
                  </a:schemeClr>
                </a:solidFill>
                <a:latin typeface="Arial" pitchFamily="34" charset="0"/>
                <a:cs typeface="Arial" pitchFamily="34" charset="0"/>
              </a:rPr>
              <a:t> – знания </a:t>
            </a:r>
          </a:p>
        </p:txBody>
      </p:sp>
      <p:sp>
        <p:nvSpPr>
          <p:cNvPr id="3" name="Скругленный прямоугольник 2">
            <a:hlinkClick r:id="rId2"/>
          </p:cNvPr>
          <p:cNvSpPr/>
          <p:nvPr/>
        </p:nvSpPr>
        <p:spPr>
          <a:xfrm>
            <a:off x="5903568" y="4752000"/>
            <a:ext cx="2952040" cy="396000"/>
          </a:xfrm>
          <a:prstGeom prst="roundRect">
            <a:avLst/>
          </a:prstGeom>
          <a:solidFill>
            <a:schemeClr val="accent5">
              <a:lumMod val="60000"/>
              <a:lumOff val="40000"/>
            </a:schemeClr>
          </a:solidFill>
          <a:ln>
            <a:noFill/>
          </a:ln>
          <a:effectLst>
            <a:outerShdw blurRad="88900" dist="381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http://seninvg07.narod.ru/</a:t>
            </a:r>
            <a:endParaRPr lang="ru-RU" dirty="0"/>
          </a:p>
        </p:txBody>
      </p:sp>
      <p:grpSp>
        <p:nvGrpSpPr>
          <p:cNvPr id="14" name="Группа 13">
            <a:extLst>
              <a:ext uri="{FF2B5EF4-FFF2-40B4-BE49-F238E27FC236}">
                <a16:creationId xmlns="" xmlns:a16="http://schemas.microsoft.com/office/drawing/2014/main" id="{42ECE637-3F22-47F5-8266-21730CBC4634}"/>
              </a:ext>
            </a:extLst>
          </p:cNvPr>
          <p:cNvGrpSpPr/>
          <p:nvPr/>
        </p:nvGrpSpPr>
        <p:grpSpPr>
          <a:xfrm>
            <a:off x="5903568" y="560903"/>
            <a:ext cx="2952440" cy="3744000"/>
            <a:chOff x="971600" y="108736"/>
            <a:chExt cx="2952440" cy="3152466"/>
          </a:xfrm>
          <a:blipFill>
            <a:blip r:embed="rId3">
              <a:extLst>
                <a:ext uri="{BEBA8EAE-BF5A-486C-A8C5-ECC9F3942E4B}">
                  <a14:imgProps xmlns:a14="http://schemas.microsoft.com/office/drawing/2010/main">
                    <a14:imgLayer r:embed="rId4">
                      <a14:imgEffect>
                        <a14:sharpenSoften amount="45000"/>
                      </a14:imgEffect>
                    </a14:imgLayer>
                  </a14:imgProps>
                </a:ext>
              </a:extLst>
            </a:blip>
            <a:stretch>
              <a:fillRect/>
            </a:stretch>
          </a:blipFill>
          <a:effectLst>
            <a:outerShdw blurRad="63500" sx="102000" sy="102000" algn="ctr" rotWithShape="0">
              <a:prstClr val="black">
                <a:alpha val="40000"/>
              </a:prstClr>
            </a:outerShdw>
          </a:effectLst>
        </p:grpSpPr>
        <p:sp>
          <p:nvSpPr>
            <p:cNvPr id="15" name="Скругленный прямоугольник 13">
              <a:extLst>
                <a:ext uri="{FF2B5EF4-FFF2-40B4-BE49-F238E27FC236}">
                  <a16:creationId xmlns="" xmlns:a16="http://schemas.microsoft.com/office/drawing/2014/main" id="{252CFACF-3E4A-4258-9CA2-8ED6CB07F4FD}"/>
                </a:ext>
              </a:extLst>
            </p:cNvPr>
            <p:cNvSpPr/>
            <p:nvPr/>
          </p:nvSpPr>
          <p:spPr>
            <a:xfrm>
              <a:off x="971600" y="108736"/>
              <a:ext cx="2952440" cy="1460466"/>
            </a:xfrm>
            <a:prstGeom prst="round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a:p>
          </p:txBody>
        </p:sp>
        <p:sp>
          <p:nvSpPr>
            <p:cNvPr id="16" name="Скругленный прямоугольник 14">
              <a:extLst>
                <a:ext uri="{FF2B5EF4-FFF2-40B4-BE49-F238E27FC236}">
                  <a16:creationId xmlns="" xmlns:a16="http://schemas.microsoft.com/office/drawing/2014/main" id="{520AA830-7598-4C8E-8850-8C7A1DA11D69}"/>
                </a:ext>
              </a:extLst>
            </p:cNvPr>
            <p:cNvSpPr/>
            <p:nvPr/>
          </p:nvSpPr>
          <p:spPr>
            <a:xfrm>
              <a:off x="972000" y="1800736"/>
              <a:ext cx="2952040" cy="1460466"/>
            </a:xfrm>
            <a:prstGeom prst="roundRect">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a:p>
          </p:txBody>
        </p:sp>
        <p:sp>
          <p:nvSpPr>
            <p:cNvPr id="18" name="Прямоугольник 17">
              <a:extLst>
                <a:ext uri="{FF2B5EF4-FFF2-40B4-BE49-F238E27FC236}">
                  <a16:creationId xmlns="" xmlns:a16="http://schemas.microsoft.com/office/drawing/2014/main" id="{A155711F-F721-4A76-85B6-4EB07C1D4575}"/>
                </a:ext>
              </a:extLst>
            </p:cNvPr>
            <p:cNvSpPr/>
            <p:nvPr/>
          </p:nvSpPr>
          <p:spPr>
            <a:xfrm>
              <a:off x="971600" y="1296736"/>
              <a:ext cx="2952440" cy="15841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ru-RU"/>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ru-RU"/>
            </a:p>
          </p:txBody>
        </p:sp>
      </p:grpSp>
      <p:sp>
        <p:nvSpPr>
          <p:cNvPr id="19" name="TextBox 18">
            <a:extLst>
              <a:ext uri="{FF2B5EF4-FFF2-40B4-BE49-F238E27FC236}">
                <a16:creationId xmlns="" xmlns:a16="http://schemas.microsoft.com/office/drawing/2014/main" id="{0CDBB323-56D8-40B3-A315-967E76B4A6F7}"/>
              </a:ext>
            </a:extLst>
          </p:cNvPr>
          <p:cNvSpPr txBox="1"/>
          <p:nvPr/>
        </p:nvSpPr>
        <p:spPr>
          <a:xfrm>
            <a:off x="1" y="1973138"/>
            <a:ext cx="5796136" cy="396000"/>
          </a:xfrm>
          <a:prstGeom prst="rect">
            <a:avLst/>
          </a:prstGeom>
          <a:noFill/>
          <a:ln>
            <a:noFill/>
          </a:ln>
        </p:spPr>
        <p:txBody>
          <a:bodyPr wrap="square" rtlCol="0">
            <a:noAutofit/>
          </a:bodyPr>
          <a:lstStyle/>
          <a:p>
            <a:pPr algn="r"/>
            <a:r>
              <a:rPr lang="ru-RU" sz="2800" dirty="0" smtClean="0">
                <a:solidFill>
                  <a:schemeClr val="accent5">
                    <a:lumMod val="75000"/>
                  </a:schemeClr>
                </a:solidFill>
                <a:effectLst>
                  <a:outerShdw blurRad="38100" dist="38100" dir="2700000" algn="tl">
                    <a:srgbClr val="000000">
                      <a:alpha val="43137"/>
                    </a:srgbClr>
                  </a:outerShdw>
                </a:effectLst>
                <a:latin typeface="Arial Black" panose="020B0A04020102020204" pitchFamily="34" charset="0"/>
                <a:ea typeface="Tahoma" pitchFamily="34" charset="0"/>
                <a:cs typeface="Arial" panose="020B0604020202020204" pitchFamily="34" charset="0"/>
              </a:rPr>
              <a:t>Свойства функции</a:t>
            </a:r>
            <a:endParaRPr lang="ru-RU" sz="2800" dirty="0">
              <a:solidFill>
                <a:schemeClr val="accent5">
                  <a:lumMod val="75000"/>
                </a:schemeClr>
              </a:solidFill>
              <a:effectLst>
                <a:outerShdw blurRad="38100" dist="38100" dir="2700000" algn="tl">
                  <a:srgbClr val="000000">
                    <a:alpha val="43137"/>
                  </a:srgbClr>
                </a:outerShdw>
              </a:effectLst>
              <a:latin typeface="Arial Black" panose="020B0A04020102020204" pitchFamily="34" charset="0"/>
              <a:ea typeface="Tahoma" pitchFamily="34" charset="0"/>
              <a:cs typeface="Arial" panose="020B0604020202020204" pitchFamily="34" charset="0"/>
            </a:endParaRPr>
          </a:p>
        </p:txBody>
      </p:sp>
      <p:sp>
        <p:nvSpPr>
          <p:cNvPr id="17" name="TextBox 11">
            <a:extLst>
              <a:ext uri="{FF2B5EF4-FFF2-40B4-BE49-F238E27FC236}">
                <a16:creationId xmlns="" xmlns:a16="http://schemas.microsoft.com/office/drawing/2014/main" id="{338E4D15-998E-4BFB-BE27-3DE079535004}"/>
              </a:ext>
            </a:extLst>
          </p:cNvPr>
          <p:cNvSpPr txBox="1"/>
          <p:nvPr/>
        </p:nvSpPr>
        <p:spPr>
          <a:xfrm>
            <a:off x="3386590" y="4337444"/>
            <a:ext cx="5745790" cy="369332"/>
          </a:xfrm>
          <a:prstGeom prst="rect">
            <a:avLst/>
          </a:prstGeom>
          <a:noFill/>
        </p:spPr>
        <p:txBody>
          <a:bodyPr wrap="square" rtlCol="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b="1" dirty="0" smtClean="0">
                <a:ln>
                  <a:solidFill>
                    <a:schemeClr val="accent5">
                      <a:lumMod val="75000"/>
                    </a:schemeClr>
                  </a:solidFill>
                </a:ln>
                <a:solidFill>
                  <a:schemeClr val="bg1"/>
                </a:solidFill>
                <a:latin typeface="Arial" pitchFamily="34" charset="0"/>
                <a:cs typeface="Arial" pitchFamily="34" charset="0"/>
              </a:rPr>
              <a:t>ФУНКЦИЯ</a:t>
            </a:r>
            <a:endParaRPr lang="ru-RU" b="1" dirty="0">
              <a:ln>
                <a:solidFill>
                  <a:schemeClr val="accent5">
                    <a:lumMod val="75000"/>
                  </a:schemeClr>
                </a:solidFill>
              </a:ln>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20700647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extLst>
              <a:ext uri="{FF2B5EF4-FFF2-40B4-BE49-F238E27FC236}">
                <a16:creationId xmlns="" xmlns:a16="http://schemas.microsoft.com/office/drawing/2014/main" id="{7B740213-8952-43B6-8741-10000E451D54}"/>
              </a:ext>
            </a:extLst>
          </p:cNvPr>
          <p:cNvSpPr/>
          <p:nvPr/>
        </p:nvSpPr>
        <p:spPr>
          <a:xfrm>
            <a:off x="684000" y="3024000"/>
            <a:ext cx="6264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p:cNvSpPr/>
          <p:nvPr/>
        </p:nvSpPr>
        <p:spPr>
          <a:xfrm>
            <a:off x="-36000" y="6516000"/>
            <a:ext cx="9216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практикум</a:t>
            </a:r>
          </a:p>
        </p:txBody>
      </p:sp>
      <p:sp>
        <p:nvSpPr>
          <p:cNvPr id="6" name="TextBox 5">
            <a:extLst>
              <a:ext uri="{FF2B5EF4-FFF2-40B4-BE49-F238E27FC236}">
                <a16:creationId xmlns="" xmlns:a16="http://schemas.microsoft.com/office/drawing/2014/main" id="{8E8BFB6B-6815-4062-A080-37325B836EF0}"/>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НАШИ ЗАДАЧИ</a:t>
            </a:r>
          </a:p>
        </p:txBody>
      </p:sp>
      <p:pic>
        <p:nvPicPr>
          <p:cNvPr id="3" name="Рисунок 2">
            <a:extLst>
              <a:ext uri="{FF2B5EF4-FFF2-40B4-BE49-F238E27FC236}">
                <a16:creationId xmlns="" xmlns:a16="http://schemas.microsoft.com/office/drawing/2014/main" id="{ED91DDC1-C5F7-4CEA-97FD-032D65D6D20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452320" y="3861048"/>
            <a:ext cx="1313199" cy="1944216"/>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 y="752475"/>
            <a:ext cx="8953500" cy="5353050"/>
          </a:xfrm>
          <a:prstGeom prst="rect">
            <a:avLst/>
          </a:prstGeom>
          <a:ln>
            <a:solidFill>
              <a:schemeClr val="bg1">
                <a:lumMod val="75000"/>
              </a:schemeClr>
            </a:solidFill>
          </a:ln>
        </p:spPr>
      </p:pic>
    </p:spTree>
    <p:extLst>
      <p:ext uri="{BB962C8B-B14F-4D97-AF65-F5344CB8AC3E}">
        <p14:creationId xmlns:p14="http://schemas.microsoft.com/office/powerpoint/2010/main" val="38713666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Прямоугольник 29"/>
          <p:cNvSpPr/>
          <p:nvPr/>
        </p:nvSpPr>
        <p:spPr>
          <a:xfrm>
            <a:off x="-36000" y="6516000"/>
            <a:ext cx="9216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проверка полученных результатов. коррекция</a:t>
            </a:r>
          </a:p>
        </p:txBody>
      </p:sp>
      <p:sp>
        <p:nvSpPr>
          <p:cNvPr id="4" name="TextBox 3">
            <a:extLst>
              <a:ext uri="{FF2B5EF4-FFF2-40B4-BE49-F238E27FC236}">
                <a16:creationId xmlns="" xmlns:a16="http://schemas.microsoft.com/office/drawing/2014/main" id="{7FC63A45-627B-4D69-8793-B4A3E009FBA1}"/>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ДОПОЛНИТЕЛЬНЫЕ УПРАЖНЕНИЯ</a:t>
            </a: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 y="1057275"/>
            <a:ext cx="8953500" cy="4743450"/>
          </a:xfrm>
          <a:prstGeom prst="rect">
            <a:avLst/>
          </a:prstGeom>
          <a:ln>
            <a:solidFill>
              <a:schemeClr val="bg1">
                <a:lumMod val="75000"/>
              </a:schemeClr>
            </a:solidFill>
          </a:ln>
        </p:spPr>
      </p:pic>
    </p:spTree>
    <p:extLst>
      <p:ext uri="{BB962C8B-B14F-4D97-AF65-F5344CB8AC3E}">
        <p14:creationId xmlns:p14="http://schemas.microsoft.com/office/powerpoint/2010/main" val="21211121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Прямоугольник 29"/>
          <p:cNvSpPr/>
          <p:nvPr/>
        </p:nvSpPr>
        <p:spPr>
          <a:xfrm>
            <a:off x="-36000" y="6516000"/>
            <a:ext cx="9216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практикум</a:t>
            </a:r>
          </a:p>
        </p:txBody>
      </p:sp>
      <p:sp>
        <p:nvSpPr>
          <p:cNvPr id="4" name="TextBox 3">
            <a:extLst>
              <a:ext uri="{FF2B5EF4-FFF2-40B4-BE49-F238E27FC236}">
                <a16:creationId xmlns="" xmlns:a16="http://schemas.microsoft.com/office/drawing/2014/main" id="{B588DA17-325C-48E2-A43F-5FD66C4F7E0A}"/>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ПОВТОРИМ</a:t>
            </a:r>
          </a:p>
        </p:txBody>
      </p:sp>
      <p:pic>
        <p:nvPicPr>
          <p:cNvPr id="3" name="Рисунок 2">
            <a:extLst>
              <a:ext uri="{FF2B5EF4-FFF2-40B4-BE49-F238E27FC236}">
                <a16:creationId xmlns="" xmlns:a16="http://schemas.microsoft.com/office/drawing/2014/main" id="{E51BB32B-95B3-4ABE-83A5-37F49D10B4FD}"/>
              </a:ext>
            </a:extLst>
          </p:cNvPr>
          <p:cNvPicPr>
            <a:picLocks noChangeAspect="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084168" y="3140968"/>
            <a:ext cx="2790825" cy="2133600"/>
          </a:xfrm>
          <a:prstGeom prst="rect">
            <a:avLst/>
          </a:prstGeom>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 y="468000"/>
            <a:ext cx="8953500" cy="2847975"/>
          </a:xfrm>
          <a:prstGeom prst="rect">
            <a:avLst/>
          </a:prstGeom>
          <a:ln>
            <a:solidFill>
              <a:schemeClr val="bg1">
                <a:lumMod val="75000"/>
              </a:schemeClr>
            </a:solidFill>
          </a:ln>
        </p:spPr>
      </p:pic>
    </p:spTree>
    <p:extLst>
      <p:ext uri="{BB962C8B-B14F-4D97-AF65-F5344CB8AC3E}">
        <p14:creationId xmlns:p14="http://schemas.microsoft.com/office/powerpoint/2010/main" val="37675296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Прямоугольник 29"/>
          <p:cNvSpPr/>
          <p:nvPr/>
        </p:nvSpPr>
        <p:spPr>
          <a:xfrm>
            <a:off x="-36000" y="6516000"/>
            <a:ext cx="9216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проверка полученных результатов. коррекция</a:t>
            </a:r>
          </a:p>
        </p:txBody>
      </p:sp>
      <p:sp>
        <p:nvSpPr>
          <p:cNvPr id="5" name="TextBox 4">
            <a:extLst>
              <a:ext uri="{FF2B5EF4-FFF2-40B4-BE49-F238E27FC236}">
                <a16:creationId xmlns="" xmlns:a16="http://schemas.microsoft.com/office/drawing/2014/main" id="{848B472E-2A5B-4987-B5B3-6422C8B90D8D}"/>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ПРОВЕРЬ СЕБЯ</a:t>
            </a: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00" y="476672"/>
            <a:ext cx="5886450" cy="3467100"/>
          </a:xfrm>
          <a:prstGeom prst="rect">
            <a:avLst/>
          </a:prstGeom>
          <a:ln>
            <a:solidFill>
              <a:schemeClr val="bg1">
                <a:lumMod val="75000"/>
              </a:schemeClr>
            </a:solidFill>
          </a:ln>
        </p:spPr>
      </p:pic>
      <p:pic>
        <p:nvPicPr>
          <p:cNvPr id="3" name="Рисунок 2">
            <a:extLst>
              <a:ext uri="{FF2B5EF4-FFF2-40B4-BE49-F238E27FC236}">
                <a16:creationId xmlns="" xmlns:a16="http://schemas.microsoft.com/office/drawing/2014/main" id="{14003F2C-B26C-4F40-BCB0-D35ABA57F93B}"/>
              </a:ext>
            </a:extLst>
          </p:cNvPr>
          <p:cNvPicPr>
            <a:picLocks noChangeAspect="1"/>
          </p:cNvPicPr>
          <p:nvPr/>
        </p:nvPicPr>
        <p:blipFill>
          <a:blip r:embed="rId4">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2915816" y="2708920"/>
            <a:ext cx="2381250" cy="2771775"/>
          </a:xfrm>
          <a:prstGeom prst="rect">
            <a:avLst/>
          </a:prstGeom>
        </p:spPr>
      </p:pic>
    </p:spTree>
    <p:extLst>
      <p:ext uri="{BB962C8B-B14F-4D97-AF65-F5344CB8AC3E}">
        <p14:creationId xmlns:p14="http://schemas.microsoft.com/office/powerpoint/2010/main" val="290690573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Прямоугольник 29"/>
          <p:cNvSpPr/>
          <p:nvPr/>
        </p:nvSpPr>
        <p:spPr>
          <a:xfrm>
            <a:off x="-36000" y="6516000"/>
            <a:ext cx="9216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подведение итогов. рефлексия. домашнее задание </a:t>
            </a:r>
          </a:p>
        </p:txBody>
      </p:sp>
      <p:sp>
        <p:nvSpPr>
          <p:cNvPr id="5" name="Прямоугольник 4">
            <a:extLst>
              <a:ext uri="{FF2B5EF4-FFF2-40B4-BE49-F238E27FC236}">
                <a16:creationId xmlns="" xmlns:a16="http://schemas.microsoft.com/office/drawing/2014/main" id="{45A154B4-43B6-4E67-9FA6-8505E3F21D64}"/>
              </a:ext>
            </a:extLst>
          </p:cNvPr>
          <p:cNvSpPr/>
          <p:nvPr/>
        </p:nvSpPr>
        <p:spPr>
          <a:xfrm>
            <a:off x="179512" y="5949280"/>
            <a:ext cx="8784976" cy="461665"/>
          </a:xfrm>
          <a:prstGeom prst="rect">
            <a:avLst/>
          </a:prstGeom>
          <a:solidFill>
            <a:schemeClr val="bg1"/>
          </a:solidFill>
          <a:ln>
            <a:solidFill>
              <a:schemeClr val="bg1">
                <a:lumMod val="50000"/>
              </a:schemeClr>
            </a:solidFill>
          </a:ln>
        </p:spPr>
        <p:txBody>
          <a:bodyPr wrap="square">
            <a:spAutoFit/>
          </a:bodyPr>
          <a:lstStyle/>
          <a:p>
            <a:r>
              <a:rPr lang="ru-RU" sz="2000" dirty="0">
                <a:solidFill>
                  <a:schemeClr val="tx1">
                    <a:lumMod val="50000"/>
                    <a:lumOff val="50000"/>
                  </a:schemeClr>
                </a:solidFill>
                <a:latin typeface="Arial" pitchFamily="34" charset="0"/>
                <a:cs typeface="Arial" pitchFamily="34" charset="0"/>
              </a:rPr>
              <a:t>Домашнее задание:   </a:t>
            </a:r>
            <a:r>
              <a:rPr lang="ru-RU" sz="2400" dirty="0" smtClean="0"/>
              <a:t>§</a:t>
            </a:r>
            <a:r>
              <a:rPr lang="en-US" sz="2400" dirty="0" smtClean="0"/>
              <a:t> </a:t>
            </a:r>
            <a:r>
              <a:rPr lang="ru-RU" sz="2400" dirty="0" smtClean="0"/>
              <a:t>13, п 4</a:t>
            </a:r>
            <a:r>
              <a:rPr lang="en-US" sz="2400" dirty="0" smtClean="0"/>
              <a:t>3</a:t>
            </a:r>
            <a:r>
              <a:rPr lang="ru-RU" sz="2400" dirty="0" smtClean="0"/>
              <a:t>, </a:t>
            </a:r>
            <a:r>
              <a:rPr lang="ru-RU" sz="2400" dirty="0"/>
              <a:t>№ </a:t>
            </a:r>
            <a:r>
              <a:rPr lang="ru-RU" sz="2400" dirty="0" smtClean="0"/>
              <a:t>1101</a:t>
            </a:r>
            <a:r>
              <a:rPr lang="ru-RU" sz="2400" dirty="0" smtClean="0"/>
              <a:t>.</a:t>
            </a:r>
            <a:endParaRPr lang="ru-RU" sz="2400" dirty="0"/>
          </a:p>
        </p:txBody>
      </p:sp>
      <p:sp>
        <p:nvSpPr>
          <p:cNvPr id="7" name="TextBox 6">
            <a:extLst>
              <a:ext uri="{FF2B5EF4-FFF2-40B4-BE49-F238E27FC236}">
                <a16:creationId xmlns="" xmlns:a16="http://schemas.microsoft.com/office/drawing/2014/main" id="{FB46BAB1-66E0-46A3-8E41-EAF52248C4E9}"/>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ИТОГИ</a:t>
            </a:r>
          </a:p>
        </p:txBody>
      </p:sp>
      <p:sp>
        <p:nvSpPr>
          <p:cNvPr id="2" name="Прямоугольник 1"/>
          <p:cNvSpPr/>
          <p:nvPr/>
        </p:nvSpPr>
        <p:spPr>
          <a:xfrm>
            <a:off x="179512" y="692696"/>
            <a:ext cx="4572000" cy="1631216"/>
          </a:xfrm>
          <a:prstGeom prst="rect">
            <a:avLst/>
          </a:prstGeom>
        </p:spPr>
        <p:txBody>
          <a:bodyPr>
            <a:spAutoFit/>
          </a:bodyPr>
          <a:lstStyle/>
          <a:p>
            <a:r>
              <a:rPr lang="ru-RU" sz="2000" dirty="0">
                <a:latin typeface="Arial" pitchFamily="34" charset="0"/>
                <a:cs typeface="Arial" pitchFamily="34" charset="0"/>
              </a:rPr>
              <a:t>Как бы машина хорошо ни работала, она может решать все требуемые от нее задачи, но она никогда не придумает ни одной. </a:t>
            </a:r>
            <a:endParaRPr lang="ru-RU" sz="2000" dirty="0" smtClean="0">
              <a:latin typeface="Arial" pitchFamily="34" charset="0"/>
              <a:cs typeface="Arial" pitchFamily="34" charset="0"/>
            </a:endParaRPr>
          </a:p>
          <a:p>
            <a:r>
              <a:rPr lang="ru-RU" sz="2000" dirty="0">
                <a:latin typeface="Arial" pitchFamily="34" charset="0"/>
                <a:cs typeface="Arial" pitchFamily="34" charset="0"/>
              </a:rPr>
              <a:t> </a:t>
            </a:r>
            <a:r>
              <a:rPr lang="ru-RU" sz="2000" dirty="0" smtClean="0">
                <a:latin typeface="Arial" pitchFamily="34" charset="0"/>
                <a:cs typeface="Arial" pitchFamily="34" charset="0"/>
              </a:rPr>
              <a:t>                                    (</a:t>
            </a:r>
            <a:r>
              <a:rPr lang="ru-RU" sz="2000" dirty="0">
                <a:latin typeface="Arial" pitchFamily="34" charset="0"/>
                <a:cs typeface="Arial" pitchFamily="34" charset="0"/>
              </a:rPr>
              <a:t>А. Эйнштейн)</a:t>
            </a:r>
            <a:endParaRPr lang="ru-RU" sz="2000" dirty="0">
              <a:latin typeface="Arial" pitchFamily="34" charset="0"/>
              <a:cs typeface="Arial" pitchFamily="34" charset="0"/>
            </a:endParaRPr>
          </a:p>
        </p:txBody>
      </p:sp>
    </p:spTree>
    <p:extLst>
      <p:ext uri="{BB962C8B-B14F-4D97-AF65-F5344CB8AC3E}">
        <p14:creationId xmlns:p14="http://schemas.microsoft.com/office/powerpoint/2010/main" val="11350154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загнутый угол 7">
            <a:extLst>
              <a:ext uri="{FF2B5EF4-FFF2-40B4-BE49-F238E27FC236}">
                <a16:creationId xmlns="" xmlns:a16="http://schemas.microsoft.com/office/drawing/2014/main" id="{08E1E407-1D8A-46CA-A18F-13C1ACF96393}"/>
              </a:ext>
            </a:extLst>
          </p:cNvPr>
          <p:cNvSpPr/>
          <p:nvPr/>
        </p:nvSpPr>
        <p:spPr>
          <a:xfrm>
            <a:off x="145834" y="776494"/>
            <a:ext cx="5328000" cy="1356362"/>
          </a:xfrm>
          <a:prstGeom prst="foldedCorner">
            <a:avLst/>
          </a:prstGeom>
          <a:blipFill dpi="0" rotWithShape="1">
            <a:blip r:embed="rId3"/>
            <a:srcRect/>
            <a:tile tx="0" ty="0" sx="100000" sy="100000" flip="none" algn="tl"/>
          </a:blip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a:extLst>
              <a:ext uri="{FF2B5EF4-FFF2-40B4-BE49-F238E27FC236}">
                <a16:creationId xmlns="" xmlns:a16="http://schemas.microsoft.com/office/drawing/2014/main" id="{0BD9A977-C0A6-4C13-930D-81DA485D7A08}"/>
              </a:ext>
            </a:extLst>
          </p:cNvPr>
          <p:cNvSpPr txBox="1"/>
          <p:nvPr/>
        </p:nvSpPr>
        <p:spPr>
          <a:xfrm>
            <a:off x="145834" y="778577"/>
            <a:ext cx="5328000" cy="923330"/>
          </a:xfrm>
          <a:prstGeom prst="rect">
            <a:avLst/>
          </a:prstGeom>
          <a:noFill/>
        </p:spPr>
        <p:txBody>
          <a:bodyPr wrap="square">
            <a:spAutoFit/>
          </a:bodyPr>
          <a:lstStyle/>
          <a:p>
            <a:r>
              <a:rPr lang="ru-RU" b="0" i="1" u="none" strike="noStrike" baseline="0" dirty="0">
                <a:solidFill>
                  <a:srgbClr val="C00000"/>
                </a:solidFill>
                <a:latin typeface="Arial" panose="020B0604020202020204" pitchFamily="34" charset="0"/>
                <a:cs typeface="Arial" panose="020B0604020202020204" pitchFamily="34" charset="0"/>
              </a:rPr>
              <a:t>Важно</a:t>
            </a:r>
            <a:r>
              <a:rPr lang="ru-RU" b="0" i="1" u="none" strike="noStrike" baseline="0" dirty="0" smtClean="0">
                <a:solidFill>
                  <a:srgbClr val="C00000"/>
                </a:solidFill>
                <a:latin typeface="Arial" panose="020B0604020202020204" pitchFamily="34" charset="0"/>
                <a:cs typeface="Arial" panose="020B0604020202020204" pitchFamily="34" charset="0"/>
              </a:rPr>
              <a:t>!</a:t>
            </a:r>
            <a:r>
              <a:rPr lang="en-US" b="0" i="1" u="none" strike="noStrike" baseline="0" dirty="0" smtClean="0">
                <a:solidFill>
                  <a:srgbClr val="C00000"/>
                </a:solidFill>
                <a:latin typeface="Arial" panose="020B0604020202020204" pitchFamily="34" charset="0"/>
                <a:cs typeface="Arial" panose="020B0604020202020204" pitchFamily="34" charset="0"/>
              </a:rPr>
              <a:t> </a:t>
            </a:r>
            <a:r>
              <a:rPr lang="ru-RU" b="0" u="none" strike="noStrike" baseline="0" dirty="0" smtClean="0">
                <a:solidFill>
                  <a:schemeClr val="accent5">
                    <a:lumMod val="50000"/>
                  </a:schemeClr>
                </a:solidFill>
                <a:latin typeface="Arial" panose="020B0604020202020204" pitchFamily="34" charset="0"/>
                <a:cs typeface="Arial" panose="020B0604020202020204" pitchFamily="34" charset="0"/>
              </a:rPr>
              <a:t>Знать с</a:t>
            </a:r>
            <a:r>
              <a:rPr lang="ru-RU" dirty="0" smtClean="0">
                <a:solidFill>
                  <a:schemeClr val="accent5">
                    <a:lumMod val="50000"/>
                  </a:schemeClr>
                </a:solidFill>
              </a:rPr>
              <a:t>войства функции, их </a:t>
            </a:r>
            <a:r>
              <a:rPr lang="ru-RU" dirty="0">
                <a:solidFill>
                  <a:schemeClr val="accent5">
                    <a:lumMod val="50000"/>
                  </a:schemeClr>
                </a:solidFill>
              </a:rPr>
              <a:t>отображение на графике.</a:t>
            </a:r>
          </a:p>
          <a:p>
            <a:r>
              <a:rPr lang="ru-RU" dirty="0" smtClean="0">
                <a:solidFill>
                  <a:schemeClr val="accent5">
                    <a:lumMod val="50000"/>
                  </a:schemeClr>
                </a:solidFill>
              </a:rPr>
              <a:t>Уметь читать </a:t>
            </a:r>
            <a:r>
              <a:rPr lang="ru-RU" dirty="0">
                <a:solidFill>
                  <a:schemeClr val="accent5">
                    <a:lumMod val="50000"/>
                  </a:schemeClr>
                </a:solidFill>
              </a:rPr>
              <a:t>и </a:t>
            </a:r>
            <a:r>
              <a:rPr lang="ru-RU" dirty="0" smtClean="0">
                <a:solidFill>
                  <a:schemeClr val="accent5">
                    <a:lumMod val="50000"/>
                  </a:schemeClr>
                </a:solidFill>
              </a:rPr>
              <a:t>строить графики</a:t>
            </a:r>
            <a:r>
              <a:rPr lang="ru-RU" dirty="0">
                <a:solidFill>
                  <a:schemeClr val="accent5">
                    <a:lumMod val="50000"/>
                  </a:schemeClr>
                </a:solidFill>
              </a:rPr>
              <a:t> </a:t>
            </a:r>
            <a:r>
              <a:rPr lang="ru-RU" dirty="0" smtClean="0">
                <a:solidFill>
                  <a:schemeClr val="accent5">
                    <a:lumMod val="50000"/>
                  </a:schemeClr>
                </a:solidFill>
              </a:rPr>
              <a:t>функций</a:t>
            </a:r>
            <a:r>
              <a:rPr lang="ru-RU" dirty="0"/>
              <a:t>.</a:t>
            </a:r>
            <a:r>
              <a:rPr lang="ru-RU" b="0" i="1" u="none" strike="noStrike" baseline="0" dirty="0" smtClean="0">
                <a:solidFill>
                  <a:srgbClr val="C00000"/>
                </a:solidFill>
                <a:latin typeface="Arial" panose="020B0604020202020204" pitchFamily="34" charset="0"/>
                <a:cs typeface="Arial" panose="020B0604020202020204" pitchFamily="34" charset="0"/>
              </a:rPr>
              <a:t> </a:t>
            </a:r>
            <a:endParaRPr lang="ru-RU" b="0" i="1" u="none" strike="noStrike" baseline="0" dirty="0">
              <a:solidFill>
                <a:srgbClr val="C00000"/>
              </a:solidFill>
              <a:latin typeface="Arial" panose="020B0604020202020204" pitchFamily="34" charset="0"/>
              <a:cs typeface="Arial" panose="020B0604020202020204" pitchFamily="34" charset="0"/>
            </a:endParaRPr>
          </a:p>
        </p:txBody>
      </p:sp>
      <p:sp>
        <p:nvSpPr>
          <p:cNvPr id="30" name="Прямоугольник 29"/>
          <p:cNvSpPr/>
          <p:nvPr/>
        </p:nvSpPr>
        <p:spPr>
          <a:xfrm>
            <a:off x="0" y="6516000"/>
            <a:ext cx="9144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  целеполагание</a:t>
            </a:r>
          </a:p>
        </p:txBody>
      </p:sp>
      <p:sp>
        <p:nvSpPr>
          <p:cNvPr id="31" name="TextBox 30">
            <a:extLst>
              <a:ext uri="{FF2B5EF4-FFF2-40B4-BE49-F238E27FC236}">
                <a16:creationId xmlns="" xmlns:a16="http://schemas.microsoft.com/office/drawing/2014/main" id="{9CC46C1A-AA1F-4D9B-A78F-CEDED074D632}"/>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ЗАДАЧИ УРОКА</a:t>
            </a:r>
          </a:p>
        </p:txBody>
      </p:sp>
    </p:spTree>
    <p:extLst>
      <p:ext uri="{BB962C8B-B14F-4D97-AF65-F5344CB8AC3E}">
        <p14:creationId xmlns:p14="http://schemas.microsoft.com/office/powerpoint/2010/main" val="23833157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загнутый угол 7">
            <a:extLst>
              <a:ext uri="{FF2B5EF4-FFF2-40B4-BE49-F238E27FC236}">
                <a16:creationId xmlns="" xmlns:a16="http://schemas.microsoft.com/office/drawing/2014/main" id="{87B4F495-649B-4491-AE6A-48880468A1E5}"/>
              </a:ext>
            </a:extLst>
          </p:cNvPr>
          <p:cNvSpPr/>
          <p:nvPr/>
        </p:nvSpPr>
        <p:spPr>
          <a:xfrm>
            <a:off x="111282" y="720000"/>
            <a:ext cx="8924718" cy="1772896"/>
          </a:xfrm>
          <a:prstGeom prst="foldedCorner">
            <a:avLst/>
          </a:prstGeom>
          <a:solidFill>
            <a:schemeClr val="accent5">
              <a:lumMod val="20000"/>
              <a:lumOff val="80000"/>
            </a:schemeClr>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dirty="0"/>
          </a:p>
        </p:txBody>
      </p:sp>
      <p:sp>
        <p:nvSpPr>
          <p:cNvPr id="34" name="Прямоугольник 33">
            <a:extLst>
              <a:ext uri="{FF2B5EF4-FFF2-40B4-BE49-F238E27FC236}">
                <a16:creationId xmlns="" xmlns:a16="http://schemas.microsoft.com/office/drawing/2014/main" id="{63B6B885-54E6-4706-82BA-3C0D8741BE25}"/>
              </a:ext>
            </a:extLst>
          </p:cNvPr>
          <p:cNvSpPr/>
          <p:nvPr/>
        </p:nvSpPr>
        <p:spPr>
          <a:xfrm>
            <a:off x="-36000" y="6516000"/>
            <a:ext cx="9216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вхождение в тему урока и создание условий для осознанного восприятия нового материала</a:t>
            </a:r>
          </a:p>
        </p:txBody>
      </p:sp>
      <p:sp>
        <p:nvSpPr>
          <p:cNvPr id="9" name="TextBox 8">
            <a:extLst>
              <a:ext uri="{FF2B5EF4-FFF2-40B4-BE49-F238E27FC236}">
                <a16:creationId xmlns="" xmlns:a16="http://schemas.microsoft.com/office/drawing/2014/main" id="{A455D496-62A2-4567-8E24-70E26EC56776}"/>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МАТЕМАТИЧЕСКАЯ РАЗМИНКА</a:t>
            </a:r>
          </a:p>
        </p:txBody>
      </p:sp>
      <p:pic>
        <p:nvPicPr>
          <p:cNvPr id="3" name="Рисунок 2">
            <a:extLst>
              <a:ext uri="{FF2B5EF4-FFF2-40B4-BE49-F238E27FC236}">
                <a16:creationId xmlns="" xmlns:a16="http://schemas.microsoft.com/office/drawing/2014/main" id="{498F8690-0E21-4FC3-9E8D-15A451D1B8F3}"/>
              </a:ext>
            </a:extLst>
          </p:cNvPr>
          <p:cNvPicPr>
            <a:picLocks noChangeAspect="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6012160" y="2609608"/>
            <a:ext cx="2857500" cy="2276475"/>
          </a:xfrm>
          <a:prstGeom prst="rect">
            <a:avLst/>
          </a:prstGeom>
        </p:spPr>
      </p:pic>
      <p:sp>
        <p:nvSpPr>
          <p:cNvPr id="6" name="Овал 5">
            <a:extLst>
              <a:ext uri="{FF2B5EF4-FFF2-40B4-BE49-F238E27FC236}">
                <a16:creationId xmlns="" xmlns:a16="http://schemas.microsoft.com/office/drawing/2014/main" id="{76BE14DA-9367-4EB9-9C33-4C70D87781F4}"/>
              </a:ext>
            </a:extLst>
          </p:cNvPr>
          <p:cNvSpPr>
            <a:spLocks noChangeAspect="1"/>
          </p:cNvSpPr>
          <p:nvPr/>
        </p:nvSpPr>
        <p:spPr>
          <a:xfrm>
            <a:off x="288000" y="900000"/>
            <a:ext cx="252000" cy="252000"/>
          </a:xfrm>
          <a:prstGeom prst="ellipse">
            <a:avLst/>
          </a:prstGeom>
          <a:solidFill>
            <a:schemeClr val="bg1"/>
          </a:solidFill>
          <a:ln w="114300" cmpd="thickThi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568" y="858735"/>
            <a:ext cx="7477125" cy="1495425"/>
          </a:xfrm>
          <a:prstGeom prst="rect">
            <a:avLst/>
          </a:prstGeom>
          <a:ln>
            <a:solidFill>
              <a:schemeClr val="bg1">
                <a:lumMod val="75000"/>
              </a:schemeClr>
            </a:solidFill>
          </a:ln>
        </p:spPr>
      </p:pic>
    </p:spTree>
    <p:extLst>
      <p:ext uri="{BB962C8B-B14F-4D97-AF65-F5344CB8AC3E}">
        <p14:creationId xmlns:p14="http://schemas.microsoft.com/office/powerpoint/2010/main" val="5368750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Прямоугольник 29"/>
          <p:cNvSpPr/>
          <p:nvPr/>
        </p:nvSpPr>
        <p:spPr>
          <a:xfrm>
            <a:off x="-36000" y="6516000"/>
            <a:ext cx="9216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организация и самоорганизация учащихся. организация обратной связи</a:t>
            </a:r>
          </a:p>
        </p:txBody>
      </p:sp>
      <p:graphicFrame>
        <p:nvGraphicFramePr>
          <p:cNvPr id="10" name="Таблица 9">
            <a:extLst>
              <a:ext uri="{FF2B5EF4-FFF2-40B4-BE49-F238E27FC236}">
                <a16:creationId xmlns="" xmlns:mc="http://schemas.openxmlformats.org/markup-compatibility/2006" xmlns:a14="http://schemas.microsoft.com/office/drawing/2010/main" xmlns:a16="http://schemas.microsoft.com/office/drawing/2014/main" id="{C3070978-B751-4C61-8465-647F669BA82D}"/>
              </a:ext>
            </a:extLst>
          </p:cNvPr>
          <p:cNvGraphicFramePr>
            <a:graphicFrameLocks noGrp="1"/>
          </p:cNvGraphicFramePr>
          <p:nvPr>
            <p:extLst>
              <p:ext uri="{D42A27DB-BD31-4B8C-83A1-F6EECF244321}">
                <p14:modId xmlns:p14="http://schemas.microsoft.com/office/powerpoint/2010/main" val="3297839093"/>
              </p:ext>
            </p:extLst>
          </p:nvPr>
        </p:nvGraphicFramePr>
        <p:xfrm>
          <a:off x="108000" y="478429"/>
          <a:ext cx="8928000" cy="4102700"/>
        </p:xfrm>
        <a:graphic>
          <a:graphicData uri="http://schemas.openxmlformats.org/drawingml/2006/table">
            <a:tbl>
              <a:tblPr/>
              <a:tblGrid>
                <a:gridCol w="2159744">
                  <a:extLst>
                    <a:ext uri="{9D8B030D-6E8A-4147-A177-3AD203B41FA5}">
                      <a16:colId xmlns="" xmlns:mc="http://schemas.openxmlformats.org/markup-compatibility/2006" xmlns:a14="http://schemas.microsoft.com/office/drawing/2010/main" xmlns:a16="http://schemas.microsoft.com/office/drawing/2014/main" val="1648837893"/>
                    </a:ext>
                  </a:extLst>
                </a:gridCol>
                <a:gridCol w="6768256">
                  <a:extLst>
                    <a:ext uri="{9D8B030D-6E8A-4147-A177-3AD203B41FA5}">
                      <a16:colId xmlns="" xmlns:mc="http://schemas.openxmlformats.org/markup-compatibility/2006" xmlns:a14="http://schemas.microsoft.com/office/drawing/2010/main" xmlns:a16="http://schemas.microsoft.com/office/drawing/2014/main" val="3136232880"/>
                    </a:ext>
                  </a:extLst>
                </a:gridCol>
              </a:tblGrid>
              <a:tr h="394092">
                <a:tc gridSpan="2">
                  <a:txBody>
                    <a:bodyPr/>
                    <a:lstStyle/>
                    <a:p>
                      <a:pPr algn="ctr"/>
                      <a:r>
                        <a:rPr lang="ru-RU" sz="2000" dirty="0" smtClean="0">
                          <a:solidFill>
                            <a:schemeClr val="accent5">
                              <a:lumMod val="50000"/>
                            </a:schemeClr>
                          </a:solidFill>
                          <a:effectLst/>
                          <a:latin typeface="Arial" pitchFamily="34" charset="0"/>
                          <a:ea typeface="Tahoma" pitchFamily="34" charset="0"/>
                          <a:cs typeface="Arial" pitchFamily="34" charset="0"/>
                        </a:rPr>
                        <a:t>СВОЙСТВА ФУНКЦИИ</a:t>
                      </a:r>
                      <a:endParaRPr lang="ru-RU" sz="2000" dirty="0">
                        <a:solidFill>
                          <a:schemeClr val="accent5">
                            <a:lumMod val="50000"/>
                          </a:schemeClr>
                        </a:solidFill>
                        <a:effectLst/>
                        <a:latin typeface="Arial" pitchFamily="34" charset="0"/>
                        <a:ea typeface="Tahoma" pitchFamily="34" charset="0"/>
                        <a:cs typeface="Arial" pitchFamily="34" charset="0"/>
                      </a:endParaRPr>
                    </a:p>
                  </a:txBody>
                  <a:tcPr>
                    <a:lnL w="6350" cmpd="sng">
                      <a:solidFill>
                        <a:schemeClr val="bg1">
                          <a:lumMod val="75000"/>
                        </a:schemeClr>
                      </a:solidFill>
                      <a:prstDash val="solid"/>
                    </a:lnL>
                    <a:lnR w="6350" cap="flat" cmpd="sng" algn="ctr">
                      <a:solidFill>
                        <a:schemeClr val="bg1">
                          <a:lumMod val="75000"/>
                        </a:schemeClr>
                      </a:solidFill>
                      <a:prstDash val="solid"/>
                      <a:round/>
                      <a:headEnd type="none" w="med" len="med"/>
                      <a:tailEnd type="none" w="med" len="med"/>
                    </a:lnR>
                    <a:lnT w="6350" cmpd="sng">
                      <a:solidFill>
                        <a:schemeClr val="bg1">
                          <a:lumMod val="75000"/>
                        </a:schemeClr>
                      </a:solidFill>
                      <a:prstDash val="solid"/>
                    </a:lnT>
                    <a:lnB w="6350" cap="flat" cmpd="sng" algn="ctr">
                      <a:solidFill>
                        <a:schemeClr val="bg1">
                          <a:lumMod val="75000"/>
                        </a:schemeClr>
                      </a:solidFill>
                      <a:prstDash val="solid"/>
                      <a:round/>
                      <a:headEnd type="none" w="med" len="med"/>
                      <a:tailEnd type="none" w="med" len="med"/>
                    </a:lnB>
                    <a:solidFill>
                      <a:schemeClr val="accent3">
                        <a:lumMod val="20000"/>
                        <a:lumOff val="80000"/>
                      </a:schemeClr>
                    </a:solidFill>
                  </a:tcPr>
                </a:tc>
                <a:tc hMerge="1">
                  <a:txBody>
                    <a:bodyPr/>
                    <a:lstStyle/>
                    <a:p>
                      <a:endParaRPr lang="ru-RU"/>
                    </a:p>
                  </a:txBody>
                  <a:tcPr/>
                </a:tc>
                <a:extLst>
                  <a:ext uri="{0D108BD9-81ED-4DB2-BD59-A6C34878D82A}">
                    <a16:rowId xmlns="" xmlns:mc="http://schemas.openxmlformats.org/markup-compatibility/2006" xmlns:a14="http://schemas.microsoft.com/office/drawing/2010/main" xmlns:a16="http://schemas.microsoft.com/office/drawing/2014/main" val="1696741518"/>
                  </a:ext>
                </a:extLst>
              </a:tr>
              <a:tr h="3310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800" b="0" i="0" u="none" strike="noStrike" kern="1200" baseline="0" dirty="0" smtClean="0">
                          <a:solidFill>
                            <a:schemeClr val="tx1"/>
                          </a:solidFill>
                          <a:latin typeface="+mn-lt"/>
                          <a:ea typeface="+mn-ea"/>
                          <a:cs typeface="+mn-cs"/>
                        </a:rPr>
                        <a:t>График  зависимости температуры воздуха </a:t>
                      </a:r>
                      <a:r>
                        <a:rPr lang="ru-RU" sz="1800" b="0" i="1" u="none" strike="noStrike" kern="1200" baseline="0" dirty="0" smtClean="0">
                          <a:solidFill>
                            <a:schemeClr val="tx1"/>
                          </a:solidFill>
                          <a:latin typeface="+mn-lt"/>
                          <a:ea typeface="+mn-ea"/>
                          <a:cs typeface="+mn-cs"/>
                        </a:rPr>
                        <a:t>Р </a:t>
                      </a:r>
                      <a:r>
                        <a:rPr lang="ru-RU" sz="1800" b="0" i="0" u="none" strike="noStrike" kern="1200" baseline="0" dirty="0" smtClean="0">
                          <a:solidFill>
                            <a:schemeClr val="tx1"/>
                          </a:solidFill>
                          <a:latin typeface="+mn-lt"/>
                          <a:ea typeface="+mn-ea"/>
                          <a:cs typeface="+mn-cs"/>
                        </a:rPr>
                        <a:t>(°С) от времени суток </a:t>
                      </a:r>
                      <a:r>
                        <a:rPr lang="ru-RU" sz="1800" b="0" i="1" u="none" strike="noStrike" kern="1200" baseline="0" dirty="0" smtClean="0">
                          <a:solidFill>
                            <a:schemeClr val="tx1"/>
                          </a:solidFill>
                          <a:latin typeface="+mn-lt"/>
                          <a:ea typeface="+mn-ea"/>
                          <a:cs typeface="+mn-cs"/>
                        </a:rPr>
                        <a:t>t </a:t>
                      </a:r>
                      <a:r>
                        <a:rPr lang="ru-RU" sz="1800" b="0" i="0" u="none" strike="noStrike" kern="1200" baseline="0" dirty="0" smtClean="0">
                          <a:solidFill>
                            <a:schemeClr val="tx1"/>
                          </a:solidFill>
                          <a:latin typeface="+mn-lt"/>
                          <a:ea typeface="+mn-ea"/>
                          <a:cs typeface="+mn-cs"/>
                        </a:rPr>
                        <a:t>(ч). </a:t>
                      </a:r>
                      <a:endParaRPr lang="ru-RU" sz="2000" i="1" dirty="0">
                        <a:latin typeface="Times New Roman" panose="02020603050405020304" pitchFamily="18" charset="0"/>
                        <a:cs typeface="Times New Roman" panose="02020603050405020304" pitchFamily="18"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endParaRPr lang="en-US" sz="2400" i="1" baseline="30000" dirty="0">
                        <a:latin typeface="Times New Roman" panose="02020603050405020304" pitchFamily="18" charset="0"/>
                        <a:cs typeface="Times New Roman" panose="02020603050405020304" pitchFamily="18"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 xmlns:mc="http://schemas.openxmlformats.org/markup-compatibility/2006" xmlns:a14="http://schemas.microsoft.com/office/drawing/2010/main" xmlns:a16="http://schemas.microsoft.com/office/drawing/2014/main" val="123466732"/>
                  </a:ext>
                </a:extLst>
              </a:tr>
              <a:tr h="288032">
                <a:tc gridSpan="2">
                  <a:txBody>
                    <a:bodyPr/>
                    <a:lstStyle/>
                    <a:p>
                      <a:endParaRPr lang="ru-RU" sz="2000" i="1" dirty="0">
                        <a:solidFill>
                          <a:srgbClr val="C00000"/>
                        </a:solidFill>
                        <a:latin typeface="Times New Roman" panose="02020603050405020304" pitchFamily="18" charset="0"/>
                        <a:cs typeface="Times New Roman" panose="02020603050405020304" pitchFamily="18"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6">
                        <a:lumMod val="20000"/>
                        <a:lumOff val="80000"/>
                      </a:schemeClr>
                    </a:solidFill>
                  </a:tcPr>
                </a:tc>
                <a:tc hMerge="1">
                  <a:txBody>
                    <a:bodyPr/>
                    <a:lstStyle/>
                    <a:p>
                      <a:endParaRPr lang="ru-RU" dirty="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 xmlns:mc="http://schemas.openxmlformats.org/markup-compatibility/2006" xmlns:a14="http://schemas.microsoft.com/office/drawing/2010/main" xmlns:a16="http://schemas.microsoft.com/office/drawing/2014/main" val="965000240"/>
                  </a:ext>
                </a:extLst>
              </a:tr>
            </a:tbl>
          </a:graphicData>
        </a:graphic>
      </p:graphicFrame>
      <p:sp>
        <p:nvSpPr>
          <p:cNvPr id="7" name="TextBox 6">
            <a:extLst>
              <a:ext uri="{FF2B5EF4-FFF2-40B4-BE49-F238E27FC236}">
                <a16:creationId xmlns="" xmlns:a16="http://schemas.microsoft.com/office/drawing/2014/main" id="{E245D95A-AAF5-4B3C-986B-95C484BA238F}"/>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РАБОТАЕМ С КНИГОЙ</a:t>
            </a:r>
          </a:p>
        </p:txBody>
      </p:sp>
      <p:pic>
        <p:nvPicPr>
          <p:cNvPr id="2" name="Рисунок 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43808" y="1052736"/>
            <a:ext cx="5705475" cy="3067050"/>
          </a:xfrm>
          <a:prstGeom prst="rect">
            <a:avLst/>
          </a:prstGeom>
        </p:spPr>
      </p:pic>
    </p:spTree>
    <p:extLst>
      <p:ext uri="{BB962C8B-B14F-4D97-AF65-F5344CB8AC3E}">
        <p14:creationId xmlns:p14="http://schemas.microsoft.com/office/powerpoint/2010/main" val="29722832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Прямоугольник 29"/>
          <p:cNvSpPr/>
          <p:nvPr/>
        </p:nvSpPr>
        <p:spPr>
          <a:xfrm>
            <a:off x="-36000" y="6516000"/>
            <a:ext cx="9216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организация и самоорганизация учащихся. организация обратной связи</a:t>
            </a:r>
          </a:p>
        </p:txBody>
      </p:sp>
      <p:graphicFrame>
        <p:nvGraphicFramePr>
          <p:cNvPr id="10" name="Таблица 9">
            <a:extLst>
              <a:ext uri="{FF2B5EF4-FFF2-40B4-BE49-F238E27FC236}">
                <a16:creationId xmlns="" xmlns:mc="http://schemas.openxmlformats.org/markup-compatibility/2006" xmlns:a14="http://schemas.microsoft.com/office/drawing/2010/main" xmlns:a16="http://schemas.microsoft.com/office/drawing/2014/main" id="{C3070978-B751-4C61-8465-647F669BA82D}"/>
              </a:ext>
            </a:extLst>
          </p:cNvPr>
          <p:cNvGraphicFramePr>
            <a:graphicFrameLocks noGrp="1"/>
          </p:cNvGraphicFramePr>
          <p:nvPr>
            <p:extLst>
              <p:ext uri="{D42A27DB-BD31-4B8C-83A1-F6EECF244321}">
                <p14:modId xmlns:p14="http://schemas.microsoft.com/office/powerpoint/2010/main" val="227971270"/>
              </p:ext>
            </p:extLst>
          </p:nvPr>
        </p:nvGraphicFramePr>
        <p:xfrm>
          <a:off x="108000" y="478429"/>
          <a:ext cx="8928000" cy="5124523"/>
        </p:xfrm>
        <a:graphic>
          <a:graphicData uri="http://schemas.openxmlformats.org/drawingml/2006/table">
            <a:tbl>
              <a:tblPr/>
              <a:tblGrid>
                <a:gridCol w="5760144">
                  <a:extLst>
                    <a:ext uri="{9D8B030D-6E8A-4147-A177-3AD203B41FA5}">
                      <a16:colId xmlns="" xmlns:mc="http://schemas.openxmlformats.org/markup-compatibility/2006" xmlns:a14="http://schemas.microsoft.com/office/drawing/2010/main" xmlns:a16="http://schemas.microsoft.com/office/drawing/2014/main" val="1648837893"/>
                    </a:ext>
                  </a:extLst>
                </a:gridCol>
                <a:gridCol w="3167856">
                  <a:extLst>
                    <a:ext uri="{9D8B030D-6E8A-4147-A177-3AD203B41FA5}">
                      <a16:colId xmlns="" xmlns:mc="http://schemas.openxmlformats.org/markup-compatibility/2006" xmlns:a14="http://schemas.microsoft.com/office/drawing/2010/main" xmlns:a16="http://schemas.microsoft.com/office/drawing/2014/main" val="3136232880"/>
                    </a:ext>
                  </a:extLst>
                </a:gridCol>
              </a:tblGrid>
              <a:tr h="394092">
                <a:tc gridSpan="2">
                  <a:txBody>
                    <a:bodyPr/>
                    <a:lstStyle/>
                    <a:p>
                      <a:pPr algn="ctr"/>
                      <a:r>
                        <a:rPr lang="ru-RU" sz="2000" dirty="0" smtClean="0">
                          <a:solidFill>
                            <a:schemeClr val="accent5">
                              <a:lumMod val="50000"/>
                            </a:schemeClr>
                          </a:solidFill>
                          <a:effectLst/>
                          <a:latin typeface="Arial" pitchFamily="34" charset="0"/>
                          <a:ea typeface="Tahoma" pitchFamily="34" charset="0"/>
                          <a:cs typeface="Arial" pitchFamily="34" charset="0"/>
                        </a:rPr>
                        <a:t>СВОЙСТВА ФУНКЦИИ</a:t>
                      </a:r>
                      <a:endParaRPr lang="ru-RU" sz="2000" dirty="0">
                        <a:solidFill>
                          <a:schemeClr val="accent5">
                            <a:lumMod val="50000"/>
                          </a:schemeClr>
                        </a:solidFill>
                        <a:effectLst/>
                        <a:latin typeface="Arial" pitchFamily="34" charset="0"/>
                        <a:ea typeface="Tahoma" pitchFamily="34" charset="0"/>
                        <a:cs typeface="Arial" pitchFamily="34" charset="0"/>
                      </a:endParaRPr>
                    </a:p>
                  </a:txBody>
                  <a:tcPr>
                    <a:lnL w="6350" cmpd="sng">
                      <a:solidFill>
                        <a:schemeClr val="bg1">
                          <a:lumMod val="75000"/>
                        </a:schemeClr>
                      </a:solidFill>
                      <a:prstDash val="solid"/>
                    </a:lnL>
                    <a:lnR w="6350" cap="flat" cmpd="sng" algn="ctr">
                      <a:solidFill>
                        <a:schemeClr val="bg1">
                          <a:lumMod val="75000"/>
                        </a:schemeClr>
                      </a:solidFill>
                      <a:prstDash val="solid"/>
                      <a:round/>
                      <a:headEnd type="none" w="med" len="med"/>
                      <a:tailEnd type="none" w="med" len="med"/>
                    </a:lnR>
                    <a:lnT w="6350" cmpd="sng">
                      <a:solidFill>
                        <a:schemeClr val="bg1">
                          <a:lumMod val="75000"/>
                        </a:schemeClr>
                      </a:solidFill>
                      <a:prstDash val="solid"/>
                    </a:lnT>
                    <a:lnB w="6350" cap="flat" cmpd="sng" algn="ctr">
                      <a:solidFill>
                        <a:schemeClr val="bg1">
                          <a:lumMod val="75000"/>
                        </a:schemeClr>
                      </a:solidFill>
                      <a:prstDash val="solid"/>
                      <a:round/>
                      <a:headEnd type="none" w="med" len="med"/>
                      <a:tailEnd type="none" w="med" len="med"/>
                    </a:lnB>
                    <a:solidFill>
                      <a:schemeClr val="accent3">
                        <a:lumMod val="20000"/>
                        <a:lumOff val="80000"/>
                      </a:schemeClr>
                    </a:solidFill>
                  </a:tcPr>
                </a:tc>
                <a:tc hMerge="1">
                  <a:txBody>
                    <a:bodyPr/>
                    <a:lstStyle/>
                    <a:p>
                      <a:endParaRPr lang="ru-RU"/>
                    </a:p>
                  </a:txBody>
                  <a:tcPr/>
                </a:tc>
                <a:extLst>
                  <a:ext uri="{0D108BD9-81ED-4DB2-BD59-A6C34878D82A}">
                    <a16:rowId xmlns="" xmlns:mc="http://schemas.openxmlformats.org/markup-compatibility/2006" xmlns:a14="http://schemas.microsoft.com/office/drawing/2010/main" xmlns:a16="http://schemas.microsoft.com/office/drawing/2014/main" val="1696741518"/>
                  </a:ext>
                </a:extLst>
              </a:tr>
              <a:tr h="2266299">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ru-RU" sz="1800" b="0" i="0" u="none" strike="noStrike" kern="1200" baseline="0" dirty="0" smtClean="0">
                          <a:solidFill>
                            <a:schemeClr val="tx1"/>
                          </a:solidFill>
                          <a:latin typeface="+mn-lt"/>
                          <a:ea typeface="+mn-ea"/>
                          <a:cs typeface="+mn-cs"/>
                        </a:rPr>
                        <a:t>При каких значениях </a:t>
                      </a:r>
                      <a:r>
                        <a:rPr lang="ru-RU" sz="1800" b="0" i="1" u="none" strike="noStrike" kern="1200" baseline="0" dirty="0" smtClean="0">
                          <a:solidFill>
                            <a:schemeClr val="tx1"/>
                          </a:solidFill>
                          <a:latin typeface="+mn-lt"/>
                          <a:ea typeface="+mn-ea"/>
                          <a:cs typeface="+mn-cs"/>
                        </a:rPr>
                        <a:t>х </a:t>
                      </a:r>
                      <a:r>
                        <a:rPr lang="ru-RU" sz="1800" b="0" i="0" u="none" strike="noStrike" kern="1200" baseline="0" dirty="0" smtClean="0">
                          <a:solidFill>
                            <a:schemeClr val="tx1"/>
                          </a:solidFill>
                          <a:latin typeface="+mn-lt"/>
                          <a:ea typeface="+mn-ea"/>
                          <a:cs typeface="+mn-cs"/>
                        </a:rPr>
                        <a:t>функция обращается в нуль, принимает положительные </a:t>
                      </a:r>
                    </a:p>
                    <a:p>
                      <a:pPr marL="0" marR="0" lvl="0" indent="0" algn="r" defTabSz="914400" rtl="0" eaLnBrk="1" fontAlgn="auto" latinLnBrk="0" hangingPunct="1">
                        <a:lnSpc>
                          <a:spcPct val="100000"/>
                        </a:lnSpc>
                        <a:spcBef>
                          <a:spcPts val="0"/>
                        </a:spcBef>
                        <a:spcAft>
                          <a:spcPts val="0"/>
                        </a:spcAft>
                        <a:buClrTx/>
                        <a:buSzTx/>
                        <a:buFontTx/>
                        <a:buNone/>
                        <a:tabLst/>
                        <a:defRPr/>
                      </a:pPr>
                      <a:r>
                        <a:rPr lang="ru-RU" sz="1800" b="0" i="0" u="none" strike="noStrike" kern="1200" baseline="0" dirty="0" smtClean="0">
                          <a:solidFill>
                            <a:schemeClr val="tx1"/>
                          </a:solidFill>
                          <a:latin typeface="+mn-lt"/>
                          <a:ea typeface="+mn-ea"/>
                          <a:cs typeface="+mn-cs"/>
                        </a:rPr>
                        <a:t>и отрицательные значения</a:t>
                      </a:r>
                      <a:r>
                        <a:rPr lang="en-US" sz="1800" b="0" i="0" u="none" strike="noStrike" kern="1200" baseline="0" dirty="0" smtClean="0">
                          <a:solidFill>
                            <a:schemeClr val="tx1"/>
                          </a:solidFill>
                          <a:latin typeface="+mn-lt"/>
                          <a:ea typeface="+mn-ea"/>
                          <a:cs typeface="+mn-cs"/>
                        </a:rPr>
                        <a:t>?</a:t>
                      </a:r>
                    </a:p>
                    <a:p>
                      <a:pPr marL="0" marR="0" lvl="0" indent="0" algn="r" defTabSz="914400" rtl="0" eaLnBrk="1" fontAlgn="auto" latinLnBrk="0" hangingPunct="1">
                        <a:lnSpc>
                          <a:spcPct val="100000"/>
                        </a:lnSpc>
                        <a:spcBef>
                          <a:spcPts val="0"/>
                        </a:spcBef>
                        <a:spcAft>
                          <a:spcPts val="0"/>
                        </a:spcAft>
                        <a:buClrTx/>
                        <a:buSzTx/>
                        <a:buFontTx/>
                        <a:buNone/>
                        <a:tabLst/>
                        <a:defRPr/>
                      </a:pPr>
                      <a:endParaRPr lang="en-US" sz="1800" b="0" i="0" u="none" strike="noStrike" kern="1200" baseline="0" dirty="0" smtClean="0">
                        <a:solidFill>
                          <a:schemeClr val="tx1"/>
                        </a:solidFill>
                        <a:latin typeface="+mn-lt"/>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ru-RU" sz="1800" b="0" i="0" u="none" strike="noStrike" kern="1200" baseline="0" dirty="0" smtClean="0">
                          <a:solidFill>
                            <a:schemeClr val="tx1"/>
                          </a:solidFill>
                          <a:latin typeface="+mn-lt"/>
                          <a:ea typeface="+mn-ea"/>
                          <a:cs typeface="+mn-cs"/>
                        </a:rPr>
                        <a:t>Промежутки, на которых функция сохраняет знак, называют </a:t>
                      </a:r>
                      <a:r>
                        <a:rPr lang="en-US" sz="1800" b="0" i="0" u="none" strike="noStrike" kern="1200" baseline="0" dirty="0" smtClean="0">
                          <a:solidFill>
                            <a:schemeClr val="tx1"/>
                          </a:solidFill>
                          <a:latin typeface="+mn-lt"/>
                          <a:ea typeface="+mn-ea"/>
                          <a:cs typeface="+mn-cs"/>
                        </a:rPr>
                        <a:t>?</a:t>
                      </a:r>
                    </a:p>
                    <a:p>
                      <a:pPr marL="0" marR="0" lvl="0" indent="0" algn="r" defTabSz="914400" rtl="0" eaLnBrk="1" fontAlgn="auto" latinLnBrk="0" hangingPunct="1">
                        <a:lnSpc>
                          <a:spcPct val="100000"/>
                        </a:lnSpc>
                        <a:spcBef>
                          <a:spcPts val="0"/>
                        </a:spcBef>
                        <a:spcAft>
                          <a:spcPts val="0"/>
                        </a:spcAft>
                        <a:buClrTx/>
                        <a:buSzTx/>
                        <a:buFontTx/>
                        <a:buNone/>
                        <a:tabLst/>
                        <a:defRPr/>
                      </a:pPr>
                      <a:endParaRPr lang="en-US" sz="1800" b="0" i="0" u="none" strike="noStrike" kern="1200" baseline="0" dirty="0" smtClean="0">
                        <a:solidFill>
                          <a:schemeClr val="tx1"/>
                        </a:solidFill>
                        <a:latin typeface="+mn-lt"/>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ru-RU" sz="1800" b="0" i="0" u="none" strike="noStrike" kern="1200" baseline="0" dirty="0" smtClean="0">
                          <a:solidFill>
                            <a:schemeClr val="tx1"/>
                          </a:solidFill>
                          <a:latin typeface="+mn-lt"/>
                          <a:ea typeface="+mn-ea"/>
                          <a:cs typeface="+mn-cs"/>
                        </a:rPr>
                        <a:t>функция является </a:t>
                      </a:r>
                      <a:r>
                        <a:rPr lang="ru-RU" sz="1800" b="0" i="1" u="none" strike="noStrike" kern="1200" baseline="0" dirty="0" smtClean="0">
                          <a:solidFill>
                            <a:schemeClr val="tx1"/>
                          </a:solidFill>
                          <a:latin typeface="+mn-lt"/>
                          <a:ea typeface="+mn-ea"/>
                          <a:cs typeface="+mn-cs"/>
                        </a:rPr>
                        <a:t>возрастающей</a:t>
                      </a:r>
                      <a:r>
                        <a:rPr lang="en-US" sz="1800" b="0" i="1" u="none" strike="noStrike" kern="1200" baseline="0" dirty="0" smtClean="0">
                          <a:solidFill>
                            <a:schemeClr val="tx1"/>
                          </a:solidFill>
                          <a:latin typeface="+mn-lt"/>
                          <a:ea typeface="+mn-ea"/>
                          <a:cs typeface="+mn-cs"/>
                        </a:rPr>
                        <a:t>?</a:t>
                      </a:r>
                    </a:p>
                    <a:p>
                      <a:pPr marL="0" marR="0" lvl="0" indent="0" algn="r" defTabSz="914400" rtl="0" eaLnBrk="1" fontAlgn="auto" latinLnBrk="0" hangingPunct="1">
                        <a:lnSpc>
                          <a:spcPct val="100000"/>
                        </a:lnSpc>
                        <a:spcBef>
                          <a:spcPts val="0"/>
                        </a:spcBef>
                        <a:spcAft>
                          <a:spcPts val="0"/>
                        </a:spcAft>
                        <a:buClrTx/>
                        <a:buSzTx/>
                        <a:buFontTx/>
                        <a:buNone/>
                        <a:tabLst/>
                        <a:defRPr/>
                      </a:pPr>
                      <a:r>
                        <a:rPr lang="ru-RU" sz="1800" b="0" i="0" u="none" strike="noStrike" kern="1200" baseline="0" dirty="0" smtClean="0">
                          <a:solidFill>
                            <a:schemeClr val="tx1"/>
                          </a:solidFill>
                          <a:latin typeface="+mn-lt"/>
                          <a:ea typeface="+mn-ea"/>
                          <a:cs typeface="+mn-cs"/>
                        </a:rPr>
                        <a:t>функция является </a:t>
                      </a:r>
                      <a:r>
                        <a:rPr lang="ru-RU" sz="1800" b="0" i="1" u="none" strike="noStrike" kern="1200" baseline="0" dirty="0" smtClean="0">
                          <a:solidFill>
                            <a:schemeClr val="tx1"/>
                          </a:solidFill>
                          <a:latin typeface="+mn-lt"/>
                          <a:ea typeface="+mn-ea"/>
                          <a:cs typeface="+mn-cs"/>
                        </a:rPr>
                        <a:t>убывающей</a:t>
                      </a:r>
                      <a:r>
                        <a:rPr lang="en-US" sz="1800" b="0" i="1" u="none" strike="noStrike" kern="1200" baseline="0" dirty="0" smtClean="0">
                          <a:solidFill>
                            <a:schemeClr val="tx1"/>
                          </a:solidFill>
                          <a:latin typeface="+mn-lt"/>
                          <a:ea typeface="+mn-ea"/>
                          <a:cs typeface="+mn-cs"/>
                        </a:rPr>
                        <a:t>?</a:t>
                      </a:r>
                      <a:r>
                        <a:rPr lang="ru-RU" sz="1800" b="0" i="1" u="none" strike="noStrike" kern="1200" baseline="0" dirty="0" smtClean="0">
                          <a:solidFill>
                            <a:schemeClr val="tx1"/>
                          </a:solidFill>
                          <a:latin typeface="+mn-lt"/>
                          <a:ea typeface="+mn-ea"/>
                          <a:cs typeface="+mn-cs"/>
                        </a:rPr>
                        <a:t> </a:t>
                      </a:r>
                      <a:r>
                        <a:rPr lang="ru-RU" sz="1800" b="0" i="0" u="none" strike="noStrike" kern="1200" baseline="0" dirty="0" smtClean="0">
                          <a:solidFill>
                            <a:schemeClr val="tx1"/>
                          </a:solidFill>
                          <a:latin typeface="+mn-lt"/>
                          <a:ea typeface="+mn-ea"/>
                          <a:cs typeface="+mn-cs"/>
                        </a:rPr>
                        <a:t> </a:t>
                      </a:r>
                      <a:endParaRPr lang="ru-RU" sz="2000" i="1" dirty="0">
                        <a:latin typeface="Times New Roman" panose="02020603050405020304" pitchFamily="18" charset="0"/>
                        <a:cs typeface="Times New Roman" panose="02020603050405020304" pitchFamily="18"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endParaRPr lang="en-US" sz="2400" i="1" baseline="30000" dirty="0">
                        <a:latin typeface="Times New Roman" panose="02020603050405020304" pitchFamily="18" charset="0"/>
                        <a:cs typeface="Times New Roman" panose="02020603050405020304" pitchFamily="18"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 xmlns:mc="http://schemas.openxmlformats.org/markup-compatibility/2006" xmlns:a14="http://schemas.microsoft.com/office/drawing/2010/main" xmlns:a16="http://schemas.microsoft.com/office/drawing/2014/main" val="123466732"/>
                  </a:ext>
                </a:extLst>
              </a:tr>
              <a:tr h="132080">
                <a:tc gridSpan="2">
                  <a:txBody>
                    <a:bodyPr/>
                    <a:lstStyle/>
                    <a:p>
                      <a:endParaRPr lang="ru-RU" sz="2000" i="1" dirty="0">
                        <a:solidFill>
                          <a:srgbClr val="C00000"/>
                        </a:solidFill>
                        <a:latin typeface="Times New Roman" panose="02020603050405020304" pitchFamily="18" charset="0"/>
                        <a:cs typeface="Times New Roman" panose="02020603050405020304" pitchFamily="18"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6">
                        <a:lumMod val="20000"/>
                        <a:lumOff val="80000"/>
                      </a:schemeClr>
                    </a:solidFill>
                  </a:tcPr>
                </a:tc>
                <a:tc hMerge="1">
                  <a:txBody>
                    <a:bodyPr/>
                    <a:lstStyle/>
                    <a:p>
                      <a:endParaRPr lang="ru-RU" dirty="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 xmlns:mc="http://schemas.openxmlformats.org/markup-compatibility/2006" xmlns:a14="http://schemas.microsoft.com/office/drawing/2010/main" xmlns:a16="http://schemas.microsoft.com/office/drawing/2014/main" val="965000240"/>
                  </a:ext>
                </a:extLst>
              </a:tr>
              <a:tr h="264160">
                <a:tc gridSpan="2">
                  <a:txBody>
                    <a:bodyPr/>
                    <a:lstStyle/>
                    <a:p>
                      <a:pPr algn="ctr"/>
                      <a:r>
                        <a:rPr lang="ru-RU" sz="1800" b="0" i="0" u="none" strike="noStrike" kern="1200" baseline="0" dirty="0" smtClean="0">
                          <a:solidFill>
                            <a:schemeClr val="accent1">
                              <a:lumMod val="75000"/>
                            </a:schemeClr>
                          </a:solidFill>
                          <a:latin typeface="+mn-lt"/>
                          <a:ea typeface="+mn-ea"/>
                          <a:cs typeface="+mn-cs"/>
                        </a:rPr>
                        <a:t>Функция называется возрастающей на некотором промежутке, если большему значению аргумента из этого промежутка соответствует большее значение функции. Функция называется убывающей на некотором промежутке, если большему значению аргумента из этого промежутка соответствует меньшее значение функции. </a:t>
                      </a:r>
                      <a:endParaRPr lang="ru-RU" sz="2000" i="1" dirty="0">
                        <a:solidFill>
                          <a:schemeClr val="accent1">
                            <a:lumMod val="75000"/>
                          </a:schemeClr>
                        </a:solidFill>
                        <a:latin typeface="Times New Roman" panose="02020603050405020304" pitchFamily="18" charset="0"/>
                        <a:cs typeface="Times New Roman" panose="02020603050405020304" pitchFamily="18"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hMerge="1">
                  <a:txBody>
                    <a:bodyPr/>
                    <a:lstStyle/>
                    <a:p>
                      <a:endParaRPr lang="ru-RU"/>
                    </a:p>
                  </a:txBody>
                  <a:tcPr/>
                </a:tc>
              </a:tr>
              <a:tr h="583003">
                <a:tc gridSpan="2">
                  <a:txBody>
                    <a:bodyPr/>
                    <a:lstStyle/>
                    <a:p>
                      <a:endParaRPr lang="ru-RU" sz="2000" i="1" dirty="0">
                        <a:solidFill>
                          <a:srgbClr val="C00000"/>
                        </a:solidFill>
                        <a:latin typeface="Times New Roman" panose="02020603050405020304" pitchFamily="18" charset="0"/>
                        <a:cs typeface="Times New Roman" panose="02020603050405020304" pitchFamily="18"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6">
                        <a:lumMod val="20000"/>
                        <a:lumOff val="80000"/>
                      </a:schemeClr>
                    </a:solidFill>
                  </a:tcPr>
                </a:tc>
                <a:tc hMerge="1">
                  <a:txBody>
                    <a:bodyPr/>
                    <a:lstStyle/>
                    <a:p>
                      <a:endParaRPr lang="ru-RU"/>
                    </a:p>
                  </a:txBody>
                  <a:tcPr/>
                </a:tc>
              </a:tr>
            </a:tbl>
          </a:graphicData>
        </a:graphic>
      </p:graphicFrame>
      <p:sp>
        <p:nvSpPr>
          <p:cNvPr id="7" name="TextBox 6">
            <a:extLst>
              <a:ext uri="{FF2B5EF4-FFF2-40B4-BE49-F238E27FC236}">
                <a16:creationId xmlns="" xmlns:a16="http://schemas.microsoft.com/office/drawing/2014/main" id="{E245D95A-AAF5-4B3C-986B-95C484BA238F}"/>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РАБОТАЕМ С КНИГОЙ</a:t>
            </a:r>
          </a:p>
        </p:txBody>
      </p:sp>
      <p:pic>
        <p:nvPicPr>
          <p:cNvPr id="3" name="Рисунок 2"/>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5930850" y="908720"/>
            <a:ext cx="3105150" cy="2162175"/>
          </a:xfrm>
          <a:prstGeom prst="rect">
            <a:avLst/>
          </a:prstGeom>
        </p:spPr>
      </p:pic>
    </p:spTree>
    <p:extLst>
      <p:ext uri="{BB962C8B-B14F-4D97-AF65-F5344CB8AC3E}">
        <p14:creationId xmlns:p14="http://schemas.microsoft.com/office/powerpoint/2010/main" val="16749104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Прямоугольник 29"/>
          <p:cNvSpPr/>
          <p:nvPr/>
        </p:nvSpPr>
        <p:spPr>
          <a:xfrm>
            <a:off x="-36000" y="6516000"/>
            <a:ext cx="9216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организация и самоорганизация учащихся. организация обратной связи</a:t>
            </a:r>
          </a:p>
        </p:txBody>
      </p:sp>
      <p:graphicFrame>
        <p:nvGraphicFramePr>
          <p:cNvPr id="10" name="Таблица 9">
            <a:extLst>
              <a:ext uri="{FF2B5EF4-FFF2-40B4-BE49-F238E27FC236}">
                <a16:creationId xmlns="" xmlns:mc="http://schemas.openxmlformats.org/markup-compatibility/2006" xmlns:a14="http://schemas.microsoft.com/office/drawing/2010/main" xmlns:a16="http://schemas.microsoft.com/office/drawing/2014/main" id="{C3070978-B751-4C61-8465-647F669BA82D}"/>
              </a:ext>
            </a:extLst>
          </p:cNvPr>
          <p:cNvGraphicFramePr>
            <a:graphicFrameLocks noGrp="1"/>
          </p:cNvGraphicFramePr>
          <p:nvPr>
            <p:extLst>
              <p:ext uri="{D42A27DB-BD31-4B8C-83A1-F6EECF244321}">
                <p14:modId xmlns:p14="http://schemas.microsoft.com/office/powerpoint/2010/main" val="2725898821"/>
              </p:ext>
            </p:extLst>
          </p:nvPr>
        </p:nvGraphicFramePr>
        <p:xfrm>
          <a:off x="108000" y="478429"/>
          <a:ext cx="8928000" cy="3676371"/>
        </p:xfrm>
        <a:graphic>
          <a:graphicData uri="http://schemas.openxmlformats.org/drawingml/2006/table">
            <a:tbl>
              <a:tblPr/>
              <a:tblGrid>
                <a:gridCol w="8928000">
                  <a:extLst>
                    <a:ext uri="{9D8B030D-6E8A-4147-A177-3AD203B41FA5}">
                      <a16:colId xmlns="" xmlns:mc="http://schemas.openxmlformats.org/markup-compatibility/2006" xmlns:a14="http://schemas.microsoft.com/office/drawing/2010/main" xmlns:a16="http://schemas.microsoft.com/office/drawing/2014/main" val="1648837893"/>
                    </a:ext>
                  </a:extLst>
                </a:gridCol>
              </a:tblGrid>
              <a:tr h="394092">
                <a:tc>
                  <a:txBody>
                    <a:bodyPr/>
                    <a:lstStyle/>
                    <a:p>
                      <a:pPr algn="ctr"/>
                      <a:r>
                        <a:rPr lang="ru-RU" sz="2000" dirty="0" smtClean="0">
                          <a:solidFill>
                            <a:schemeClr val="accent5">
                              <a:lumMod val="50000"/>
                            </a:schemeClr>
                          </a:solidFill>
                          <a:effectLst/>
                          <a:latin typeface="Arial" pitchFamily="34" charset="0"/>
                          <a:ea typeface="Tahoma" pitchFamily="34" charset="0"/>
                          <a:cs typeface="Arial" pitchFamily="34" charset="0"/>
                        </a:rPr>
                        <a:t>СВОЙСТВА ФУНКЦИИ</a:t>
                      </a:r>
                      <a:endParaRPr lang="ru-RU" sz="2000" dirty="0">
                        <a:solidFill>
                          <a:schemeClr val="accent5">
                            <a:lumMod val="50000"/>
                          </a:schemeClr>
                        </a:solidFill>
                        <a:effectLst/>
                        <a:latin typeface="Arial" pitchFamily="34" charset="0"/>
                        <a:ea typeface="Tahoma" pitchFamily="34" charset="0"/>
                        <a:cs typeface="Arial" pitchFamily="34" charset="0"/>
                      </a:endParaRPr>
                    </a:p>
                  </a:txBody>
                  <a:tcPr>
                    <a:lnL w="6350" cmpd="sng">
                      <a:solidFill>
                        <a:schemeClr val="bg1">
                          <a:lumMod val="75000"/>
                        </a:schemeClr>
                      </a:solidFill>
                      <a:prstDash val="solid"/>
                    </a:lnL>
                    <a:lnR w="6350" cap="flat" cmpd="sng" algn="ctr">
                      <a:solidFill>
                        <a:schemeClr val="bg1">
                          <a:lumMod val="75000"/>
                        </a:schemeClr>
                      </a:solidFill>
                      <a:prstDash val="solid"/>
                      <a:round/>
                      <a:headEnd type="none" w="med" len="med"/>
                      <a:tailEnd type="none" w="med" len="med"/>
                    </a:lnR>
                    <a:lnT w="6350" cmpd="sng">
                      <a:solidFill>
                        <a:schemeClr val="bg1">
                          <a:lumMod val="75000"/>
                        </a:schemeClr>
                      </a:solidFill>
                      <a:prstDash val="solid"/>
                    </a:lnT>
                    <a:lnB w="6350" cap="flat" cmpd="sng" algn="ctr">
                      <a:solidFill>
                        <a:schemeClr val="bg1">
                          <a:lumMod val="75000"/>
                        </a:schemeClr>
                      </a:solidFill>
                      <a:prstDash val="solid"/>
                      <a:round/>
                      <a:headEnd type="none" w="med" len="med"/>
                      <a:tailEnd type="none" w="med" len="med"/>
                    </a:lnB>
                    <a:solidFill>
                      <a:schemeClr val="accent3">
                        <a:lumMod val="20000"/>
                        <a:lumOff val="80000"/>
                      </a:schemeClr>
                    </a:solidFill>
                  </a:tcPr>
                </a:tc>
                <a:extLst>
                  <a:ext uri="{0D108BD9-81ED-4DB2-BD59-A6C34878D82A}">
                    <a16:rowId xmlns="" xmlns:mc="http://schemas.openxmlformats.org/markup-compatibility/2006" xmlns:a14="http://schemas.microsoft.com/office/drawing/2010/main" xmlns:a16="http://schemas.microsoft.com/office/drawing/2014/main" val="1696741518"/>
                  </a:ext>
                </a:extLst>
              </a:tr>
              <a:tr h="2914371">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lang="ru-RU" sz="2000" i="1" dirty="0">
                        <a:latin typeface="Times New Roman" panose="02020603050405020304" pitchFamily="18" charset="0"/>
                        <a:cs typeface="Times New Roman" panose="02020603050405020304" pitchFamily="18"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 xmlns:mc="http://schemas.openxmlformats.org/markup-compatibility/2006" xmlns:a14="http://schemas.microsoft.com/office/drawing/2010/main" xmlns:a16="http://schemas.microsoft.com/office/drawing/2014/main" val="123466732"/>
                  </a:ext>
                </a:extLst>
              </a:tr>
              <a:tr h="132080">
                <a:tc>
                  <a:txBody>
                    <a:bodyPr/>
                    <a:lstStyle/>
                    <a:p>
                      <a:r>
                        <a:rPr lang="ru-RU" sz="1800" b="0" i="1" u="none" strike="noStrike" kern="1200" baseline="0" dirty="0" smtClean="0">
                          <a:solidFill>
                            <a:schemeClr val="tx1"/>
                          </a:solidFill>
                          <a:latin typeface="+mn-lt"/>
                          <a:ea typeface="+mn-ea"/>
                          <a:cs typeface="+mn-cs"/>
                        </a:rPr>
                        <a:t>промежутки монотонности </a:t>
                      </a:r>
                      <a:r>
                        <a:rPr lang="ru-RU" sz="1800" b="0" i="0" u="none" strike="noStrike" kern="1200" baseline="0" dirty="0" smtClean="0">
                          <a:solidFill>
                            <a:schemeClr val="tx1"/>
                          </a:solidFill>
                          <a:latin typeface="+mn-lt"/>
                          <a:ea typeface="+mn-ea"/>
                          <a:cs typeface="+mn-cs"/>
                        </a:rPr>
                        <a:t>функции. </a:t>
                      </a:r>
                      <a:endParaRPr lang="ru-RU" sz="2000" i="1" dirty="0">
                        <a:solidFill>
                          <a:srgbClr val="C00000"/>
                        </a:solidFill>
                        <a:latin typeface="Times New Roman" panose="02020603050405020304" pitchFamily="18" charset="0"/>
                        <a:cs typeface="Times New Roman" panose="02020603050405020304" pitchFamily="18"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 xmlns:mc="http://schemas.openxmlformats.org/markup-compatibility/2006" xmlns:a14="http://schemas.microsoft.com/office/drawing/2010/main" xmlns:a16="http://schemas.microsoft.com/office/drawing/2014/main" val="965000240"/>
                  </a:ext>
                </a:extLst>
              </a:tr>
            </a:tbl>
          </a:graphicData>
        </a:graphic>
      </p:graphicFrame>
      <p:sp>
        <p:nvSpPr>
          <p:cNvPr id="7" name="TextBox 6">
            <a:extLst>
              <a:ext uri="{FF2B5EF4-FFF2-40B4-BE49-F238E27FC236}">
                <a16:creationId xmlns="" xmlns:a16="http://schemas.microsoft.com/office/drawing/2014/main" id="{E245D95A-AAF5-4B3C-986B-95C484BA238F}"/>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РАБОТАЕМ С КНИГОЙ</a:t>
            </a:r>
          </a:p>
        </p:txBody>
      </p:sp>
      <p:pic>
        <p:nvPicPr>
          <p:cNvPr id="2" name="Рисунок 1"/>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66741" y="1124744"/>
            <a:ext cx="7639050" cy="2152650"/>
          </a:xfrm>
          <a:prstGeom prst="rect">
            <a:avLst/>
          </a:prstGeom>
        </p:spPr>
      </p:pic>
    </p:spTree>
    <p:extLst>
      <p:ext uri="{BB962C8B-B14F-4D97-AF65-F5344CB8AC3E}">
        <p14:creationId xmlns:p14="http://schemas.microsoft.com/office/powerpoint/2010/main" val="29769902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extLst>
              <a:ext uri="{FF2B5EF4-FFF2-40B4-BE49-F238E27FC236}">
                <a16:creationId xmlns="" xmlns:a16="http://schemas.microsoft.com/office/drawing/2014/main" id="{7B740213-8952-43B6-8741-10000E451D54}"/>
              </a:ext>
            </a:extLst>
          </p:cNvPr>
          <p:cNvSpPr/>
          <p:nvPr/>
        </p:nvSpPr>
        <p:spPr>
          <a:xfrm>
            <a:off x="684000" y="3024000"/>
            <a:ext cx="6264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 y="1276350"/>
            <a:ext cx="8953500" cy="4305300"/>
          </a:xfrm>
          <a:prstGeom prst="rect">
            <a:avLst/>
          </a:prstGeom>
          <a:ln>
            <a:solidFill>
              <a:schemeClr val="bg1">
                <a:lumMod val="75000"/>
              </a:schemeClr>
            </a:solidFill>
          </a:ln>
        </p:spPr>
      </p:pic>
      <p:sp>
        <p:nvSpPr>
          <p:cNvPr id="30" name="Прямоугольник 29"/>
          <p:cNvSpPr/>
          <p:nvPr/>
        </p:nvSpPr>
        <p:spPr>
          <a:xfrm>
            <a:off x="-36000" y="6516000"/>
            <a:ext cx="9216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практикум</a:t>
            </a:r>
          </a:p>
        </p:txBody>
      </p:sp>
      <p:sp>
        <p:nvSpPr>
          <p:cNvPr id="6" name="TextBox 5">
            <a:extLst>
              <a:ext uri="{FF2B5EF4-FFF2-40B4-BE49-F238E27FC236}">
                <a16:creationId xmlns="" xmlns:a16="http://schemas.microsoft.com/office/drawing/2014/main" id="{8E8BFB6B-6815-4062-A080-37325B836EF0}"/>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НАШИ ЗАДАЧИ</a:t>
            </a:r>
          </a:p>
        </p:txBody>
      </p:sp>
      <p:pic>
        <p:nvPicPr>
          <p:cNvPr id="3" name="Рисунок 2">
            <a:extLst>
              <a:ext uri="{FF2B5EF4-FFF2-40B4-BE49-F238E27FC236}">
                <a16:creationId xmlns="" xmlns:a16="http://schemas.microsoft.com/office/drawing/2014/main" id="{ED91DDC1-C5F7-4CEA-97FD-032D65D6D202}"/>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689408" y="4609542"/>
            <a:ext cx="1313199" cy="1944216"/>
          </a:xfrm>
          <a:prstGeom prst="rect">
            <a:avLst/>
          </a:prstGeom>
        </p:spPr>
      </p:pic>
    </p:spTree>
    <p:extLst>
      <p:ext uri="{BB962C8B-B14F-4D97-AF65-F5344CB8AC3E}">
        <p14:creationId xmlns:p14="http://schemas.microsoft.com/office/powerpoint/2010/main" val="5038414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a:extLst>
              <a:ext uri="{FF2B5EF4-FFF2-40B4-BE49-F238E27FC236}">
                <a16:creationId xmlns="" xmlns:a16="http://schemas.microsoft.com/office/drawing/2014/main" id="{7B740213-8952-43B6-8741-10000E451D54}"/>
              </a:ext>
            </a:extLst>
          </p:cNvPr>
          <p:cNvSpPr/>
          <p:nvPr/>
        </p:nvSpPr>
        <p:spPr>
          <a:xfrm>
            <a:off x="684000" y="3024000"/>
            <a:ext cx="626400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p:cNvSpPr/>
          <p:nvPr/>
        </p:nvSpPr>
        <p:spPr>
          <a:xfrm>
            <a:off x="-36000" y="6516000"/>
            <a:ext cx="9216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практикум</a:t>
            </a:r>
          </a:p>
        </p:txBody>
      </p:sp>
      <p:sp>
        <p:nvSpPr>
          <p:cNvPr id="6" name="TextBox 5">
            <a:extLst>
              <a:ext uri="{FF2B5EF4-FFF2-40B4-BE49-F238E27FC236}">
                <a16:creationId xmlns="" xmlns:a16="http://schemas.microsoft.com/office/drawing/2014/main" id="{8E8BFB6B-6815-4062-A080-37325B836EF0}"/>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НАШИ ЗАДАЧИ</a:t>
            </a:r>
          </a:p>
        </p:txBody>
      </p:sp>
      <p:pic>
        <p:nvPicPr>
          <p:cNvPr id="3" name="Рисунок 2">
            <a:extLst>
              <a:ext uri="{FF2B5EF4-FFF2-40B4-BE49-F238E27FC236}">
                <a16:creationId xmlns="" xmlns:a16="http://schemas.microsoft.com/office/drawing/2014/main" id="{ED91DDC1-C5F7-4CEA-97FD-032D65D6D20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452320" y="3861048"/>
            <a:ext cx="1313199" cy="1944216"/>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 y="661987"/>
            <a:ext cx="8953500" cy="5534025"/>
          </a:xfrm>
          <a:prstGeom prst="rect">
            <a:avLst/>
          </a:prstGeom>
          <a:ln>
            <a:solidFill>
              <a:schemeClr val="bg1">
                <a:lumMod val="75000"/>
              </a:schemeClr>
            </a:solidFill>
          </a:ln>
        </p:spPr>
      </p:pic>
    </p:spTree>
    <p:extLst>
      <p:ext uri="{BB962C8B-B14F-4D97-AF65-F5344CB8AC3E}">
        <p14:creationId xmlns:p14="http://schemas.microsoft.com/office/powerpoint/2010/main" val="17267568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 y="468000"/>
            <a:ext cx="8953500" cy="6086475"/>
          </a:xfrm>
          <a:prstGeom prst="rect">
            <a:avLst/>
          </a:prstGeom>
          <a:ln>
            <a:solidFill>
              <a:schemeClr val="bg1">
                <a:lumMod val="75000"/>
              </a:schemeClr>
            </a:solidFill>
          </a:ln>
        </p:spPr>
      </p:pic>
      <p:sp>
        <p:nvSpPr>
          <p:cNvPr id="5" name="Прямоугольник 4">
            <a:extLst>
              <a:ext uri="{FF2B5EF4-FFF2-40B4-BE49-F238E27FC236}">
                <a16:creationId xmlns="" xmlns:a16="http://schemas.microsoft.com/office/drawing/2014/main" id="{7B740213-8952-43B6-8741-10000E451D54}"/>
              </a:ext>
            </a:extLst>
          </p:cNvPr>
          <p:cNvSpPr/>
          <p:nvPr/>
        </p:nvSpPr>
        <p:spPr>
          <a:xfrm>
            <a:off x="108000" y="3511237"/>
            <a:ext cx="8424440" cy="5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p:cNvSpPr/>
          <p:nvPr/>
        </p:nvSpPr>
        <p:spPr>
          <a:xfrm>
            <a:off x="-36000" y="6516000"/>
            <a:ext cx="9216000" cy="307777"/>
          </a:xfrm>
          <a:prstGeom prst="rect">
            <a:avLst/>
          </a:prstGeom>
          <a:noFill/>
          <a:ln w="19050">
            <a:noFill/>
          </a:ln>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ru-RU" sz="1400" dirty="0">
                <a:solidFill>
                  <a:schemeClr val="bg1">
                    <a:lumMod val="50000"/>
                  </a:schemeClr>
                </a:solidFill>
                <a:latin typeface="Arial" pitchFamily="34" charset="0"/>
                <a:cs typeface="Arial" pitchFamily="34" charset="0"/>
              </a:rPr>
              <a:t>практикум</a:t>
            </a:r>
          </a:p>
        </p:txBody>
      </p:sp>
      <p:sp>
        <p:nvSpPr>
          <p:cNvPr id="6" name="TextBox 5">
            <a:extLst>
              <a:ext uri="{FF2B5EF4-FFF2-40B4-BE49-F238E27FC236}">
                <a16:creationId xmlns="" xmlns:a16="http://schemas.microsoft.com/office/drawing/2014/main" id="{8E8BFB6B-6815-4062-A080-37325B836EF0}"/>
              </a:ext>
            </a:extLst>
          </p:cNvPr>
          <p:cNvSpPr txBox="1"/>
          <p:nvPr/>
        </p:nvSpPr>
        <p:spPr>
          <a:xfrm>
            <a:off x="108000" y="72000"/>
            <a:ext cx="8928000" cy="288000"/>
          </a:xfrm>
          <a:prstGeom prst="rect">
            <a:avLst/>
          </a:prstGeom>
          <a:gradFill flip="none" rotWithShape="1">
            <a:gsLst>
              <a:gs pos="0">
                <a:srgbClr val="F9FBF5"/>
              </a:gs>
              <a:gs pos="37000">
                <a:srgbClr val="F9FBF5"/>
              </a:gs>
              <a:gs pos="74000">
                <a:schemeClr val="accent5">
                  <a:lumMod val="20000"/>
                  <a:lumOff val="80000"/>
                </a:schemeClr>
              </a:gs>
              <a:gs pos="100000">
                <a:schemeClr val="accent5">
                  <a:lumMod val="20000"/>
                  <a:lumOff val="80000"/>
                </a:schemeClr>
              </a:gs>
            </a:gsLst>
            <a:lin ang="10800000" scaled="1"/>
            <a:tileRect/>
          </a:gradFill>
          <a:ln>
            <a:gradFill flip="none" rotWithShape="1">
              <a:gsLst>
                <a:gs pos="0">
                  <a:schemeClr val="bg1"/>
                </a:gs>
                <a:gs pos="74000">
                  <a:schemeClr val="accent1">
                    <a:lumMod val="45000"/>
                    <a:lumOff val="55000"/>
                  </a:schemeClr>
                </a:gs>
                <a:gs pos="100000">
                  <a:schemeClr val="accent3">
                    <a:lumMod val="60000"/>
                    <a:lumOff val="40000"/>
                  </a:schemeClr>
                </a:gs>
                <a:gs pos="75000">
                  <a:schemeClr val="accent3">
                    <a:lumMod val="40000"/>
                    <a:lumOff val="60000"/>
                  </a:schemeClr>
                </a:gs>
              </a:gsLst>
              <a:lin ang="10800000" scaled="1"/>
              <a:tileRect/>
            </a:gradFill>
          </a:ln>
        </p:spPr>
        <p:txBody>
          <a:bodyPr wrap="square" rtlCol="0" anchor="ctr">
            <a:noAutofit/>
          </a:bodyPr>
          <a:lstStyle/>
          <a:p>
            <a:r>
              <a:rPr lang="ru-RU" dirty="0">
                <a:solidFill>
                  <a:schemeClr val="accent5">
                    <a:lumMod val="75000"/>
                  </a:schemeClr>
                </a:solidFill>
                <a:latin typeface="Arial" panose="020B0604020202020204" pitchFamily="34" charset="0"/>
                <a:ea typeface="Tahoma" pitchFamily="34" charset="0"/>
                <a:cs typeface="Arial" panose="020B0604020202020204" pitchFamily="34" charset="0"/>
              </a:rPr>
              <a:t>НАШИ ЗАДАЧИ</a:t>
            </a:r>
          </a:p>
        </p:txBody>
      </p:sp>
    </p:spTree>
    <p:extLst>
      <p:ext uri="{BB962C8B-B14F-4D97-AF65-F5344CB8AC3E}">
        <p14:creationId xmlns:p14="http://schemas.microsoft.com/office/powerpoint/2010/main" val="9409821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5503</TotalTime>
  <Words>277</Words>
  <Application>Microsoft Office PowerPoint</Application>
  <PresentationFormat>Экран (4:3)</PresentationFormat>
  <Paragraphs>56</Paragraphs>
  <Slides>14</Slides>
  <Notes>7</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SVG</dc:creator>
  <cp:lastModifiedBy>Admin</cp:lastModifiedBy>
  <cp:revision>808</cp:revision>
  <dcterms:created xsi:type="dcterms:W3CDTF">2021-10-31T04:25:13Z</dcterms:created>
  <dcterms:modified xsi:type="dcterms:W3CDTF">2024-12-20T00:52:51Z</dcterms:modified>
</cp:coreProperties>
</file>