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97" r:id="rId2"/>
    <p:sldId id="308" r:id="rId3"/>
    <p:sldId id="331" r:id="rId4"/>
    <p:sldId id="399" r:id="rId5"/>
    <p:sldId id="400" r:id="rId6"/>
    <p:sldId id="401" r:id="rId7"/>
    <p:sldId id="402" r:id="rId8"/>
    <p:sldId id="411" r:id="rId9"/>
    <p:sldId id="272" r:id="rId10"/>
    <p:sldId id="412" r:id="rId11"/>
    <p:sldId id="407" r:id="rId12"/>
    <p:sldId id="408" r:id="rId13"/>
    <p:sldId id="409" r:id="rId14"/>
    <p:sldId id="383" r:id="rId15"/>
    <p:sldId id="385" r:id="rId16"/>
    <p:sldId id="29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69" autoAdjust="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Функция. Область определения и множество значений функции</a:t>
            </a:r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 (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3</a:t>
            </a:r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)</a:t>
            </a: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  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ФУНКЦИЯ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7" name="Рисунок 6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46" y="432000"/>
            <a:ext cx="8794707" cy="6408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349152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052000"/>
            <a:ext cx="8953500" cy="4788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14573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4572000" y="962662"/>
            <a:ext cx="396044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0476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366837"/>
            <a:ext cx="8953500" cy="41243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528113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900237"/>
            <a:ext cx="8953500" cy="30575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10148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0" y="476672"/>
            <a:ext cx="8953500" cy="28003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476672"/>
            <a:ext cx="7886700" cy="31051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429205"/>
            <a:ext cx="23812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smtClean="0"/>
              <a:t>13, п 42, </a:t>
            </a:r>
            <a:r>
              <a:rPr lang="ru-RU" sz="2400"/>
              <a:t>№ </a:t>
            </a:r>
            <a:r>
              <a:rPr lang="ru-RU" sz="2400" smtClean="0"/>
              <a:t>1090(б)</a:t>
            </a:r>
            <a:r>
              <a:rPr lang="ru-RU" sz="240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37" y="2185987"/>
            <a:ext cx="8467725" cy="24860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</a:t>
            </a:r>
            <a:r>
              <a:rPr lang="ru-RU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r>
              <a:rPr lang="en-US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Свободно использовать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функциональную терминологию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(функция, область определения,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множество значений функции и др.),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обозначения 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f</a:t>
            </a:r>
            <a:r>
              <a:rPr lang="ru-RU" dirty="0">
                <a:latin typeface="Arial" pitchFamily="34" charset="0"/>
                <a:cs typeface="Arial" pitchFamily="34" charset="0"/>
              </a:rPr>
              <a:t>(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x</a:t>
            </a:r>
            <a:r>
              <a:rPr lang="ru-RU" dirty="0">
                <a:latin typeface="Arial" pitchFamily="34" charset="0"/>
                <a:cs typeface="Arial" pitchFamily="34" charset="0"/>
              </a:rPr>
              <a:t>), 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D</a:t>
            </a:r>
            <a:r>
              <a:rPr lang="ru-RU" dirty="0">
                <a:latin typeface="Arial" pitchFamily="34" charset="0"/>
                <a:cs typeface="Arial" pitchFamily="34" charset="0"/>
              </a:rPr>
              <a:t>(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f</a:t>
            </a:r>
            <a:r>
              <a:rPr lang="ru-RU" dirty="0">
                <a:latin typeface="Arial" pitchFamily="34" charset="0"/>
                <a:cs typeface="Arial" pitchFamily="34" charset="0"/>
              </a:rPr>
              <a:t>) и 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E</a:t>
            </a:r>
            <a:r>
              <a:rPr lang="ru-RU" dirty="0">
                <a:latin typeface="Arial" pitchFamily="34" charset="0"/>
                <a:cs typeface="Arial" pitchFamily="34" charset="0"/>
              </a:rPr>
              <a:t>(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f</a:t>
            </a:r>
            <a:r>
              <a:rPr lang="ru-RU" dirty="0">
                <a:latin typeface="Arial" pitchFamily="34" charset="0"/>
                <a:cs typeface="Arial" pitchFamily="34" charset="0"/>
              </a:rPr>
              <a:t>).</a:t>
            </a:r>
            <a:r>
              <a:rPr lang="ru-RU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l"/>
            <a:r>
              <a:rPr lang="ru-RU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10614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00" y="1541133"/>
            <a:ext cx="5124450" cy="19145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9610176"/>
              </p:ext>
            </p:extLst>
          </p:nvPr>
        </p:nvGraphicFramePr>
        <p:xfrm>
          <a:off x="108000" y="586636"/>
          <a:ext cx="8928000" cy="4462740"/>
        </p:xfrm>
        <a:graphic>
          <a:graphicData uri="http://schemas.openxmlformats.org/drawingml/2006/table">
            <a:tbl>
              <a:tblPr/>
              <a:tblGrid>
                <a:gridCol w="1943720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1648837893"/>
                    </a:ext>
                  </a:extLst>
                </a:gridCol>
                <a:gridCol w="2376264"/>
                <a:gridCol w="4608016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3136232880"/>
                    </a:ext>
                  </a:extLst>
                </a:gridCol>
              </a:tblGrid>
              <a:tr h="720128">
                <a:tc gridSpan="3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ФУНКЦИЯ. ОБЛАСТЬ ОПРЕДЕЛЕНИЯ И МНОЖЕСТВО ЗНАЧЕНИЙ ФУНКЦИИ  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696741518"/>
                  </a:ext>
                </a:extLst>
              </a:tr>
              <a:tr h="1221087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функцией называют такую зависимость переменной у от переменной х, при которой каждому значению переменной х соответствует единственное значение переменной у. </a:t>
                      </a:r>
                      <a:endParaRPr lang="ru-RU" sz="2000" b="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23466732"/>
                  </a:ext>
                </a:extLst>
              </a:tr>
              <a:tr h="673163"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независимая переменная </a:t>
                      </a:r>
                      <a:r>
                        <a:rPr lang="ru-RU" sz="1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или </a:t>
                      </a:r>
                      <a:r>
                        <a:rPr lang="ru-RU" sz="1800" b="1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аргумент</a:t>
                      </a:r>
                      <a:r>
                        <a:rPr lang="ru-RU" sz="1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зависимая переменная является функцией от переменной х. </a:t>
                      </a:r>
                      <a:r>
                        <a:rPr lang="ru-RU" sz="1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Значения зависимой переменной называют </a:t>
                      </a:r>
                      <a:r>
                        <a:rPr lang="ru-RU" sz="1800" b="1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значениями функции. </a:t>
                      </a:r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2168586922"/>
                  </a:ext>
                </a:extLst>
              </a:tr>
              <a:tr h="936565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965000240"/>
                  </a:ext>
                </a:extLst>
              </a:tr>
              <a:tr h="336191">
                <a:tc gridSpan="3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14" y="3768497"/>
            <a:ext cx="1866900" cy="8096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3858984"/>
            <a:ext cx="333375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797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2316873"/>
              </p:ext>
            </p:extLst>
          </p:nvPr>
        </p:nvGraphicFramePr>
        <p:xfrm>
          <a:off x="108000" y="478428"/>
          <a:ext cx="8928000" cy="4570948"/>
        </p:xfrm>
        <a:graphic>
          <a:graphicData uri="http://schemas.openxmlformats.org/drawingml/2006/table">
            <a:tbl>
              <a:tblPr/>
              <a:tblGrid>
                <a:gridCol w="5760144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1648837893"/>
                    </a:ext>
                  </a:extLst>
                </a:gridCol>
                <a:gridCol w="3167856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3136232880"/>
                    </a:ext>
                  </a:extLst>
                </a:gridCol>
              </a:tblGrid>
              <a:tr h="720128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ФУНКЦИЯ. ОБЛАСТЬ ОПРЕДЕЛЕНИЯ И МНОЖЕСТВО ЗНАЧЕНИЙ ФУНКЦИИ  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696741518"/>
                  </a:ext>
                </a:extLst>
              </a:tr>
              <a:tr h="122108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Графиком функции называется множество всех точек координатной плоскости, абсциссы которых равны значениям аргумента, а ординаты </a:t>
                      </a:r>
                      <a:r>
                        <a:rPr lang="ru-RU" sz="1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— </a:t>
                      </a:r>
                      <a:r>
                        <a:rPr lang="ru-RU" sz="1800" b="1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соответствующим значениям функции</a:t>
                      </a:r>
                      <a:r>
                        <a:rPr lang="ru-RU" sz="1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ru-RU" sz="2000" b="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23466732"/>
                  </a:ext>
                </a:extLst>
              </a:tr>
              <a:tr h="2233493">
                <a:tc>
                  <a:txBody>
                    <a:bodyPr/>
                    <a:lstStyle/>
                    <a:p>
                      <a:pPr algn="r"/>
                      <a:r>
                        <a:rPr lang="ru-RU" sz="1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область определения …</a:t>
                      </a:r>
                    </a:p>
                    <a:p>
                      <a:pPr algn="r"/>
                      <a:endParaRPr lang="ru-RU" sz="1800" b="1" i="0" u="none" strike="noStrike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r"/>
                      <a:r>
                        <a:rPr lang="ru-RU" sz="1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множеством значений функции служит отрезок… 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2168586922"/>
                  </a:ext>
                </a:extLst>
              </a:tr>
              <a:tr h="288032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9650002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037" y="2564904"/>
            <a:ext cx="2886075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031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9056010"/>
              </p:ext>
            </p:extLst>
          </p:nvPr>
        </p:nvGraphicFramePr>
        <p:xfrm>
          <a:off x="108000" y="586636"/>
          <a:ext cx="8928000" cy="5434652"/>
        </p:xfrm>
        <a:graphic>
          <a:graphicData uri="http://schemas.openxmlformats.org/drawingml/2006/table">
            <a:tbl>
              <a:tblPr/>
              <a:tblGrid>
                <a:gridCol w="8928000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1648837893"/>
                    </a:ext>
                  </a:extLst>
                </a:gridCol>
              </a:tblGrid>
              <a:tr h="720128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ФУНКЦИЯ. ОБЛАСТЬ ОПРЕДЕЛЕНИЯ И МНОЖЕСТВО ЗНАЧЕНИЙ ФУНКЦИИ  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696741518"/>
                  </a:ext>
                </a:extLst>
              </a:tr>
              <a:tr h="9701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линейная функция,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прямая пропорциональность,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обратная пропорциональность </a:t>
                      </a:r>
                      <a:endParaRPr lang="ru-RU" sz="2000" b="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23466732"/>
                  </a:ext>
                </a:extLst>
              </a:tr>
              <a:tr h="3312368">
                <a:tc>
                  <a:txBody>
                    <a:bodyPr/>
                    <a:lstStyle/>
                    <a:p>
                      <a:pPr algn="r"/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2168586922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9650002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2392701"/>
            <a:ext cx="868680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4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8729604"/>
              </p:ext>
            </p:extLst>
          </p:nvPr>
        </p:nvGraphicFramePr>
        <p:xfrm>
          <a:off x="108000" y="586636"/>
          <a:ext cx="8928000" cy="6082724"/>
        </p:xfrm>
        <a:graphic>
          <a:graphicData uri="http://schemas.openxmlformats.org/drawingml/2006/table">
            <a:tbl>
              <a:tblPr/>
              <a:tblGrid>
                <a:gridCol w="8928000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1648837893"/>
                    </a:ext>
                  </a:extLst>
                </a:gridCol>
              </a:tblGrid>
              <a:tr h="720128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ФУНКЦИЯ. ОБЛАСТЬ ОПРЕДЕЛЕНИЯ И МНОЖЕСТВО ЗНАЧЕНИЙ ФУНКЦИИ  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696741518"/>
                  </a:ext>
                </a:extLst>
              </a:tr>
              <a:tr h="536259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23466732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932" y="1427081"/>
            <a:ext cx="6758136" cy="5077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914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071562"/>
            <a:ext cx="8953500" cy="47148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301112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776287"/>
            <a:ext cx="8953500" cy="53054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5507</TotalTime>
  <Words>297</Words>
  <Application>Microsoft Office PowerPoint</Application>
  <PresentationFormat>Экран (4:3)</PresentationFormat>
  <Paragraphs>60</Paragraphs>
  <Slides>16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808</cp:revision>
  <dcterms:created xsi:type="dcterms:W3CDTF">2021-10-31T04:25:13Z</dcterms:created>
  <dcterms:modified xsi:type="dcterms:W3CDTF">2024-12-20T00:48:29Z</dcterms:modified>
</cp:coreProperties>
</file>