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7" r:id="rId2"/>
    <p:sldId id="308" r:id="rId3"/>
    <p:sldId id="331" r:id="rId4"/>
    <p:sldId id="399" r:id="rId5"/>
    <p:sldId id="400" r:id="rId6"/>
    <p:sldId id="401" r:id="rId7"/>
    <p:sldId id="402" r:id="rId8"/>
    <p:sldId id="272" r:id="rId9"/>
    <p:sldId id="411" r:id="rId10"/>
    <p:sldId id="412" r:id="rId11"/>
    <p:sldId id="410" r:id="rId12"/>
    <p:sldId id="403" r:id="rId13"/>
    <p:sldId id="383" r:id="rId14"/>
    <p:sldId id="385" r:id="rId15"/>
    <p:sldId id="29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Функция. Область определения и множество значений функции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(2)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  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ФУНКЦИЯ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600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487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82" y="432000"/>
            <a:ext cx="8606836" cy="64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1376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4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112394" y="2786656"/>
            <a:ext cx="6264000" cy="10743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398637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257300"/>
            <a:ext cx="8953500" cy="4343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9225"/>
            <a:ext cx="6505575" cy="37433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564904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smtClean="0"/>
              <a:t>13, п 42, </a:t>
            </a:r>
            <a:r>
              <a:rPr lang="ru-RU" sz="2400"/>
              <a:t>№ </a:t>
            </a:r>
            <a:r>
              <a:rPr lang="ru-RU" sz="2400" smtClean="0"/>
              <a:t>1081</a:t>
            </a:r>
            <a:r>
              <a:rPr lang="ru-RU" sz="240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6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37" y="2133600"/>
            <a:ext cx="8696325" cy="2590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en-US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Свободно использовать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функциональную терминологию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(функция, область определения,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множество значений функции и др.),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обозначения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x</a:t>
            </a:r>
            <a:r>
              <a:rPr lang="ru-RU" dirty="0">
                <a:latin typeface="Arial" pitchFamily="34" charset="0"/>
                <a:cs typeface="Arial" pitchFamily="34" charset="0"/>
              </a:rPr>
              <a:t>),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D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) и 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E</a:t>
            </a:r>
            <a:r>
              <a:rPr lang="ru-RU" dirty="0">
                <a:latin typeface="Arial" pitchFamily="34" charset="0"/>
                <a:cs typeface="Arial" pitchFamily="34" charset="0"/>
              </a:rPr>
              <a:t>(</a:t>
            </a:r>
            <a:r>
              <a:rPr lang="ru-RU" i="1" dirty="0">
                <a:latin typeface="Arial" pitchFamily="34" charset="0"/>
                <a:cs typeface="Arial" pitchFamily="34" charset="0"/>
              </a:rPr>
              <a:t>f</a:t>
            </a:r>
            <a:r>
              <a:rPr lang="ru-RU" dirty="0">
                <a:latin typeface="Arial" pitchFamily="34" charset="0"/>
                <a:cs typeface="Arial" pitchFamily="34" charset="0"/>
              </a:rPr>
              <a:t>).</a:t>
            </a:r>
            <a:r>
              <a:rPr lang="ru-RU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l"/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0000"/>
            <a:ext cx="7572375" cy="1162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10614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610176"/>
              </p:ext>
            </p:extLst>
          </p:nvPr>
        </p:nvGraphicFramePr>
        <p:xfrm>
          <a:off x="108000" y="586636"/>
          <a:ext cx="8928000" cy="4462740"/>
        </p:xfrm>
        <a:graphic>
          <a:graphicData uri="http://schemas.openxmlformats.org/drawingml/2006/table">
            <a:tbl>
              <a:tblPr/>
              <a:tblGrid>
                <a:gridCol w="194372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2376264"/>
                <a:gridCol w="460801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720128"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1221087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функцией называют такую зависимость переменной у от переменной х, при которой каждому значению переменной х соответствует единственное значение переменной у.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независимая переменная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или </a:t>
                      </a: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зависимая переменная является функцией от переменной х.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Значения зависимой переменной называют </a:t>
                      </a: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значениями функции.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936565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  <a:tr h="336191">
                <a:tc gridSpan="3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14" y="3768497"/>
            <a:ext cx="1866900" cy="8096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3858984"/>
            <a:ext cx="33337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79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316873"/>
              </p:ext>
            </p:extLst>
          </p:nvPr>
        </p:nvGraphicFramePr>
        <p:xfrm>
          <a:off x="108000" y="478428"/>
          <a:ext cx="8928000" cy="4570948"/>
        </p:xfrm>
        <a:graphic>
          <a:graphicData uri="http://schemas.openxmlformats.org/drawingml/2006/table">
            <a:tbl>
              <a:tblPr/>
              <a:tblGrid>
                <a:gridCol w="5760144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  <a:gridCol w="3167856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3136232880"/>
                    </a:ext>
                  </a:extLst>
                </a:gridCol>
              </a:tblGrid>
              <a:tr h="7201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122108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Графиком функции называется множество всех точек координатной плоскости, абсциссы которых равны значениям аргумента, а ординаты 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— </a:t>
                      </a:r>
                      <a:r>
                        <a:rPr lang="ru-RU" sz="1800" b="1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соответствующим значениям функции</a:t>
                      </a: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2233493">
                <a:tc>
                  <a:txBody>
                    <a:bodyPr/>
                    <a:lstStyle/>
                    <a:p>
                      <a:pPr algn="r"/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область определения …</a:t>
                      </a:r>
                    </a:p>
                    <a:p>
                      <a:pPr algn="r"/>
                      <a:endParaRPr lang="ru-RU" sz="1800" b="1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r"/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множеством значений функции служит отрезок…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288032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037" y="2564904"/>
            <a:ext cx="28860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3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056010"/>
              </p:ext>
            </p:extLst>
          </p:nvPr>
        </p:nvGraphicFramePr>
        <p:xfrm>
          <a:off x="108000" y="586636"/>
          <a:ext cx="8928000" cy="5434652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7201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9701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линейная функция,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прямая пропорциональность,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обратная пропорциональность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  <a:tr h="3312368">
                <a:tc>
                  <a:txBody>
                    <a:bodyPr/>
                    <a:lstStyle/>
                    <a:p>
                      <a:pPr algn="r"/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216858692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2392701"/>
            <a:ext cx="86868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xmlns:a14="http://schemas.microsoft.com/office/drawing/2010/main" xmlns:mc="http://schemas.openxmlformats.org/markup-compatibility/2006" xmlns="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729604"/>
              </p:ext>
            </p:extLst>
          </p:nvPr>
        </p:nvGraphicFramePr>
        <p:xfrm>
          <a:off x="108000" y="586636"/>
          <a:ext cx="8928000" cy="6082724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:a16="http://schemas.microsoft.com/office/drawing/2014/main" xmlns:a14="http://schemas.microsoft.com/office/drawing/2010/main" xmlns:mc="http://schemas.openxmlformats.org/markup-compatibility/2006" xmlns="" val="1648837893"/>
                    </a:ext>
                  </a:extLst>
                </a:gridCol>
              </a:tblGrid>
              <a:tr h="72012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ФУНКЦИЯ. ОБЛАСТЬ ОПРЕДЕЛЕНИЯ И МНОЖЕСТВО ЗНАЧЕНИЙ ФУНКЦИИ  </a:t>
                      </a:r>
                      <a:endParaRPr lang="ru-RU" sz="20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696741518"/>
                  </a:ext>
                </a:extLst>
              </a:tr>
              <a:tr h="53625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a14="http://schemas.microsoft.com/office/drawing/2010/main" xmlns:mc="http://schemas.openxmlformats.org/markup-compatibility/2006" xmlns="" val="12346673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32" y="1427081"/>
            <a:ext cx="6758136" cy="507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91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33718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34480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6246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5495</TotalTime>
  <Words>294</Words>
  <Application>Microsoft Office PowerPoint</Application>
  <PresentationFormat>Экран (4:3)</PresentationFormat>
  <Paragraphs>58</Paragraphs>
  <Slides>15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805</cp:revision>
  <dcterms:created xsi:type="dcterms:W3CDTF">2021-10-31T04:25:13Z</dcterms:created>
  <dcterms:modified xsi:type="dcterms:W3CDTF">2024-12-20T00:37:34Z</dcterms:modified>
</cp:coreProperties>
</file>