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97" r:id="rId2"/>
    <p:sldId id="308" r:id="rId3"/>
    <p:sldId id="331" r:id="rId4"/>
    <p:sldId id="301" r:id="rId5"/>
    <p:sldId id="399" r:id="rId6"/>
    <p:sldId id="400" r:id="rId7"/>
    <p:sldId id="401" r:id="rId8"/>
    <p:sldId id="272" r:id="rId9"/>
    <p:sldId id="402" r:id="rId10"/>
    <p:sldId id="383" r:id="rId11"/>
    <p:sldId id="385" r:id="rId12"/>
    <p:sldId id="290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="" xmlns:p15="http://schemas.microsoft.com/office/powerpoint/2012/main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BF5"/>
    <a:srgbClr val="E6EDF6"/>
    <a:srgbClr val="6BBC46"/>
    <a:srgbClr val="7CBF33"/>
    <a:srgbClr val="FAE5F0"/>
    <a:srgbClr val="FFFAFA"/>
    <a:srgbClr val="FAF5F5"/>
    <a:srgbClr val="F0DCE6"/>
    <a:srgbClr val="F0DCDC"/>
    <a:srgbClr val="F0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20.12.2024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5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55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6392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81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2023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="" xmlns:a16="http://schemas.microsoft.com/office/drawing/2014/main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45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="" xmlns:a16="http://schemas.microsoft.com/office/drawing/2014/main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="" xmlns:a16="http://schemas.microsoft.com/office/drawing/2014/main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="" xmlns:a16="http://schemas.microsoft.com/office/drawing/2014/main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Функция. Область определения и множество значений функции  </a:t>
            </a:r>
            <a:endParaRPr lang="ru-RU" sz="2800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="" xmlns:a16="http://schemas.microsoft.com/office/drawing/2014/main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ФУНКЦИЯ</a:t>
            </a:r>
            <a:endParaRPr lang="ru-RU" b="1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7FC63A45-627B-4D69-8793-B4A3E009FBA1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ДОПОЛНИТЕЛЬНЫЕ УПРАЖНЕНИЯ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714375"/>
            <a:ext cx="8953500" cy="54292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121112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848B472E-2A5B-4987-B5B3-6422C8B90D8D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142" y="563513"/>
            <a:ext cx="7543800" cy="37147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14003F2C-B26C-4F40-BCB0-D35ABA57F93B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1375" y="2996952"/>
            <a:ext cx="2381250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9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 smtClean="0"/>
              <a:t>§</a:t>
            </a:r>
            <a:r>
              <a:rPr lang="en-US" sz="2400" dirty="0" smtClean="0"/>
              <a:t> </a:t>
            </a:r>
            <a:r>
              <a:rPr lang="ru-RU" sz="2400" smtClean="0"/>
              <a:t>13, п 42, </a:t>
            </a:r>
            <a:r>
              <a:rPr lang="ru-RU" sz="2400"/>
              <a:t>№ </a:t>
            </a:r>
            <a:r>
              <a:rPr lang="ru-RU" sz="2400" smtClean="0"/>
              <a:t>1067</a:t>
            </a:r>
            <a:r>
              <a:rPr lang="ru-RU" sz="2400" smtClean="0"/>
              <a:t>.</a:t>
            </a:r>
            <a:endParaRPr lang="ru-RU" sz="2400" dirty="0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FB46BAB1-66E0-46A3-8E41-EAF52248C4E9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B651B928-F8FE-4606-8158-6937A65F5752}"/>
              </a:ext>
            </a:extLst>
          </p:cNvPr>
          <p:cNvSpPr/>
          <p:nvPr/>
        </p:nvSpPr>
        <p:spPr>
          <a:xfrm>
            <a:off x="179512" y="692696"/>
            <a:ext cx="52565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smtClean="0">
                <a:latin typeface="Arial" pitchFamily="34" charset="0"/>
                <a:cs typeface="Arial" pitchFamily="34" charset="0"/>
              </a:rPr>
              <a:t>Продолжите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высказывание об уроке.</a:t>
            </a:r>
          </a:p>
          <a:p>
            <a:r>
              <a:rPr lang="ru-RU" sz="2000" dirty="0">
                <a:latin typeface="Arial" pitchFamily="34" charset="0"/>
                <a:cs typeface="Arial" pitchFamily="34" charset="0"/>
              </a:rPr>
              <a:t>Я работал(а) на уроке на оценку ... .</a:t>
            </a:r>
          </a:p>
        </p:txBody>
      </p:sp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="" xmlns:a16="http://schemas.microsoft.com/office/drawing/2014/main" id="{08E1E407-1D8A-46CA-A18F-13C1ACF96393}"/>
              </a:ext>
            </a:extLst>
          </p:cNvPr>
          <p:cNvSpPr/>
          <p:nvPr/>
        </p:nvSpPr>
        <p:spPr>
          <a:xfrm>
            <a:off x="145834" y="776494"/>
            <a:ext cx="5506286" cy="1356362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0BD9A977-C0A6-4C13-930D-81DA485D7A08}"/>
              </a:ext>
            </a:extLst>
          </p:cNvPr>
          <p:cNvSpPr txBox="1"/>
          <p:nvPr/>
        </p:nvSpPr>
        <p:spPr>
          <a:xfrm>
            <a:off x="145834" y="778577"/>
            <a:ext cx="5328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0" i="1" u="none" strike="noStrike" baseline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Важно</a:t>
            </a:r>
            <a:r>
              <a:rPr lang="ru-RU" b="0" i="1" u="none" strike="noStrike" baseline="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r>
              <a:rPr lang="en-US" b="0" i="1" u="none" strike="noStrike" baseline="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latin typeface="Arial" pitchFamily="34" charset="0"/>
                <a:cs typeface="Arial" pitchFamily="34" charset="0"/>
              </a:rPr>
              <a:t>Свободно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использовать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функциональную терминологию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(функция</a:t>
            </a:r>
            <a:r>
              <a:rPr lang="ru-RU" dirty="0">
                <a:latin typeface="Arial" pitchFamily="34" charset="0"/>
                <a:cs typeface="Arial" pitchFamily="34" charset="0"/>
              </a:rPr>
              <a:t>, область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определения,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множество </a:t>
            </a:r>
            <a:r>
              <a:rPr lang="ru-RU" dirty="0">
                <a:latin typeface="Arial" pitchFamily="34" charset="0"/>
                <a:cs typeface="Arial" pitchFamily="34" charset="0"/>
              </a:rPr>
              <a:t>значений функции и др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.),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обозначения </a:t>
            </a:r>
            <a:r>
              <a:rPr lang="ru-RU" i="1" dirty="0">
                <a:latin typeface="Arial" pitchFamily="34" charset="0"/>
                <a:cs typeface="Arial" pitchFamily="34" charset="0"/>
              </a:rPr>
              <a:t>f</a:t>
            </a:r>
            <a:r>
              <a:rPr lang="ru-RU" dirty="0">
                <a:latin typeface="Arial" pitchFamily="34" charset="0"/>
                <a:cs typeface="Arial" pitchFamily="34" charset="0"/>
              </a:rPr>
              <a:t>(</a:t>
            </a:r>
            <a:r>
              <a:rPr lang="ru-RU" i="1" dirty="0">
                <a:latin typeface="Arial" pitchFamily="34" charset="0"/>
                <a:cs typeface="Arial" pitchFamily="34" charset="0"/>
              </a:rPr>
              <a:t>x</a:t>
            </a:r>
            <a:r>
              <a:rPr lang="ru-RU" dirty="0">
                <a:latin typeface="Arial" pitchFamily="34" charset="0"/>
                <a:cs typeface="Arial" pitchFamily="34" charset="0"/>
              </a:rPr>
              <a:t>), </a:t>
            </a:r>
            <a:r>
              <a:rPr lang="ru-RU" i="1" dirty="0">
                <a:latin typeface="Arial" pitchFamily="34" charset="0"/>
                <a:cs typeface="Arial" pitchFamily="34" charset="0"/>
              </a:rPr>
              <a:t>D</a:t>
            </a:r>
            <a:r>
              <a:rPr lang="ru-RU" dirty="0">
                <a:latin typeface="Arial" pitchFamily="34" charset="0"/>
                <a:cs typeface="Arial" pitchFamily="34" charset="0"/>
              </a:rPr>
              <a:t>(</a:t>
            </a:r>
            <a:r>
              <a:rPr lang="ru-RU" i="1" dirty="0">
                <a:latin typeface="Arial" pitchFamily="34" charset="0"/>
                <a:cs typeface="Arial" pitchFamily="34" charset="0"/>
              </a:rPr>
              <a:t>f</a:t>
            </a:r>
            <a:r>
              <a:rPr lang="ru-RU" dirty="0">
                <a:latin typeface="Arial" pitchFamily="34" charset="0"/>
                <a:cs typeface="Arial" pitchFamily="34" charset="0"/>
              </a:rPr>
              <a:t>) и </a:t>
            </a:r>
            <a:r>
              <a:rPr lang="ru-RU" i="1" dirty="0">
                <a:latin typeface="Arial" pitchFamily="34" charset="0"/>
                <a:cs typeface="Arial" pitchFamily="34" charset="0"/>
              </a:rPr>
              <a:t>E</a:t>
            </a:r>
            <a:r>
              <a:rPr lang="ru-RU" dirty="0">
                <a:latin typeface="Arial" pitchFamily="34" charset="0"/>
                <a:cs typeface="Arial" pitchFamily="34" charset="0"/>
              </a:rPr>
              <a:t>(</a:t>
            </a:r>
            <a:r>
              <a:rPr lang="ru-RU" i="1" dirty="0">
                <a:latin typeface="Arial" pitchFamily="34" charset="0"/>
                <a:cs typeface="Arial" pitchFamily="34" charset="0"/>
              </a:rPr>
              <a:t>f</a:t>
            </a:r>
            <a:r>
              <a:rPr lang="ru-RU" dirty="0">
                <a:latin typeface="Arial" pitchFamily="34" charset="0"/>
                <a:cs typeface="Arial" pitchFamily="34" charset="0"/>
              </a:rPr>
              <a:t>).</a:t>
            </a:r>
            <a:r>
              <a:rPr lang="ru-RU" b="0" i="1" u="none" strike="noStrike" baseline="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b="0" i="1" u="none" strike="noStrike" baseline="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9CC46C1A-AA1F-4D9B-A78F-CEDED074D632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</a:p>
        </p:txBody>
      </p:sp>
    </p:spTree>
    <p:extLst>
      <p:ext uri="{BB962C8B-B14F-4D97-AF65-F5344CB8AC3E}">
        <p14:creationId xmlns:p14="http://schemas.microsoft.com/office/powerpoint/2010/main" val="23833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="" xmlns:a16="http://schemas.microsoft.com/office/drawing/2014/main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1772896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="" xmlns:a16="http://schemas.microsoft.com/office/drawing/2014/main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A455D496-62A2-4567-8E24-70E26EC56776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498F8690-0E21-4FC3-9E8D-15A451D1B8F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2609608"/>
            <a:ext cx="2857500" cy="22764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000" y="900000"/>
            <a:ext cx="7572375" cy="16192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6" name="Овал 5">
            <a:extLst>
              <a:ext uri="{FF2B5EF4-FFF2-40B4-BE49-F238E27FC236}">
                <a16:creationId xmlns="" xmlns:a16="http://schemas.microsoft.com/office/drawing/2014/main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475029" y="974314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>
            <a:extLst>
              <a:ext uri="{FF2B5EF4-FFF2-40B4-BE49-F238E27FC236}">
                <a16:creationId xmlns="" xmlns:a16="http://schemas.microsoft.com/office/drawing/2014/main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481972" y="1712368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68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="" xmlns:mc="http://schemas.openxmlformats.org/markup-compatibility/2006" xmlns:a14="http://schemas.microsoft.com/office/drawing/2010/main" xmlns:a16="http://schemas.microsoft.com/office/drawing/2014/main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6568724"/>
              </p:ext>
            </p:extLst>
          </p:nvPr>
        </p:nvGraphicFramePr>
        <p:xfrm>
          <a:off x="108000" y="586636"/>
          <a:ext cx="8928000" cy="4462740"/>
        </p:xfrm>
        <a:graphic>
          <a:graphicData uri="http://schemas.openxmlformats.org/drawingml/2006/table">
            <a:tbl>
              <a:tblPr/>
              <a:tblGrid>
                <a:gridCol w="1943720">
                  <a:extLst>
                    <a:ext uri="{9D8B030D-6E8A-4147-A177-3AD203B41FA5}">
                      <a16:colId xmlns="" xmlns:mc="http://schemas.openxmlformats.org/markup-compatibility/2006" xmlns:a14="http://schemas.microsoft.com/office/drawing/2010/main" xmlns:a16="http://schemas.microsoft.com/office/drawing/2014/main" val="1648837893"/>
                    </a:ext>
                  </a:extLst>
                </a:gridCol>
                <a:gridCol w="2376264"/>
                <a:gridCol w="4608016">
                  <a:extLst>
                    <a:ext uri="{9D8B030D-6E8A-4147-A177-3AD203B41FA5}">
                      <a16:colId xmlns="" xmlns:mc="http://schemas.openxmlformats.org/markup-compatibility/2006" xmlns:a14="http://schemas.microsoft.com/office/drawing/2010/main" xmlns:a16="http://schemas.microsoft.com/office/drawing/2014/main" val="3136232880"/>
                    </a:ext>
                  </a:extLst>
                </a:gridCol>
              </a:tblGrid>
              <a:tr h="720128">
                <a:tc gridSpan="3"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ФУНКЦИЯ. ОБЛАСТЬ ОПРЕДЕЛЕНИЯ И МНОЖЕСТВО ЗНАЧЕНИЙ ФУНКЦИИ  </a:t>
                      </a:r>
                      <a:endParaRPr lang="ru-RU" sz="20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1696741518"/>
                  </a:ext>
                </a:extLst>
              </a:tr>
              <a:tr h="1221087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функцией называют такую зависимость переменной у от переменной х, при которой каждому значению переменной х соответствует единственное значение переменной у. </a:t>
                      </a:r>
                      <a:endParaRPr lang="ru-RU" sz="2000" b="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2400" i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123466732"/>
                  </a:ext>
                </a:extLst>
              </a:tr>
              <a:tr h="673163">
                <a:tc gridSpan="2">
                  <a:txBody>
                    <a:bodyPr/>
                    <a:lstStyle/>
                    <a:p>
                      <a:pPr algn="ctr"/>
                      <a:r>
                        <a:rPr lang="ru-RU" sz="1800" b="1" i="1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независимая переменная </a:t>
                      </a:r>
                      <a:r>
                        <a:rPr lang="ru-RU" sz="1800" b="1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или </a:t>
                      </a:r>
                      <a:r>
                        <a:rPr lang="ru-RU" sz="1800" b="1" i="1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аргумент</a:t>
                      </a:r>
                      <a:r>
                        <a:rPr lang="ru-RU" sz="1800" b="1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i="1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зависимая переменная является функцией от переменной х. </a:t>
                      </a:r>
                      <a:r>
                        <a:rPr lang="ru-RU" sz="1800" b="1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Значения зависимой переменной называют </a:t>
                      </a:r>
                      <a:r>
                        <a:rPr lang="ru-RU" sz="1800" b="1" i="1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значениями функции. </a:t>
                      </a:r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2168586922"/>
                  </a:ext>
                </a:extLst>
              </a:tr>
              <a:tr h="936565">
                <a:tc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965000240"/>
                  </a:ext>
                </a:extLst>
              </a:tr>
              <a:tr h="336191">
                <a:tc gridSpan="3"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14" y="3768497"/>
            <a:ext cx="1866900" cy="80962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3858984"/>
            <a:ext cx="3333750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283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="" xmlns:mc="http://schemas.openxmlformats.org/markup-compatibility/2006" xmlns:a14="http://schemas.microsoft.com/office/drawing/2010/main" xmlns:a16="http://schemas.microsoft.com/office/drawing/2014/main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2770733"/>
              </p:ext>
            </p:extLst>
          </p:nvPr>
        </p:nvGraphicFramePr>
        <p:xfrm>
          <a:off x="108000" y="478428"/>
          <a:ext cx="8928000" cy="4570948"/>
        </p:xfrm>
        <a:graphic>
          <a:graphicData uri="http://schemas.openxmlformats.org/drawingml/2006/table">
            <a:tbl>
              <a:tblPr/>
              <a:tblGrid>
                <a:gridCol w="5760144">
                  <a:extLst>
                    <a:ext uri="{9D8B030D-6E8A-4147-A177-3AD203B41FA5}">
                      <a16:colId xmlns="" xmlns:mc="http://schemas.openxmlformats.org/markup-compatibility/2006" xmlns:a14="http://schemas.microsoft.com/office/drawing/2010/main" xmlns:a16="http://schemas.microsoft.com/office/drawing/2014/main" val="1648837893"/>
                    </a:ext>
                  </a:extLst>
                </a:gridCol>
                <a:gridCol w="3167856">
                  <a:extLst>
                    <a:ext uri="{9D8B030D-6E8A-4147-A177-3AD203B41FA5}">
                      <a16:colId xmlns="" xmlns:mc="http://schemas.openxmlformats.org/markup-compatibility/2006" xmlns:a14="http://schemas.microsoft.com/office/drawing/2010/main" xmlns:a16="http://schemas.microsoft.com/office/drawing/2014/main" val="3136232880"/>
                    </a:ext>
                  </a:extLst>
                </a:gridCol>
              </a:tblGrid>
              <a:tr h="720128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ФУНКЦИЯ. ОБЛАСТЬ ОПРЕДЕЛЕНИЯ И МНОЖЕСТВО ЗНАЧЕНИЙ ФУНКЦИИ  </a:t>
                      </a:r>
                      <a:endParaRPr lang="ru-RU" sz="20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1696741518"/>
                  </a:ext>
                </a:extLst>
              </a:tr>
              <a:tr h="122108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1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Графиком функции называется множество всех точек координатной плоскости, абсциссы которых равны значениям аргумента, а ординаты </a:t>
                      </a:r>
                      <a:r>
                        <a:rPr lang="ru-RU" sz="1800" b="1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— </a:t>
                      </a:r>
                      <a:r>
                        <a:rPr lang="ru-RU" sz="1800" b="1" i="1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соответствующим значениям функции</a:t>
                      </a:r>
                      <a:r>
                        <a:rPr lang="ru-RU" sz="1800" b="1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endParaRPr lang="ru-RU" sz="2000" b="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2400" i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123466732"/>
                  </a:ext>
                </a:extLst>
              </a:tr>
              <a:tr h="2233493">
                <a:tc>
                  <a:txBody>
                    <a:bodyPr/>
                    <a:lstStyle/>
                    <a:p>
                      <a:pPr algn="r"/>
                      <a:r>
                        <a:rPr lang="ru-RU" sz="1800" b="1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область определения …</a:t>
                      </a:r>
                    </a:p>
                    <a:p>
                      <a:pPr algn="r"/>
                      <a:endParaRPr lang="ru-RU" sz="1800" b="1" i="0" u="none" strike="noStrike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r"/>
                      <a:r>
                        <a:rPr lang="ru-RU" sz="1800" b="1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множеством значений функции служит отрезок… 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2168586922"/>
                  </a:ext>
                </a:extLst>
              </a:tr>
              <a:tr h="288032">
                <a:tc gridSpan="2"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965000240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5037" y="2564904"/>
            <a:ext cx="2886075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3613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="" xmlns:mc="http://schemas.openxmlformats.org/markup-compatibility/2006" xmlns:a14="http://schemas.microsoft.com/office/drawing/2010/main" xmlns:a16="http://schemas.microsoft.com/office/drawing/2014/main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898008"/>
              </p:ext>
            </p:extLst>
          </p:nvPr>
        </p:nvGraphicFramePr>
        <p:xfrm>
          <a:off x="108000" y="586636"/>
          <a:ext cx="8928000" cy="5434652"/>
        </p:xfrm>
        <a:graphic>
          <a:graphicData uri="http://schemas.openxmlformats.org/drawingml/2006/table">
            <a:tbl>
              <a:tblPr/>
              <a:tblGrid>
                <a:gridCol w="8928000">
                  <a:extLst>
                    <a:ext uri="{9D8B030D-6E8A-4147-A177-3AD203B41FA5}">
                      <a16:colId xmlns="" xmlns:mc="http://schemas.openxmlformats.org/markup-compatibility/2006" xmlns:a14="http://schemas.microsoft.com/office/drawing/2010/main" xmlns:a16="http://schemas.microsoft.com/office/drawing/2014/main" val="1648837893"/>
                    </a:ext>
                  </a:extLst>
                </a:gridCol>
              </a:tblGrid>
              <a:tr h="720128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ФУНКЦИЯ. ОБЛАСТЬ ОПРЕДЕЛЕНИЯ И МНОЖЕСТВО ЗНАЧЕНИЙ ФУНКЦИИ  </a:t>
                      </a:r>
                      <a:endParaRPr lang="ru-RU" sz="20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1696741518"/>
                  </a:ext>
                </a:extLst>
              </a:tr>
              <a:tr h="97010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линейная функция,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прямая пропорциональность,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обратная пропорциональность </a:t>
                      </a:r>
                      <a:endParaRPr lang="ru-RU" sz="2000" b="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123466732"/>
                  </a:ext>
                </a:extLst>
              </a:tr>
              <a:tr h="3312368">
                <a:tc>
                  <a:txBody>
                    <a:bodyPr/>
                    <a:lstStyle/>
                    <a:p>
                      <a:pPr algn="r"/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2168586922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965000240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00" y="2392701"/>
            <a:ext cx="8686800" cy="298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0989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="" xmlns:mc="http://schemas.openxmlformats.org/markup-compatibility/2006" xmlns:a14="http://schemas.microsoft.com/office/drawing/2010/main" xmlns:a16="http://schemas.microsoft.com/office/drawing/2014/main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0158104"/>
              </p:ext>
            </p:extLst>
          </p:nvPr>
        </p:nvGraphicFramePr>
        <p:xfrm>
          <a:off x="108000" y="586636"/>
          <a:ext cx="8928000" cy="6082724"/>
        </p:xfrm>
        <a:graphic>
          <a:graphicData uri="http://schemas.openxmlformats.org/drawingml/2006/table">
            <a:tbl>
              <a:tblPr/>
              <a:tblGrid>
                <a:gridCol w="8928000">
                  <a:extLst>
                    <a:ext uri="{9D8B030D-6E8A-4147-A177-3AD203B41FA5}">
                      <a16:colId xmlns="" xmlns:mc="http://schemas.openxmlformats.org/markup-compatibility/2006" xmlns:a14="http://schemas.microsoft.com/office/drawing/2010/main" xmlns:a16="http://schemas.microsoft.com/office/drawing/2014/main" val="1648837893"/>
                    </a:ext>
                  </a:extLst>
                </a:gridCol>
              </a:tblGrid>
              <a:tr h="720128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ФУНКЦИЯ. ОБЛАСТЬ ОПРЕДЕЛЕНИЯ И МНОЖЕСТВО ЗНАЧЕНИЙ ФУНКЦИИ  </a:t>
                      </a:r>
                      <a:endParaRPr lang="ru-RU" sz="20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1696741518"/>
                  </a:ext>
                </a:extLst>
              </a:tr>
              <a:tr h="536259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123466732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2932" y="1427081"/>
            <a:ext cx="6758136" cy="5077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7129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468000"/>
            <a:ext cx="8953500" cy="43624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179511" y="3861048"/>
            <a:ext cx="6656213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725" y="3429000"/>
            <a:ext cx="2200275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84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684000" y="3024000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725" y="3429000"/>
            <a:ext cx="2200275" cy="325755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04000"/>
            <a:ext cx="8953500" cy="60864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848510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5556</TotalTime>
  <Words>295</Words>
  <Application>Microsoft Office PowerPoint</Application>
  <PresentationFormat>Экран (4:3)</PresentationFormat>
  <Paragraphs>53</Paragraphs>
  <Slides>12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811</cp:revision>
  <dcterms:created xsi:type="dcterms:W3CDTF">2021-10-31T04:25:13Z</dcterms:created>
  <dcterms:modified xsi:type="dcterms:W3CDTF">2024-12-20T00:35:41Z</dcterms:modified>
</cp:coreProperties>
</file>