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97" r:id="rId2"/>
    <p:sldId id="308" r:id="rId3"/>
    <p:sldId id="331" r:id="rId4"/>
    <p:sldId id="301" r:id="rId5"/>
    <p:sldId id="399" r:id="rId6"/>
    <p:sldId id="400" r:id="rId7"/>
    <p:sldId id="272" r:id="rId8"/>
    <p:sldId id="401" r:id="rId9"/>
    <p:sldId id="402" r:id="rId10"/>
    <p:sldId id="403" r:id="rId11"/>
    <p:sldId id="404" r:id="rId12"/>
    <p:sldId id="405" r:id="rId13"/>
    <p:sldId id="406" r:id="rId14"/>
    <p:sldId id="407" r:id="rId15"/>
    <p:sldId id="408" r:id="rId16"/>
    <p:sldId id="409" r:id="rId17"/>
    <p:sldId id="383" r:id="rId18"/>
    <p:sldId id="349" r:id="rId19"/>
    <p:sldId id="385" r:id="rId20"/>
    <p:sldId id="290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алентин Сенин" initials="ВС" lastIdx="1" clrIdx="0">
    <p:extLst>
      <p:ext uri="{19B8F6BF-5375-455C-9EA6-DF929625EA0E}">
        <p15:presenceInfo xmlns="" xmlns:p15="http://schemas.microsoft.com/office/powerpoint/2012/main" userId="12a2dabc44fb539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BF5"/>
    <a:srgbClr val="E6EDF6"/>
    <a:srgbClr val="6BBC46"/>
    <a:srgbClr val="7CBF33"/>
    <a:srgbClr val="FAE5F0"/>
    <a:srgbClr val="FFFAFA"/>
    <a:srgbClr val="FAF5F5"/>
    <a:srgbClr val="F0DCE6"/>
    <a:srgbClr val="F0DCDC"/>
    <a:srgbClr val="F0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50017-838D-455F-B030-5C0377B70E5E}" type="datetimeFigureOut">
              <a:rPr lang="ru-RU" smtClean="0"/>
              <a:t>17.12.2024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C26B6-C52D-43A4-A5AA-20D3A3747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95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6957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455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6392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281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786478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17.12.2024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seninvg07.narod.ru/" TargetMode="Externa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3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JPG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G"/><Relationship Id="rId3" Type="http://schemas.openxmlformats.org/officeDocument/2006/relationships/image" Target="../media/image12.JPG"/><Relationship Id="rId7" Type="http://schemas.openxmlformats.org/officeDocument/2006/relationships/image" Target="../media/image1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5.JPG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1964955"/>
            <a:ext cx="9144000" cy="2880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chemeClr val="accent3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5068" y="36000"/>
            <a:ext cx="4729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Сенина Г., Сенин В., МАОУ СОШ №4 г. Корсаков, 2023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0" y="6552000"/>
            <a:ext cx="9144000" cy="30777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знания </a:t>
            </a:r>
          </a:p>
        </p:txBody>
      </p:sp>
      <p:sp>
        <p:nvSpPr>
          <p:cNvPr id="3" name="Скругленный прямоугольник 2">
            <a:hlinkClick r:id="rId2"/>
          </p:cNvPr>
          <p:cNvSpPr/>
          <p:nvPr/>
        </p:nvSpPr>
        <p:spPr>
          <a:xfrm>
            <a:off x="5903568" y="4752000"/>
            <a:ext cx="2952040" cy="3960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889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http://seninvg07.narod.ru/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="" xmlns:a16="http://schemas.microsoft.com/office/drawing/2014/main" id="{42ECE637-3F22-47F5-8266-21730CBC4634}"/>
              </a:ext>
            </a:extLst>
          </p:cNvPr>
          <p:cNvGrpSpPr/>
          <p:nvPr/>
        </p:nvGrpSpPr>
        <p:grpSpPr>
          <a:xfrm>
            <a:off x="5903568" y="560903"/>
            <a:ext cx="2952440" cy="3744000"/>
            <a:chOff x="971600" y="108736"/>
            <a:chExt cx="2952440" cy="3152466"/>
          </a:xfr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45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5" name="Скругленный прямоугольник 13">
              <a:extLst>
                <a:ext uri="{FF2B5EF4-FFF2-40B4-BE49-F238E27FC236}">
                  <a16:creationId xmlns="" xmlns:a16="http://schemas.microsoft.com/office/drawing/2014/main" id="{252CFACF-3E4A-4258-9CA2-8ED6CB07F4FD}"/>
                </a:ext>
              </a:extLst>
            </p:cNvPr>
            <p:cNvSpPr/>
            <p:nvPr/>
          </p:nvSpPr>
          <p:spPr>
            <a:xfrm>
              <a:off x="971600" y="108736"/>
              <a:ext cx="29524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6" name="Скругленный прямоугольник 14">
              <a:extLst>
                <a:ext uri="{FF2B5EF4-FFF2-40B4-BE49-F238E27FC236}">
                  <a16:creationId xmlns="" xmlns:a16="http://schemas.microsoft.com/office/drawing/2014/main" id="{520AA830-7598-4C8E-8850-8C7A1DA11D69}"/>
                </a:ext>
              </a:extLst>
            </p:cNvPr>
            <p:cNvSpPr/>
            <p:nvPr/>
          </p:nvSpPr>
          <p:spPr>
            <a:xfrm>
              <a:off x="972000" y="1800736"/>
              <a:ext cx="29520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="" xmlns:a16="http://schemas.microsoft.com/office/drawing/2014/main" id="{A155711F-F721-4A76-85B6-4EB07C1D4575}"/>
                </a:ext>
              </a:extLst>
            </p:cNvPr>
            <p:cNvSpPr/>
            <p:nvPr/>
          </p:nvSpPr>
          <p:spPr>
            <a:xfrm>
              <a:off x="971600" y="1296736"/>
              <a:ext cx="2952440" cy="15841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0CDBB323-56D8-40B3-A315-967E76B4A6F7}"/>
              </a:ext>
            </a:extLst>
          </p:cNvPr>
          <p:cNvSpPr txBox="1"/>
          <p:nvPr/>
        </p:nvSpPr>
        <p:spPr>
          <a:xfrm>
            <a:off x="1" y="1973138"/>
            <a:ext cx="5796136" cy="396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r"/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Решение систем неравенств с одной переменной</a:t>
            </a:r>
            <a:endParaRPr lang="ru-RU" sz="2800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1">
            <a:extLst>
              <a:ext uri="{FF2B5EF4-FFF2-40B4-BE49-F238E27FC236}">
                <a16:creationId xmlns="" xmlns:a16="http://schemas.microsoft.com/office/drawing/2014/main" id="{338E4D15-998E-4BFB-BE27-3DE079535004}"/>
              </a:ext>
            </a:extLst>
          </p:cNvPr>
          <p:cNvSpPr txBox="1"/>
          <p:nvPr/>
        </p:nvSpPr>
        <p:spPr>
          <a:xfrm>
            <a:off x="3386590" y="4337444"/>
            <a:ext cx="5745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b="1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НЕРАВЕНСТВА</a:t>
            </a:r>
            <a:endParaRPr lang="ru-RU" b="1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0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684000" y="3024000"/>
            <a:ext cx="6264000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725" y="3429000"/>
            <a:ext cx="2200275" cy="325755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432000"/>
            <a:ext cx="8953500" cy="62007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70078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684000" y="3024000"/>
            <a:ext cx="6264000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468000"/>
            <a:ext cx="8953500" cy="32670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725" y="3429000"/>
            <a:ext cx="2200275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554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684000" y="3024000"/>
            <a:ext cx="6264000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1490662"/>
            <a:ext cx="8953500" cy="38766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725" y="3429000"/>
            <a:ext cx="2200275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269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684000" y="3024000"/>
            <a:ext cx="6264000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725" y="3429000"/>
            <a:ext cx="2200275" cy="325755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468000"/>
            <a:ext cx="8953500" cy="606742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432038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684000" y="3024000"/>
            <a:ext cx="6264000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1447800"/>
            <a:ext cx="8953500" cy="39624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725" y="3429000"/>
            <a:ext cx="2200275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4132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432000"/>
            <a:ext cx="8953500" cy="6372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4536571" y="4311128"/>
            <a:ext cx="4139885" cy="106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</p:spTree>
    <p:extLst>
      <p:ext uri="{BB962C8B-B14F-4D97-AF65-F5344CB8AC3E}">
        <p14:creationId xmlns:p14="http://schemas.microsoft.com/office/powerpoint/2010/main" val="1925320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725" y="3429000"/>
            <a:ext cx="2200275" cy="325755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18" y="548680"/>
            <a:ext cx="8953500" cy="14097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5364088" y="713530"/>
            <a:ext cx="3456384" cy="12448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0236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7FC63A45-627B-4D69-8793-B4A3E009FBA1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ДОПОЛНИТЕЛЬНЫЕ УПРАЖНЕНИЯ</a:t>
            </a:r>
          </a:p>
        </p:txBody>
      </p:sp>
      <p:pic>
        <p:nvPicPr>
          <p:cNvPr id="2" name="Рисунок 1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513" y="432000"/>
            <a:ext cx="8746974" cy="6372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121112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B588DA17-325C-48E2-A43F-5FD66C4F7E0A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ПОВТОРИМ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E51BB32B-95B3-4ABE-83A5-37F49D10B4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3140968"/>
            <a:ext cx="2790825" cy="21336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0" y="476672"/>
            <a:ext cx="8953500" cy="17335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767529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848B472E-2A5B-4987-B5B3-6422C8B90D8D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ПРОВЕРЬ СЕБЯ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14003F2C-B26C-4F40-BCB0-D35ABA57F93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3757545"/>
            <a:ext cx="2381250" cy="27717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0" y="568275"/>
            <a:ext cx="8277225" cy="32385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90690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="" xmlns:a16="http://schemas.microsoft.com/office/drawing/2014/main" id="{08E1E407-1D8A-46CA-A18F-13C1ACF96393}"/>
              </a:ext>
            </a:extLst>
          </p:cNvPr>
          <p:cNvSpPr/>
          <p:nvPr/>
        </p:nvSpPr>
        <p:spPr>
          <a:xfrm>
            <a:off x="145834" y="776494"/>
            <a:ext cx="5328000" cy="1356362"/>
          </a:xfrm>
          <a:prstGeom prst="foldedCorner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0BD9A977-C0A6-4C13-930D-81DA485D7A08}"/>
              </a:ext>
            </a:extLst>
          </p:cNvPr>
          <p:cNvSpPr txBox="1"/>
          <p:nvPr/>
        </p:nvSpPr>
        <p:spPr>
          <a:xfrm>
            <a:off x="145834" y="778577"/>
            <a:ext cx="5328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0" i="1" u="none" strike="noStrike" baseline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Важно! </a:t>
            </a:r>
            <a:r>
              <a:rPr lang="ru-RU" b="0" i="1" u="none" strike="noStrike" baseline="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smtClean="0"/>
              <a:t>Получить  </a:t>
            </a:r>
            <a:r>
              <a:rPr lang="ru-RU" dirty="0"/>
              <a:t>навыки решения систем</a:t>
            </a:r>
          </a:p>
          <a:p>
            <a:r>
              <a:rPr lang="ru-RU" dirty="0"/>
              <a:t>неравенств.</a:t>
            </a:r>
            <a:endParaRPr lang="ru-RU" b="0" i="1" u="none" strike="noStrike" baseline="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0" y="6516000"/>
            <a:ext cx="9144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целеполагание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9CC46C1A-AA1F-4D9B-A78F-CEDED074D632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ЗАДАЧИ УРОКА</a:t>
            </a:r>
          </a:p>
        </p:txBody>
      </p:sp>
    </p:spTree>
    <p:extLst>
      <p:ext uri="{BB962C8B-B14F-4D97-AF65-F5344CB8AC3E}">
        <p14:creationId xmlns:p14="http://schemas.microsoft.com/office/powerpoint/2010/main" val="2383315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подведение итогов. рефлексия. домашнее задание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45A154B4-43B6-4E67-9FA6-8505E3F21D64}"/>
              </a:ext>
            </a:extLst>
          </p:cNvPr>
          <p:cNvSpPr/>
          <p:nvPr/>
        </p:nvSpPr>
        <p:spPr>
          <a:xfrm>
            <a:off x="179512" y="5949280"/>
            <a:ext cx="878497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Домашнее задание:   </a:t>
            </a:r>
            <a:r>
              <a:rPr lang="ru-RU" sz="2400" dirty="0" smtClean="0"/>
              <a:t>§</a:t>
            </a:r>
            <a:r>
              <a:rPr lang="en-US" sz="2400" dirty="0" smtClean="0"/>
              <a:t> </a:t>
            </a:r>
            <a:r>
              <a:rPr lang="ru-RU" sz="2400" dirty="0" smtClean="0"/>
              <a:t>12, п 38, </a:t>
            </a:r>
            <a:r>
              <a:rPr lang="ru-RU" sz="2400" dirty="0"/>
              <a:t>№ </a:t>
            </a:r>
            <a:r>
              <a:rPr lang="ru-RU" sz="2400" dirty="0" smtClean="0"/>
              <a:t>997(в, г), 999(в).</a:t>
            </a:r>
            <a:endParaRPr lang="ru-RU" sz="2400" dirty="0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FB46BAB1-66E0-46A3-8E41-EAF52248C4E9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ИТОГИ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88842" y="764704"/>
            <a:ext cx="524725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Arial" pitchFamily="34" charset="0"/>
                <a:cs typeface="Arial" pitchFamily="34" charset="0"/>
              </a:rPr>
              <a:t>Цифры (числа) не управляют миром, но они показывают, как управляется мир. </a:t>
            </a: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000">
                <a:latin typeface="Arial" pitchFamily="34" charset="0"/>
                <a:cs typeface="Arial" pitchFamily="34" charset="0"/>
              </a:rPr>
              <a:t> </a:t>
            </a:r>
            <a:r>
              <a:rPr lang="ru-RU" sz="2000" smtClean="0">
                <a:latin typeface="Arial" pitchFamily="34" charset="0"/>
                <a:cs typeface="Arial" pitchFamily="34" charset="0"/>
              </a:rPr>
              <a:t>                                                     (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И. Гете)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501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="" xmlns:a16="http://schemas.microsoft.com/office/drawing/2014/main" id="{87B4F495-649B-4491-AE6A-48880468A1E5}"/>
              </a:ext>
            </a:extLst>
          </p:cNvPr>
          <p:cNvSpPr/>
          <p:nvPr/>
        </p:nvSpPr>
        <p:spPr>
          <a:xfrm>
            <a:off x="111282" y="720000"/>
            <a:ext cx="8924718" cy="1772896"/>
          </a:xfrm>
          <a:prstGeom prst="foldedCorner">
            <a:avLst/>
          </a:prstGeom>
          <a:solidFill>
            <a:schemeClr val="accent5">
              <a:lumMod val="20000"/>
              <a:lumOff val="80000"/>
            </a:schemeClr>
          </a:soli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34" name="Прямоугольник 33">
            <a:extLst>
              <a:ext uri="{FF2B5EF4-FFF2-40B4-BE49-F238E27FC236}">
                <a16:creationId xmlns="" xmlns:a16="http://schemas.microsoft.com/office/drawing/2014/main" id="{63B6B885-54E6-4706-82BA-3C0D8741BE25}"/>
              </a:ext>
            </a:extLst>
          </p:cNvPr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вхождение в тему урока и создание условий для осознанного восприятия нового материала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A455D496-62A2-4567-8E24-70E26EC56776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МАТЕМАТИЧЕСКАЯ РАЗМИНКА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498F8690-0E21-4FC3-9E8D-15A451D1B8F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2609608"/>
            <a:ext cx="2857500" cy="2276475"/>
          </a:xfrm>
          <a:prstGeom prst="rect">
            <a:avLst/>
          </a:prstGeom>
        </p:spPr>
      </p:pic>
      <p:sp>
        <p:nvSpPr>
          <p:cNvPr id="6" name="Овал 5">
            <a:extLst>
              <a:ext uri="{FF2B5EF4-FFF2-40B4-BE49-F238E27FC236}">
                <a16:creationId xmlns="" xmlns:a16="http://schemas.microsoft.com/office/drawing/2014/main" id="{76BE14DA-9367-4EB9-9C33-4C70D87781F4}"/>
              </a:ext>
            </a:extLst>
          </p:cNvPr>
          <p:cNvSpPr>
            <a:spLocks noChangeAspect="1"/>
          </p:cNvSpPr>
          <p:nvPr/>
        </p:nvSpPr>
        <p:spPr>
          <a:xfrm>
            <a:off x="288000" y="900000"/>
            <a:ext cx="252000" cy="252000"/>
          </a:xfrm>
          <a:prstGeom prst="ellipse">
            <a:avLst/>
          </a:prstGeom>
          <a:solidFill>
            <a:schemeClr val="bg1"/>
          </a:solidFill>
          <a:ln w="114300" cmpd="thickThin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000" y="1412776"/>
            <a:ext cx="4286250" cy="138112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536875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="" xmlns:mc="http://schemas.openxmlformats.org/markup-compatibility/2006" xmlns:a14="http://schemas.microsoft.com/office/drawing/2010/main" xmlns:a16="http://schemas.microsoft.com/office/drawing/2014/main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4284559"/>
              </p:ext>
            </p:extLst>
          </p:nvPr>
        </p:nvGraphicFramePr>
        <p:xfrm>
          <a:off x="108000" y="586636"/>
          <a:ext cx="8928000" cy="4548730"/>
        </p:xfrm>
        <a:graphic>
          <a:graphicData uri="http://schemas.openxmlformats.org/drawingml/2006/table">
            <a:tbl>
              <a:tblPr/>
              <a:tblGrid>
                <a:gridCol w="2015728">
                  <a:extLst>
                    <a:ext uri="{9D8B030D-6E8A-4147-A177-3AD203B41FA5}">
                      <a16:colId xmlns="" xmlns:mc="http://schemas.openxmlformats.org/markup-compatibility/2006" xmlns:a14="http://schemas.microsoft.com/office/drawing/2010/main" xmlns:a16="http://schemas.microsoft.com/office/drawing/2014/main" val="1648837893"/>
                    </a:ext>
                  </a:extLst>
                </a:gridCol>
                <a:gridCol w="6912272">
                  <a:extLst>
                    <a:ext uri="{9D8B030D-6E8A-4147-A177-3AD203B41FA5}">
                      <a16:colId xmlns="" xmlns:mc="http://schemas.openxmlformats.org/markup-compatibility/2006" xmlns:a14="http://schemas.microsoft.com/office/drawing/2010/main" xmlns:a16="http://schemas.microsoft.com/office/drawing/2014/main" val="3136232880"/>
                    </a:ext>
                  </a:extLst>
                </a:gridCol>
              </a:tblGrid>
              <a:tr h="394092"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b="0" i="0" u="none" strike="noStrike" kern="1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РЕШЕНИЕ СИСТЕМ НЕРАВЕНСТВ С ОДНОЙ ПЕРЕМЕННОЙ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1696741518"/>
                  </a:ext>
                </a:extLst>
              </a:tr>
              <a:tr h="2806164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2400" i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123466732"/>
                  </a:ext>
                </a:extLst>
              </a:tr>
              <a:tr h="673163">
                <a:tc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2168586922"/>
                  </a:ext>
                </a:extLst>
              </a:tr>
              <a:tr h="673163">
                <a:tc gridSpan="2">
                  <a:txBody>
                    <a:bodyPr/>
                    <a:lstStyle/>
                    <a:p>
                      <a:pPr algn="ctr"/>
                      <a:r>
                        <a:rPr lang="ru-RU" sz="1800" b="0" i="1" u="none" strike="noStrike" kern="1200" baseline="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Решением системы неравенств с одной переменной называется значение переменной, при котором верно каждое из неравенств системы. </a:t>
                      </a:r>
                      <a:endParaRPr lang="ru-RU" sz="2000" b="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965000240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026" y="1124744"/>
            <a:ext cx="8058150" cy="256222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3410" y="3978550"/>
            <a:ext cx="6823636" cy="324000"/>
          </a:xfrm>
          <a:prstGeom prst="rect">
            <a:avLst/>
          </a:prstGeom>
        </p:spPr>
      </p:pic>
      <p:sp>
        <p:nvSpPr>
          <p:cNvPr id="9" name="Прямоугольник: скругленные углы 11">
            <a:extLst>
              <a:ext uri="{FF2B5EF4-FFF2-40B4-BE49-F238E27FC236}">
                <a16:creationId xmlns="" xmlns:a16="http://schemas.microsoft.com/office/drawing/2014/main" id="{1C64FA48-5CA6-442D-B85F-79E4447B0A1C}"/>
              </a:ext>
            </a:extLst>
          </p:cNvPr>
          <p:cNvSpPr/>
          <p:nvPr/>
        </p:nvSpPr>
        <p:spPr>
          <a:xfrm>
            <a:off x="2243410" y="3978550"/>
            <a:ext cx="6505054" cy="324000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830987"/>
            <a:ext cx="1704975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2283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="" xmlns:mc="http://schemas.openxmlformats.org/markup-compatibility/2006" xmlns:a14="http://schemas.microsoft.com/office/drawing/2010/main" xmlns:a16="http://schemas.microsoft.com/office/drawing/2014/main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5720884"/>
              </p:ext>
            </p:extLst>
          </p:nvPr>
        </p:nvGraphicFramePr>
        <p:xfrm>
          <a:off x="108000" y="586636"/>
          <a:ext cx="8928000" cy="4174708"/>
        </p:xfrm>
        <a:graphic>
          <a:graphicData uri="http://schemas.openxmlformats.org/drawingml/2006/table">
            <a:tbl>
              <a:tblPr/>
              <a:tblGrid>
                <a:gridCol w="2015728">
                  <a:extLst>
                    <a:ext uri="{9D8B030D-6E8A-4147-A177-3AD203B41FA5}">
                      <a16:colId xmlns="" xmlns:mc="http://schemas.openxmlformats.org/markup-compatibility/2006" xmlns:a14="http://schemas.microsoft.com/office/drawing/2010/main" xmlns:a16="http://schemas.microsoft.com/office/drawing/2014/main" val="1648837893"/>
                    </a:ext>
                  </a:extLst>
                </a:gridCol>
                <a:gridCol w="6912272">
                  <a:extLst>
                    <a:ext uri="{9D8B030D-6E8A-4147-A177-3AD203B41FA5}">
                      <a16:colId xmlns="" xmlns:mc="http://schemas.openxmlformats.org/markup-compatibility/2006" xmlns:a14="http://schemas.microsoft.com/office/drawing/2010/main" xmlns:a16="http://schemas.microsoft.com/office/drawing/2014/main" val="3136232880"/>
                    </a:ext>
                  </a:extLst>
                </a:gridCol>
              </a:tblGrid>
              <a:tr h="394092"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b="0" i="0" u="none" strike="noStrike" kern="1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РЕШЕНИЕ СИСТЕМ НЕРАВЕНСТВ С ОДНОЙ ПЕРЕМЕННОЙ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1696741518"/>
                  </a:ext>
                </a:extLst>
              </a:tr>
              <a:tr h="158202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Пример 1</a:t>
                      </a:r>
                      <a:endParaRPr lang="ru-RU" sz="20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Решим систему неравенств </a:t>
                      </a:r>
                      <a:endParaRPr lang="en-US" sz="2400" b="0" i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123466732"/>
                  </a:ext>
                </a:extLst>
              </a:tr>
              <a:tr h="168291">
                <a:tc gridSpan="2"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2168586922"/>
                  </a:ext>
                </a:extLst>
              </a:tr>
              <a:tr h="140396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Пример 2</a:t>
                      </a:r>
                    </a:p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  <a:alpha val="2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Решим систему неравенств </a:t>
                      </a:r>
                      <a:endParaRPr lang="en-US" sz="2400" b="0" i="1" baseline="300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  <a:alpha val="29000"/>
                      </a:schemeClr>
                    </a:solidFill>
                  </a:tcPr>
                </a:tc>
              </a:tr>
              <a:tr h="316992">
                <a:tc gridSpan="2"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29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29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980728"/>
            <a:ext cx="1657350" cy="66675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1778521"/>
            <a:ext cx="2876550" cy="714375"/>
          </a:xfrm>
          <a:prstGeom prst="rect">
            <a:avLst/>
          </a:prstGeom>
        </p:spPr>
      </p:pic>
      <p:sp>
        <p:nvSpPr>
          <p:cNvPr id="9" name="Прямоугольник: скругленные углы 11">
            <a:extLst>
              <a:ext uri="{FF2B5EF4-FFF2-40B4-BE49-F238E27FC236}">
                <a16:creationId xmlns="" xmlns:a16="http://schemas.microsoft.com/office/drawing/2014/main" id="{1C64FA48-5CA6-442D-B85F-79E4447B0A1C}"/>
              </a:ext>
            </a:extLst>
          </p:cNvPr>
          <p:cNvSpPr/>
          <p:nvPr/>
        </p:nvSpPr>
        <p:spPr>
          <a:xfrm>
            <a:off x="2267744" y="1683016"/>
            <a:ext cx="3252527" cy="716748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2924944"/>
            <a:ext cx="1543050" cy="65722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0382" y="3582169"/>
            <a:ext cx="2857500" cy="628650"/>
          </a:xfrm>
          <a:prstGeom prst="rect">
            <a:avLst/>
          </a:prstGeom>
        </p:spPr>
      </p:pic>
      <p:sp>
        <p:nvSpPr>
          <p:cNvPr id="12" name="Прямоугольник: скругленные углы 11">
            <a:extLst>
              <a:ext uri="{FF2B5EF4-FFF2-40B4-BE49-F238E27FC236}">
                <a16:creationId xmlns="" xmlns:a16="http://schemas.microsoft.com/office/drawing/2014/main" id="{1C64FA48-5CA6-442D-B85F-79E4447B0A1C}"/>
              </a:ext>
            </a:extLst>
          </p:cNvPr>
          <p:cNvSpPr/>
          <p:nvPr/>
        </p:nvSpPr>
        <p:spPr>
          <a:xfrm>
            <a:off x="2267744" y="3515251"/>
            <a:ext cx="3252527" cy="716748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594695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="" xmlns:mc="http://schemas.openxmlformats.org/markup-compatibility/2006" xmlns:a14="http://schemas.microsoft.com/office/drawing/2010/main" xmlns:a16="http://schemas.microsoft.com/office/drawing/2014/main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6397402"/>
              </p:ext>
            </p:extLst>
          </p:nvPr>
        </p:nvGraphicFramePr>
        <p:xfrm>
          <a:off x="108000" y="586636"/>
          <a:ext cx="8928000" cy="5470852"/>
        </p:xfrm>
        <a:graphic>
          <a:graphicData uri="http://schemas.openxmlformats.org/drawingml/2006/table">
            <a:tbl>
              <a:tblPr/>
              <a:tblGrid>
                <a:gridCol w="2015728">
                  <a:extLst>
                    <a:ext uri="{9D8B030D-6E8A-4147-A177-3AD203B41FA5}">
                      <a16:colId xmlns="" xmlns:mc="http://schemas.openxmlformats.org/markup-compatibility/2006" xmlns:a14="http://schemas.microsoft.com/office/drawing/2010/main" xmlns:a16="http://schemas.microsoft.com/office/drawing/2014/main" val="1648837893"/>
                    </a:ext>
                  </a:extLst>
                </a:gridCol>
                <a:gridCol w="6912272">
                  <a:extLst>
                    <a:ext uri="{9D8B030D-6E8A-4147-A177-3AD203B41FA5}">
                      <a16:colId xmlns="" xmlns:mc="http://schemas.openxmlformats.org/markup-compatibility/2006" xmlns:a14="http://schemas.microsoft.com/office/drawing/2010/main" xmlns:a16="http://schemas.microsoft.com/office/drawing/2014/main" val="3136232880"/>
                    </a:ext>
                  </a:extLst>
                </a:gridCol>
              </a:tblGrid>
              <a:tr h="394092"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b="0" i="0" u="none" strike="noStrike" kern="1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РЕШЕНИЕ СИСТЕМ НЕРАВЕНСТВ С ОДНОЙ ПЕРЕМЕННОЙ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1696741518"/>
                  </a:ext>
                </a:extLst>
              </a:tr>
              <a:tr h="158202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Пример 3</a:t>
                      </a:r>
                      <a:endParaRPr lang="ru-RU" sz="20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Решим систему неравенств </a:t>
                      </a:r>
                      <a:endParaRPr lang="en-US" sz="2400" b="0" i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123466732"/>
                  </a:ext>
                </a:extLst>
              </a:tr>
              <a:tr h="168291">
                <a:tc gridSpan="2"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2168586922"/>
                  </a:ext>
                </a:extLst>
              </a:tr>
              <a:tr h="140396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Пример 4</a:t>
                      </a:r>
                    </a:p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  <a:alpha val="2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Решим систему неравенств </a:t>
                      </a:r>
                      <a:endParaRPr lang="en-US" sz="2400" b="0" i="1" baseline="300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  <a:alpha val="29000"/>
                      </a:schemeClr>
                    </a:solidFill>
                  </a:tcPr>
                </a:tc>
              </a:tr>
              <a:tr h="467986">
                <a:tc gridSpan="2"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29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  <a:alpha val="29000"/>
                      </a:schemeClr>
                    </a:solidFill>
                  </a:tcPr>
                </a:tc>
              </a:tr>
              <a:tr h="82815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Пример 5</a:t>
                      </a:r>
                    </a:p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  <a:alpha val="2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Решим двойное неравенство </a:t>
                      </a:r>
                      <a:endParaRPr lang="ru-RU" b="0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  <a:alpha val="29000"/>
                      </a:schemeClr>
                    </a:solidFill>
                  </a:tcPr>
                </a:tc>
              </a:tr>
              <a:tr h="316992">
                <a:tc gridSpan="2"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29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29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1018340"/>
            <a:ext cx="1600200" cy="6858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1167" y="1704140"/>
            <a:ext cx="2876550" cy="714375"/>
          </a:xfrm>
          <a:prstGeom prst="rect">
            <a:avLst/>
          </a:prstGeom>
        </p:spPr>
      </p:pic>
      <p:sp>
        <p:nvSpPr>
          <p:cNvPr id="9" name="Прямоугольник: скругленные углы 11">
            <a:extLst>
              <a:ext uri="{FF2B5EF4-FFF2-40B4-BE49-F238E27FC236}">
                <a16:creationId xmlns="" xmlns:a16="http://schemas.microsoft.com/office/drawing/2014/main" id="{1C64FA48-5CA6-442D-B85F-79E4447B0A1C}"/>
              </a:ext>
            </a:extLst>
          </p:cNvPr>
          <p:cNvSpPr/>
          <p:nvPr/>
        </p:nvSpPr>
        <p:spPr>
          <a:xfrm>
            <a:off x="2339752" y="1656958"/>
            <a:ext cx="3252527" cy="716748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1753" y="2996952"/>
            <a:ext cx="1504950" cy="63817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7842" y="3717032"/>
            <a:ext cx="2809875" cy="561975"/>
          </a:xfrm>
          <a:prstGeom prst="rect">
            <a:avLst/>
          </a:prstGeom>
        </p:spPr>
      </p:pic>
      <p:sp>
        <p:nvSpPr>
          <p:cNvPr id="12" name="Прямоугольник: скругленные углы 11">
            <a:extLst>
              <a:ext uri="{FF2B5EF4-FFF2-40B4-BE49-F238E27FC236}">
                <a16:creationId xmlns="" xmlns:a16="http://schemas.microsoft.com/office/drawing/2014/main" id="{1C64FA48-5CA6-442D-B85F-79E4447B0A1C}"/>
              </a:ext>
            </a:extLst>
          </p:cNvPr>
          <p:cNvSpPr/>
          <p:nvPr/>
        </p:nvSpPr>
        <p:spPr>
          <a:xfrm>
            <a:off x="2339751" y="3562259"/>
            <a:ext cx="3252527" cy="716748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4869159"/>
            <a:ext cx="2286000" cy="33337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8">
            <a:clrChange>
              <a:clrFrom>
                <a:srgbClr val="F4FFFF"/>
              </a:clrFrom>
              <a:clrTo>
                <a:srgbClr val="F4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6627" y="5209316"/>
            <a:ext cx="1381125" cy="333375"/>
          </a:xfrm>
          <a:prstGeom prst="rect">
            <a:avLst/>
          </a:prstGeom>
        </p:spPr>
      </p:pic>
      <p:sp>
        <p:nvSpPr>
          <p:cNvPr id="17" name="Прямоугольник: скругленные углы 11">
            <a:extLst>
              <a:ext uri="{FF2B5EF4-FFF2-40B4-BE49-F238E27FC236}">
                <a16:creationId xmlns="" xmlns:a16="http://schemas.microsoft.com/office/drawing/2014/main" id="{1C64FA48-5CA6-442D-B85F-79E4447B0A1C}"/>
              </a:ext>
            </a:extLst>
          </p:cNvPr>
          <p:cNvSpPr/>
          <p:nvPr/>
        </p:nvSpPr>
        <p:spPr>
          <a:xfrm>
            <a:off x="2339751" y="5212278"/>
            <a:ext cx="3252527" cy="358374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726289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684000" y="3024000"/>
            <a:ext cx="6264000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1285875"/>
            <a:ext cx="8953500" cy="42862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725" y="3429000"/>
            <a:ext cx="2200275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84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684000" y="3024000"/>
            <a:ext cx="6264000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725" y="3429000"/>
            <a:ext cx="2200275" cy="3257550"/>
          </a:xfrm>
          <a:prstGeom prst="rect">
            <a:avLst/>
          </a:prstGeom>
        </p:spPr>
      </p:pic>
      <p:pic>
        <p:nvPicPr>
          <p:cNvPr id="4" name="Рисунок 3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432000"/>
            <a:ext cx="8953500" cy="6372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751529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684000" y="3024000"/>
            <a:ext cx="6264000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1381125"/>
            <a:ext cx="8953500" cy="40957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725" y="3429000"/>
            <a:ext cx="2200275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395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5577</TotalTime>
  <Words>255</Words>
  <Application>Microsoft Office PowerPoint</Application>
  <PresentationFormat>Экран (4:3)</PresentationFormat>
  <Paragraphs>75</Paragraphs>
  <Slides>20</Slides>
  <Notes>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Admin</cp:lastModifiedBy>
  <cp:revision>819</cp:revision>
  <dcterms:created xsi:type="dcterms:W3CDTF">2021-10-31T04:25:13Z</dcterms:created>
  <dcterms:modified xsi:type="dcterms:W3CDTF">2024-12-17T05:34:19Z</dcterms:modified>
</cp:coreProperties>
</file>