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7" r:id="rId2"/>
    <p:sldId id="308" r:id="rId3"/>
    <p:sldId id="331" r:id="rId4"/>
    <p:sldId id="399" r:id="rId5"/>
    <p:sldId id="400" r:id="rId6"/>
    <p:sldId id="272" r:id="rId7"/>
    <p:sldId id="401" r:id="rId8"/>
    <p:sldId id="402" r:id="rId9"/>
    <p:sldId id="403" r:id="rId10"/>
    <p:sldId id="383" r:id="rId11"/>
    <p:sldId id="349" r:id="rId12"/>
    <p:sldId id="385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Решение неравенств с одной переменной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НЕРАВЕНСТВА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376362"/>
            <a:ext cx="8953500" cy="4105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8953500" cy="17716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2" y="471711"/>
            <a:ext cx="8953500" cy="4724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650" y="52054"/>
            <a:ext cx="1835142" cy="21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12, п 40, </a:t>
            </a:r>
            <a:r>
              <a:rPr lang="ru-RU" sz="2400" dirty="0"/>
              <a:t>№ </a:t>
            </a:r>
            <a:r>
              <a:rPr lang="ru-RU" sz="2400" dirty="0" smtClean="0"/>
              <a:t>954 (в, г), 968.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9654" y="692696"/>
            <a:ext cx="58225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Пристальное, глубокое изучение природы есть источник самых плодотворных открытий математики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".</a:t>
            </a:r>
          </a:p>
          <a:p>
            <a:r>
              <a:rPr lang="ru-RU" sz="2000">
                <a:latin typeface="Arial" pitchFamily="34" charset="0"/>
                <a:cs typeface="Arial" pitchFamily="34" charset="0"/>
              </a:rPr>
              <a:t> </a:t>
            </a:r>
            <a:r>
              <a:rPr lang="ru-RU" sz="2000" smtClean="0">
                <a:latin typeface="Arial" pitchFamily="34" charset="0"/>
                <a:cs typeface="Arial" pitchFamily="34" charset="0"/>
              </a:rPr>
              <a:t>                                                     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(Ж. Фурье) 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 smtClean="0"/>
              <a:t>Научиться  </a:t>
            </a:r>
            <a:r>
              <a:rPr lang="ru-RU" dirty="0"/>
              <a:t>выполнять равносильные</a:t>
            </a:r>
          </a:p>
          <a:p>
            <a:r>
              <a:rPr lang="ru-RU" dirty="0"/>
              <a:t>преобразования и решать линейные неравенства.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13" y="1304683"/>
            <a:ext cx="7038975" cy="1304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9657213"/>
                  </p:ext>
                </p:extLst>
              </p:nvPr>
            </p:nvGraphicFramePr>
            <p:xfrm>
              <a:off x="108000" y="586636"/>
              <a:ext cx="8928000" cy="5089108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РЕШЕНИЕ НЕРАВЕНСТВ С ОДНОЙ ПЕРЕМЕННОЙ</a:t>
                          </a:r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86194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1 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Решим неравенство 16х &gt; 13х  = 45. </a:t>
                          </a:r>
                        </a:p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(15; +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)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;   x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&gt; 15, </a:t>
                          </a:r>
                          <a:endParaRPr lang="en-US" sz="2400" b="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216024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b="0" i="1" dirty="0">
                            <a:solidFill>
                              <a:srgbClr val="C00000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  <a:tr h="82789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</a:t>
                          </a:r>
                          <a:r>
                            <a:rPr lang="en-US" sz="18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18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Решим неравенство 15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x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- 23(х + 1) &gt; 2х + 11. </a:t>
                          </a:r>
                          <a:endParaRPr lang="en-US" sz="1800" b="0" i="1" u="none" strike="noStrike" kern="1200" baseline="0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pPr marL="0" indent="0">
                            <a:buNone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(—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 </m:t>
                              </m:r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; —3,4). </a:t>
                          </a: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965000240"/>
                      </a:ext>
                    </a:extLst>
                  </a:tr>
                  <a:tr h="216024">
                    <a:tc gridSpan="2">
                      <a:txBody>
                        <a:bodyPr/>
                        <a:lstStyle/>
                        <a:p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alpha val="33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</a:tr>
                  <a:tr h="899904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</a:t>
                          </a:r>
                          <a:r>
                            <a:rPr lang="en-US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000" i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Решим неравенство </a:t>
                          </a: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</a:tr>
                  <a:tr h="337725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В каждом из рассмотренных примеров мы заменяли заданное неравенство равносильным ему неравенством вида ах &gt; Ь или ах &lt; </a:t>
                          </a:r>
                          <a:r>
                            <a:rPr lang="ru-RU" sz="1800" b="0" i="1" u="none" strike="noStrike" kern="1200" baseline="0" dirty="0" err="1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Ьу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где а и Ъ — некоторые числа. Неравенства такого вида называют линейными неравенствами с одной переменной. </a:t>
                          </a:r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</a:tr>
                  <a:tr h="227949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9657213"/>
                  </p:ext>
                </p:extLst>
              </p:nvPr>
            </p:nvGraphicFramePr>
            <p:xfrm>
              <a:off x="108000" y="586636"/>
              <a:ext cx="8928000" cy="5089108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3136232880"/>
                        </a:ext>
                      </a:extLst>
                    </a:gridCol>
                  </a:tblGrid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РЕШЕНИЕ НЕРАВЕНСТВ С ОДНОЙ ПЕРЕМЕННОЙ</a:t>
                          </a:r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696741518"/>
                      </a:ext>
                    </a:extLst>
                  </a:tr>
                  <a:tr h="86194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1 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1982" t="-48936" r="-90" b="-4468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23466732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b="0" i="1" dirty="0">
                            <a:solidFill>
                              <a:srgbClr val="C00000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168586922"/>
                      </a:ext>
                    </a:extLst>
                  </a:tr>
                  <a:tr h="82789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</a:t>
                          </a:r>
                          <a:r>
                            <a:rPr lang="en-US" sz="18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18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1982" t="-202206" r="-90" b="-3154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965000240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alpha val="33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</a:tr>
                  <a:tr h="899904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</a:t>
                          </a:r>
                          <a:r>
                            <a:rPr lang="en-US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000" i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Решим неравенство </a:t>
                          </a: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</a:tr>
                  <a:tr h="91440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В каждом из рассмотренных примеров мы заменяли заданное неравенство равносильным ему неравенством вида ах &gt; Ь или ах &lt; </a:t>
                          </a:r>
                          <a:r>
                            <a:rPr lang="ru-RU" sz="1800" b="0" i="1" u="none" strike="noStrike" kern="1200" baseline="0" dirty="0" err="1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Ьу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где а и Ъ — некоторые числа. Неравенства такого вида называют линейными неравенствами с одной переменной. </a:t>
                          </a:r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5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2340000" y="1370177"/>
            <a:ext cx="194421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2340000" y="2636912"/>
            <a:ext cx="194421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000" y="3456000"/>
            <a:ext cx="1512168" cy="5480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000" y="4004034"/>
            <a:ext cx="1419225" cy="247650"/>
          </a:xfrm>
          <a:prstGeom prst="rect">
            <a:avLst/>
          </a:prstGeom>
        </p:spPr>
      </p:pic>
      <p:sp>
        <p:nvSpPr>
          <p:cNvPr id="11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2340000" y="3927684"/>
            <a:ext cx="194421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85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533372"/>
              </p:ext>
            </p:extLst>
          </p:nvPr>
        </p:nvGraphicFramePr>
        <p:xfrm>
          <a:off x="108000" y="586636"/>
          <a:ext cx="8928000" cy="2050668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РЕШЕНИЕ НЕРАВЕНСТВ С ОДНОЙ ПЕРЕМЕННОЙ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8619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</a:t>
                      </a:r>
                      <a:r>
                        <a:rPr lang="en-US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Решим неравенство 2(х + 8) -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 &lt; 4 - </a:t>
                      </a:r>
                      <a:r>
                        <a:rPr lang="ru-RU" sz="18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Зх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решений нет. </a:t>
                      </a:r>
                      <a:endParaRPr lang="en-US" sz="2400" b="0" i="1" baseline="300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216024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b="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227949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5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2339752" y="1340768"/>
            <a:ext cx="194421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8557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9" y="432000"/>
            <a:ext cx="8941082" cy="640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00" y="2492896"/>
            <a:ext cx="2200275" cy="325755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491880" y="5750445"/>
            <a:ext cx="3240360" cy="1073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64056" y="2924944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524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1" y="3979550"/>
            <a:ext cx="1944216" cy="287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9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64056" y="2924944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1" y="3979550"/>
            <a:ext cx="1944216" cy="2878450"/>
          </a:xfrm>
          <a:prstGeom prst="rect">
            <a:avLst/>
          </a:prstGeom>
        </p:spPr>
      </p:pic>
      <p:pic>
        <p:nvPicPr>
          <p:cNvPr id="2" name="Рисунок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46" y="468000"/>
            <a:ext cx="8794707" cy="63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0014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64056" y="2924944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943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98569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5562</TotalTime>
  <Words>280</Words>
  <Application>Microsoft Office PowerPoint</Application>
  <PresentationFormat>Экран (4:3)</PresentationFormat>
  <Paragraphs>59</Paragraphs>
  <Slides>13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811</cp:revision>
  <dcterms:created xsi:type="dcterms:W3CDTF">2021-10-31T04:25:13Z</dcterms:created>
  <dcterms:modified xsi:type="dcterms:W3CDTF">2024-12-17T05:33:23Z</dcterms:modified>
</cp:coreProperties>
</file>