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97" r:id="rId2"/>
    <p:sldId id="308" r:id="rId3"/>
    <p:sldId id="331" r:id="rId4"/>
    <p:sldId id="301" r:id="rId5"/>
    <p:sldId id="399" r:id="rId6"/>
    <p:sldId id="400" r:id="rId7"/>
    <p:sldId id="272" r:id="rId8"/>
    <p:sldId id="401" r:id="rId9"/>
    <p:sldId id="402" r:id="rId10"/>
    <p:sldId id="403" r:id="rId11"/>
    <p:sldId id="404" r:id="rId12"/>
    <p:sldId id="383" r:id="rId13"/>
    <p:sldId id="349" r:id="rId14"/>
    <p:sldId id="385" r:id="rId15"/>
    <p:sldId id="29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Решение неравенств с одной переменной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НЕРАВЕНСТВА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52462"/>
            <a:ext cx="8953500" cy="55530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467544" y="558924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000" y="4194352"/>
            <a:ext cx="1665268" cy="246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25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181100"/>
            <a:ext cx="8953500" cy="44958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93215"/>
            <a:ext cx="1665268" cy="246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04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19" y="432000"/>
            <a:ext cx="8549761" cy="640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0" y="476672"/>
            <a:ext cx="8953500" cy="14382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548680"/>
            <a:ext cx="8953500" cy="35242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3140968"/>
            <a:ext cx="23812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12, п 39, </a:t>
            </a:r>
            <a:r>
              <a:rPr lang="ru-RU" sz="2400" dirty="0" smtClean="0"/>
              <a:t>№ 943(д, е, ж), 947(в, г) 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620688"/>
            <a:ext cx="74168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Было бы легче остановить Солнце, легче было сдвинуть Землю, чем уменьшить сумму углов в треугольнике, свести параллели к схождению и раздвинуть перпендикуляры к прямой на расхождение.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>
                <a:latin typeface="Arial" pitchFamily="34" charset="0"/>
                <a:cs typeface="Arial" pitchFamily="34" charset="0"/>
              </a:rPr>
              <a:t> </a:t>
            </a:r>
            <a:r>
              <a:rPr lang="ru-RU" sz="2000" smtClean="0">
                <a:latin typeface="Arial" pitchFamily="34" charset="0"/>
                <a:cs typeface="Arial" pitchFamily="34" charset="0"/>
              </a:rPr>
              <a:t>                                                                           (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В.Ф. Каган)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dirty="0" smtClean="0"/>
              <a:t>Научиться  </a:t>
            </a:r>
            <a:r>
              <a:rPr lang="ru-RU" dirty="0"/>
              <a:t>выполнять равносильные</a:t>
            </a:r>
          </a:p>
          <a:p>
            <a:r>
              <a:rPr lang="ru-RU" dirty="0"/>
              <a:t>преобразования и решать линейные неравенства.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81" y="1484784"/>
            <a:ext cx="6896100" cy="13906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311169"/>
              </p:ext>
            </p:extLst>
          </p:nvPr>
        </p:nvGraphicFramePr>
        <p:xfrm>
          <a:off x="108000" y="586636"/>
          <a:ext cx="8928000" cy="5234239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РЕШЕНИЕ НЕРАВЕНСТВ С ОДНОЙ ПЕРЕМЕННОЙ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9339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Решением неравенства с одной переменной называется значение переменной, которое обращает его в верное числовое неравенство. </a:t>
                      </a:r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673163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Решить неравенство — значит найти все его решения или доказать, что решений нет. </a:t>
                      </a:r>
                      <a:endParaRPr lang="ru-RU" b="0" i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168291"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Свойства   </a:t>
                      </a:r>
                      <a:endParaRPr lang="ru-RU" sz="2000" b="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33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arenR"/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Если из одной части неравенства перенести в другую слагаемое с противоположным знаком, то получится равносильное ему неравенство. 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Если обе части неравенства умножить или разделить на одно и то же положительное число, то получится равносильное ему неравенство; 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sz="1800" b="1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если обе части неравенства умножить или разделить на одно и то же отрицательное число, изменив при этом знак неравенства на противоположный, то получится равносильное ему неравенство. 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  <a:alpha val="33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  <a:tr h="227949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21729890"/>
                  </p:ext>
                </p:extLst>
              </p:nvPr>
            </p:nvGraphicFramePr>
            <p:xfrm>
              <a:off x="108000" y="586636"/>
              <a:ext cx="8928000" cy="5089108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="" xmlns:a16="http://schemas.microsoft.com/office/drawing/2014/main" val="1648837893"/>
                        </a:ext>
                      </a:extLst>
                    </a:gridCol>
                    <a:gridCol w="6768256">
                      <a:extLst>
                        <a:ext uri="{9D8B030D-6E8A-4147-A177-3AD203B41FA5}">
                          <a16:colId xmlns="" xmlns:a16="http://schemas.microsoft.com/office/drawing/2014/main" val="3136232880"/>
                        </a:ext>
                      </a:extLst>
                    </a:gridCol>
                  </a:tblGrid>
                  <a:tr h="394092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РЕШЕНИЕ НЕРАВЕНСТВ С ОДНОЙ ПЕРЕМЕННОЙ</a:t>
                          </a:r>
                          <a:endParaRPr lang="ru-RU" sz="2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696741518"/>
                      </a:ext>
                    </a:extLst>
                  </a:tr>
                  <a:tr h="861948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1 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Решим неравенство 16х &gt; 13х  = 45. </a:t>
                          </a:r>
                        </a:p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(15; +</a:t>
                          </a:r>
                          <a14:m>
                            <m:oMath xmlns:m="http://schemas.openxmlformats.org/officeDocument/2006/math">
                              <m:r>
                                <a:rPr lang="ru-RU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∞</m:t>
                              </m:r>
                            </m:oMath>
                          </a14:m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)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;   x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&gt; 15, </a:t>
                          </a:r>
                          <a:endParaRPr lang="en-US" sz="2400" b="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23466732"/>
                      </a:ext>
                    </a:extLst>
                  </a:tr>
                  <a:tr h="216024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b="0" i="1" dirty="0">
                            <a:solidFill>
                              <a:srgbClr val="C00000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68586922"/>
                      </a:ext>
                    </a:extLst>
                  </a:tr>
                  <a:tr h="82789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</a:t>
                          </a:r>
                          <a:r>
                            <a:rPr lang="en-US" sz="18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ru-RU" sz="18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</a:p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endParaRPr lang="ru-RU" sz="2000" b="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Решим неравенство 15</a:t>
                          </a:r>
                          <a:r>
                            <a:rPr lang="en-US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x 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- 23(х + 1) &gt; 2х + 11. </a:t>
                          </a:r>
                          <a:endParaRPr lang="en-US" sz="1800" b="0" i="1" u="none" strike="noStrike" kern="1200" baseline="0" dirty="0" smtClean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endParaRPr>
                        </a:p>
                        <a:p>
                          <a:pPr marL="0" indent="0">
                            <a:buNone/>
                          </a:pP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(—</a:t>
                          </a:r>
                          <a14:m>
                            <m:oMath xmlns:m="http://schemas.openxmlformats.org/officeDocument/2006/math">
                              <m:r>
                                <a:rPr lang="en-US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 </m:t>
                              </m:r>
                              <m:r>
                                <a:rPr lang="ru-RU" sz="1800" b="0" i="1" u="none" strike="noStrike" kern="1200" baseline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+mn-cs"/>
                                </a:rPr>
                                <m:t>∞</m:t>
                              </m:r>
                            </m:oMath>
                          </a14:m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; —3,4). </a:t>
                          </a:r>
                          <a:endParaRPr lang="ru-RU" b="0" i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965000240"/>
                      </a:ext>
                    </a:extLst>
                  </a:tr>
                  <a:tr h="216024">
                    <a:tc gridSpan="2">
                      <a:txBody>
                        <a:bodyPr/>
                        <a:lstStyle/>
                        <a:p>
                          <a:endParaRPr lang="ru-RU" sz="2000" b="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alpha val="33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:endParaRPr lang="ru-RU" b="0" i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</a:tr>
                  <a:tr h="899904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</a:t>
                          </a:r>
                          <a:r>
                            <a:rPr lang="en-US" sz="20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000" i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ru-RU" sz="2000" b="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Решим неравенство </a:t>
                          </a:r>
                          <a:endParaRPr lang="ru-RU" b="0" i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</a:tr>
                  <a:tr h="337725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В каждом из рассмотренных примеров мы заменяли заданное неравенство равносильным ему неравенством вида ах &gt; Ь или ах &lt; </a:t>
                          </a:r>
                          <a:r>
                            <a:rPr lang="ru-RU" sz="1800" b="0" i="1" u="none" strike="noStrike" kern="1200" baseline="0" dirty="0" err="1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Ьу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где а и Ъ — некоторые числа. Неравенства такого вида называют линейными неравенствами с одной переменной. </a:t>
                          </a:r>
                          <a:endParaRPr lang="ru-RU" sz="2000" b="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:endParaRPr lang="ru-RU" b="0" i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</a:tr>
                  <a:tr h="227949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21729890"/>
                  </p:ext>
                </p:extLst>
              </p:nvPr>
            </p:nvGraphicFramePr>
            <p:xfrm>
              <a:off x="108000" y="586636"/>
              <a:ext cx="8928000" cy="5089108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1648837893"/>
                        </a:ext>
                      </a:extLst>
                    </a:gridCol>
                    <a:gridCol w="6768256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3136232880"/>
                        </a:ext>
                      </a:extLst>
                    </a:gridCol>
                  </a:tblGrid>
                  <a:tr h="39624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Arial" pitchFamily="34" charset="0"/>
                              <a:ea typeface="+mn-ea"/>
                              <a:cs typeface="Arial" pitchFamily="34" charset="0"/>
                            </a:rPr>
                            <a:t>РЕШЕНИЕ НЕРАВЕНСТВ С ОДНОЙ ПЕРЕМЕННОЙ</a:t>
                          </a:r>
                          <a:endParaRPr lang="ru-RU" sz="200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696741518"/>
                      </a:ext>
                    </a:extLst>
                  </a:tr>
                  <a:tr h="861948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1 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1982" t="-48936" r="-90" b="-4468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23466732"/>
                      </a:ext>
                    </a:extLst>
                  </a:tr>
                  <a:tr h="396240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b="0" i="1" dirty="0">
                            <a:solidFill>
                              <a:srgbClr val="C00000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2168586922"/>
                      </a:ext>
                    </a:extLst>
                  </a:tr>
                  <a:tr h="827896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</a:t>
                          </a:r>
                          <a:r>
                            <a:rPr lang="en-US" sz="18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</a:t>
                          </a:r>
                          <a:r>
                            <a:rPr lang="ru-RU" sz="18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</a:t>
                          </a:r>
                        </a:p>
                        <a:p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endParaRPr lang="ru-RU" sz="2000" b="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1982" t="-202206" r="-90" b="-3154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965000240"/>
                      </a:ext>
                    </a:extLst>
                  </a:tr>
                  <a:tr h="396240">
                    <a:tc gridSpan="2">
                      <a:txBody>
                        <a:bodyPr/>
                        <a:lstStyle/>
                        <a:p>
                          <a:endParaRPr lang="ru-RU" sz="2000" b="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alpha val="33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:endParaRPr lang="ru-RU" b="0" i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</a:tr>
                  <a:tr h="899904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 </a:t>
                          </a:r>
                          <a:r>
                            <a:rPr lang="en-US" sz="2000" i="1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3</a:t>
                          </a:r>
                          <a:endParaRPr lang="ru-RU" sz="2000" i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endParaRPr lang="ru-RU" sz="2000" b="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:r>
                            <a:rPr lang="ru-RU" sz="1800" b="0" i="1" u="none" strike="noStrike" kern="1200" baseline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Решим неравенство </a:t>
                          </a:r>
                          <a:endParaRPr lang="ru-RU" b="0" i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</a:tr>
                  <a:tr h="91440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В каждом из рассмотренных примеров мы заменяли заданное неравенство равносильным ему неравенством вида ах &gt; Ь или ах &lt; </a:t>
                          </a:r>
                          <a:r>
                            <a:rPr lang="ru-RU" sz="1800" b="0" i="1" u="none" strike="noStrike" kern="1200" baseline="0" dirty="0" err="1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Ьу</a:t>
                          </a:r>
                          <a:r>
                            <a:rPr lang="ru-RU" sz="1800" b="0" i="1" u="none" strike="noStrike" kern="1200" baseline="0" dirty="0" smtClean="0">
                              <a:solidFill>
                                <a:srgbClr val="C00000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где а и Ъ — некоторые числа. Неравенства такого вида называют линейными неравенствами с одной переменной. </a:t>
                          </a:r>
                          <a:endParaRPr lang="ru-RU" sz="2000" b="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pPr marL="0" indent="0">
                            <a:buNone/>
                          </a:pPr>
                          <a:endParaRPr lang="ru-RU" b="0" i="1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  <a:alpha val="33000"/>
                          </a:schemeClr>
                        </a:solidFill>
                      </a:tcPr>
                    </a:tc>
                  </a:tr>
                  <a:tr h="396240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sp>
        <p:nvSpPr>
          <p:cNvPr id="5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2340000" y="1370177"/>
            <a:ext cx="194421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6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2340000" y="2636912"/>
            <a:ext cx="194421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000" y="3456000"/>
            <a:ext cx="1512168" cy="5480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000" y="4004034"/>
            <a:ext cx="1419225" cy="247650"/>
          </a:xfrm>
          <a:prstGeom prst="rect">
            <a:avLst/>
          </a:prstGeom>
        </p:spPr>
      </p:pic>
      <p:sp>
        <p:nvSpPr>
          <p:cNvPr id="11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2340000" y="3927684"/>
            <a:ext cx="194421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ru-RU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9597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694283"/>
              </p:ext>
            </p:extLst>
          </p:nvPr>
        </p:nvGraphicFramePr>
        <p:xfrm>
          <a:off x="108000" y="586636"/>
          <a:ext cx="8928000" cy="2050668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РЕШЕНИЕ НЕРАВЕНСТВ С ОДНОЙ ПЕРЕМЕННОЙ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8619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Пример </a:t>
                      </a:r>
                      <a:r>
                        <a:rPr lang="en-US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20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Решим неравенство 2(х + 8) - </a:t>
                      </a:r>
                      <a:r>
                        <a:rPr lang="en-US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х &lt; 4 - </a:t>
                      </a:r>
                      <a:r>
                        <a:rPr lang="ru-RU" sz="1800" b="0" i="1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Зх</a:t>
                      </a: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</a:p>
                    <a:p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решений нет. </a:t>
                      </a:r>
                      <a:endParaRPr lang="en-US" sz="2400" b="0" i="1" baseline="300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216024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b="0" i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227949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sp>
        <p:nvSpPr>
          <p:cNvPr id="5" name="Прямоугольник: скругленные углы 11">
            <a:extLst>
              <a:ext uri="{FF2B5EF4-FFF2-40B4-BE49-F238E27FC236}">
                <a16:creationId xmlns:a16="http://schemas.microsoft.com/office/drawing/2014/main" xmlns="" id="{1C64FA48-5CA6-442D-B85F-79E4447B0A1C}"/>
              </a:ext>
            </a:extLst>
          </p:cNvPr>
          <p:cNvSpPr/>
          <p:nvPr/>
        </p:nvSpPr>
        <p:spPr>
          <a:xfrm>
            <a:off x="2339752" y="1340768"/>
            <a:ext cx="1944216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53966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43624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732" y="4221088"/>
            <a:ext cx="1665268" cy="246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732" y="4221088"/>
            <a:ext cx="1665268" cy="2465462"/>
          </a:xfrm>
          <a:prstGeom prst="rect">
            <a:avLst/>
          </a:prstGeom>
        </p:spPr>
      </p:pic>
      <p:pic>
        <p:nvPicPr>
          <p:cNvPr id="4" name="Рисунок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640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94441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39243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4427984" y="3159000"/>
            <a:ext cx="3600400" cy="106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0732" y="4221088"/>
            <a:ext cx="1665268" cy="246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48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5621</TotalTime>
  <Words>421</Words>
  <Application>Microsoft Office PowerPoint</Application>
  <PresentationFormat>Экран (4:3)</PresentationFormat>
  <Paragraphs>72</Paragraphs>
  <Slides>15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816</cp:revision>
  <dcterms:created xsi:type="dcterms:W3CDTF">2021-10-31T04:25:13Z</dcterms:created>
  <dcterms:modified xsi:type="dcterms:W3CDTF">2024-12-17T05:32:33Z</dcterms:modified>
</cp:coreProperties>
</file>