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272" r:id="rId6"/>
    <p:sldId id="399" r:id="rId7"/>
    <p:sldId id="400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Пересечение и объединение множеств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7" y="2558455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8680"/>
            <a:ext cx="8953500" cy="2009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12, п 37, </a:t>
            </a:r>
            <a:r>
              <a:rPr lang="ru-RU" sz="2400" dirty="0"/>
              <a:t>№ </a:t>
            </a:r>
            <a:r>
              <a:rPr lang="ru-RU" sz="2400" dirty="0" smtClean="0"/>
              <a:t>905, 907(б).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2415" y="69269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Величие человека - в его способности мыслить.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                 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Б.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Паскаль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 smtClean="0"/>
              <a:t>Научиться  </a:t>
            </a:r>
            <a:r>
              <a:rPr lang="ru-RU" dirty="0"/>
              <a:t>различать пересечение</a:t>
            </a:r>
          </a:p>
          <a:p>
            <a:r>
              <a:rPr lang="ru-RU" dirty="0"/>
              <a:t>и объединение множеств.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4000" y="1874441"/>
            <a:ext cx="457200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dirty="0"/>
              <a:t>Оцените сумму, разность, произведение и частное чисел </a:t>
            </a:r>
            <a:r>
              <a:rPr lang="en-US" b="1" i="1" dirty="0" smtClean="0"/>
              <a:t>m</a:t>
            </a:r>
            <a:r>
              <a:rPr lang="ru-RU" b="1" i="1" dirty="0" smtClean="0"/>
              <a:t> </a:t>
            </a:r>
            <a:r>
              <a:rPr lang="ru-RU" dirty="0"/>
              <a:t>и </a:t>
            </a:r>
            <a:r>
              <a:rPr lang="en-US" b="1" i="1" dirty="0" smtClean="0"/>
              <a:t>n</a:t>
            </a:r>
            <a:r>
              <a:rPr lang="ru-RU" b="1" i="1" dirty="0" smtClean="0"/>
              <a:t>, </a:t>
            </a:r>
            <a:r>
              <a:rPr lang="ru-RU" dirty="0"/>
              <a:t>если известно, </a:t>
            </a:r>
            <a:endParaRPr lang="en-US" dirty="0" smtClean="0"/>
          </a:p>
          <a:p>
            <a:r>
              <a:rPr lang="ru-RU" dirty="0" smtClean="0"/>
              <a:t>что </a:t>
            </a:r>
            <a:r>
              <a:rPr lang="en-US" b="1" dirty="0" smtClean="0"/>
              <a:t>3</a:t>
            </a:r>
            <a:r>
              <a:rPr lang="ru-RU" b="1" dirty="0" smtClean="0"/>
              <a:t> </a:t>
            </a:r>
            <a:r>
              <a:rPr lang="en-US" b="1" dirty="0" smtClean="0"/>
              <a:t> </a:t>
            </a:r>
            <a:r>
              <a:rPr lang="ru-RU" b="1" dirty="0" smtClean="0"/>
              <a:t>&lt;</a:t>
            </a:r>
            <a:r>
              <a:rPr lang="en-US" b="1" dirty="0" smtClean="0"/>
              <a:t> m </a:t>
            </a:r>
            <a:r>
              <a:rPr lang="ru-RU" b="1" dirty="0" smtClean="0"/>
              <a:t>&lt;</a:t>
            </a:r>
            <a:r>
              <a:rPr lang="en-US" b="1" dirty="0" smtClean="0"/>
              <a:t> 4  </a:t>
            </a:r>
            <a:r>
              <a:rPr lang="ru-RU" b="1" dirty="0" smtClean="0"/>
              <a:t>и</a:t>
            </a:r>
            <a:r>
              <a:rPr lang="en-US" b="1" dirty="0" smtClean="0"/>
              <a:t>  8 </a:t>
            </a:r>
            <a:r>
              <a:rPr lang="ru-RU" b="1" dirty="0" smtClean="0"/>
              <a:t>&lt;</a:t>
            </a:r>
            <a:r>
              <a:rPr lang="en-US" b="1" dirty="0" smtClean="0"/>
              <a:t> n </a:t>
            </a:r>
            <a:r>
              <a:rPr lang="ru-RU" b="1" dirty="0" smtClean="0"/>
              <a:t>&lt;</a:t>
            </a:r>
            <a:r>
              <a:rPr lang="en-US" b="1" dirty="0" smtClean="0"/>
              <a:t> 9</a:t>
            </a:r>
            <a:r>
              <a:rPr lang="ru-RU" b="1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1784827"/>
                  </p:ext>
                </p:extLst>
              </p:nvPr>
            </p:nvGraphicFramePr>
            <p:xfrm>
              <a:off x="108000" y="586636"/>
              <a:ext cx="8928000" cy="5794692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ПЕРЕСЕЧЕНИЕ И ОБЪЕДИНЕНИЕ МНОЖЕСТВ </a:t>
                          </a:r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230210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Пересечение</a:t>
                          </a:r>
                          <a:endParaRPr lang="en-US" sz="1800" b="0" i="1" u="none" strike="noStrike" kern="1200" baseline="0" dirty="0" smtClean="0">
                            <a:solidFill>
                              <a:srgbClr val="C00000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множеств</a:t>
                          </a:r>
                          <a:endParaRPr lang="en-US" sz="1800" b="0" i="1" u="none" strike="noStrike" kern="1200" baseline="0" dirty="0" smtClean="0">
                            <a:solidFill>
                              <a:srgbClr val="C00000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1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∩</m:t>
                              </m:r>
                            </m:oMath>
                          </a14:m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= С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{1, 2, 3, 4, </a:t>
                          </a:r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6, 12}, </a:t>
                          </a:r>
                        </a:p>
                        <a:p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=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{1, </a:t>
                          </a:r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2, 3, 6,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9, 18}. 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C</a:t>
                          </a:r>
                          <a:r>
                            <a:rPr lang="ru-RU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</a:t>
                          </a:r>
                          <a:r>
                            <a:rPr lang="en-US" sz="2000" b="1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+mn-ea"/>
                                  <a:cs typeface="+mn-cs"/>
                                </a:rPr>
                                <m:t>?</m:t>
                              </m:r>
                            </m:oMath>
                          </a14:m>
                          <a:endParaRPr lang="en-US" sz="2000" b="1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432048">
                    <a:tc gridSpan="2">
                      <a:txBody>
                        <a:bodyPr/>
                        <a:lstStyle/>
                        <a:p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пустое множество X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1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∩</m:t>
                              </m:r>
                            </m:oMath>
                          </a14:m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У =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dirty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∅</m:t>
                              </m:r>
                            </m:oMath>
                          </a14:m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.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266429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Объединение </a:t>
                          </a:r>
                          <a:endParaRPr lang="en-US" sz="2000" b="0" i="1" u="none" strike="noStrike" kern="1200" baseline="0" dirty="0" smtClean="0">
                            <a:solidFill>
                              <a:srgbClr val="C00000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множеств</a:t>
                          </a:r>
                          <a:endParaRPr lang="en-US" sz="2000" b="0" i="1" u="none" strike="noStrike" kern="1200" baseline="0" dirty="0" smtClean="0">
                            <a:solidFill>
                              <a:srgbClr val="C00000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r>
                            <a:rPr lang="ru-RU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b="1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∪ </m:t>
                              </m:r>
                            </m:oMath>
                          </a14:m>
                          <a:r>
                            <a:rPr lang="ru-RU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= </a:t>
                          </a:r>
                          <a:r>
                            <a:rPr lang="en-US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</a:t>
                          </a:r>
                          <a:r>
                            <a:rPr lang="ru-RU" sz="20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2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{1, 2, 3, 4, </a:t>
                          </a:r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6, 12}, </a:t>
                          </a:r>
                        </a:p>
                        <a:p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=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{1, </a:t>
                          </a:r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2, 3, 6,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9, 18}. </a:t>
                          </a:r>
                        </a:p>
                        <a:p>
                          <a:r>
                            <a:rPr lang="en-US" sz="2000" b="1" i="1" dirty="0" smtClean="0"/>
                            <a:t>D = ?</a:t>
                          </a:r>
                          <a:endParaRPr lang="ru-RU" sz="2000" b="1" i="1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2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4="http://schemas.microsoft.com/office/drawing/2010/main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1784827"/>
                  </p:ext>
                </p:extLst>
              </p:nvPr>
            </p:nvGraphicFramePr>
            <p:xfrm>
              <a:off x="108000" y="586636"/>
              <a:ext cx="8928000" cy="5794692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3136232880"/>
                        </a:ext>
                      </a:extLst>
                    </a:gridCol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ПЕРЕСЕЧЕНИЕ И ОБЪЕДИНЕНИЕ МНОЖЕСТВ </a:t>
                          </a:r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696741518"/>
                      </a:ext>
                    </a:extLst>
                  </a:tr>
                  <a:tr h="230210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82" t="-18254" r="-313842" b="-1343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1982" t="-18254" r="-90" b="-1343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23466732"/>
                      </a:ext>
                    </a:extLst>
                  </a:tr>
                  <a:tr h="43204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629577" r="-68" b="-61549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168586922"/>
                      </a:ext>
                    </a:extLst>
                  </a:tr>
                  <a:tr h="266429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82" t="-118535" r="-3138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{1, 2, 3, 4, </a:t>
                          </a:r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6, 12}, </a:t>
                          </a:r>
                        </a:p>
                        <a:p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=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{1, </a:t>
                          </a:r>
                          <a:r>
                            <a:rPr lang="ru-RU" sz="1800" b="1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2, 3, 6, </a:t>
                          </a:r>
                          <a:r>
                            <a:rPr lang="ru-RU" sz="1800" b="1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9, 18}. </a:t>
                          </a:r>
                        </a:p>
                        <a:p>
                          <a:r>
                            <a:rPr lang="en-US" sz="2000" b="1" i="1" dirty="0" smtClean="0"/>
                            <a:t>D = ?</a:t>
                          </a:r>
                          <a:endParaRPr lang="ru-RU" sz="2000" b="1" i="1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2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9650002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52736"/>
            <a:ext cx="3238500" cy="22479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643" y="3789040"/>
            <a:ext cx="3248025" cy="25431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061311"/>
            <a:ext cx="4572000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b="1" dirty="0"/>
              <a:t>Пересечением двух множеств называют множество, состоящее из всех общих элементов этих множеств.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941168"/>
            <a:ext cx="45720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b="1" dirty="0"/>
              <a:t>Объединением множеств называют множество, состоящее из всех элементов, принадлежащих хотя бы одному из этих множеств.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4" y="2276872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81050"/>
            <a:ext cx="8953500" cy="5295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33425"/>
            <a:ext cx="8953500" cy="5391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51520" y="5373215"/>
            <a:ext cx="8280920" cy="751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24652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52537"/>
            <a:ext cx="8953500" cy="4352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95020" y="4978533"/>
            <a:ext cx="7765411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116290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109787"/>
            <a:ext cx="8953500" cy="2638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2419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5665</TotalTime>
  <Words>285</Words>
  <Application>Microsoft Office PowerPoint</Application>
  <PresentationFormat>Экран (4:3)</PresentationFormat>
  <Paragraphs>53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803</cp:revision>
  <dcterms:created xsi:type="dcterms:W3CDTF">2021-10-31T04:25:13Z</dcterms:created>
  <dcterms:modified xsi:type="dcterms:W3CDTF">2024-12-17T05:30:51Z</dcterms:modified>
</cp:coreProperties>
</file>