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08" r:id="rId3"/>
    <p:sldId id="331" r:id="rId4"/>
    <p:sldId id="301" r:id="rId5"/>
    <p:sldId id="399" r:id="rId6"/>
    <p:sldId id="272" r:id="rId7"/>
    <p:sldId id="401" r:id="rId8"/>
    <p:sldId id="402" r:id="rId9"/>
    <p:sldId id="383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69" autoAdjust="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Формула корней квадратного уравнения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42957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Овал 5"/>
          <p:cNvSpPr>
            <a:spLocks noChangeAspect="1"/>
          </p:cNvSpPr>
          <p:nvPr/>
        </p:nvSpPr>
        <p:spPr>
          <a:xfrm>
            <a:off x="213342" y="620688"/>
            <a:ext cx="432000" cy="432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1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>
            <a:spLocks noChangeAspect="1"/>
          </p:cNvSpPr>
          <p:nvPr/>
        </p:nvSpPr>
        <p:spPr>
          <a:xfrm>
            <a:off x="259928" y="2831995"/>
            <a:ext cx="432000" cy="432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2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3744225"/>
            <a:ext cx="23812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7, п 21, </a:t>
            </a:r>
            <a:r>
              <a:rPr lang="ru-RU" sz="2400" dirty="0"/>
              <a:t>№ </a:t>
            </a:r>
            <a:r>
              <a:rPr lang="ru-RU" sz="2400" dirty="0" smtClean="0"/>
              <a:t>542(в, г), 543(д, е, ж, з).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9110DB53-419E-4664-AF3D-84695C987D3B}"/>
              </a:ext>
            </a:extLst>
          </p:cNvPr>
          <p:cNvSpPr/>
          <p:nvPr/>
        </p:nvSpPr>
        <p:spPr>
          <a:xfrm>
            <a:off x="181406" y="908720"/>
            <a:ext cx="38884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Ответьте на вопросы.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Чему ты научился (научилась) на уроке?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Доволен (довольна) ли ты своей работой на уроке?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rgbClr val="C00000"/>
                </a:solidFill>
                <a:latin typeface="Arial" pitchFamily="34" charset="0"/>
                <a:cs typeface="Arial" panose="020B0604020202020204" pitchFamily="34" charset="0"/>
              </a:rPr>
              <a:t>Умей</a:t>
            </a:r>
            <a:r>
              <a:rPr lang="ru-RU" sz="2000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Исследовать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квадратное уравнение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по дискриминанту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и коэффициентам.</a:t>
            </a:r>
            <a:r>
              <a:rPr lang="ru-RU" sz="2000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39" y="1323732"/>
            <a:ext cx="7925726" cy="404948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278506"/>
              </p:ext>
            </p:extLst>
          </p:nvPr>
        </p:nvGraphicFramePr>
        <p:xfrm>
          <a:off x="108000" y="586636"/>
          <a:ext cx="8928000" cy="4930596"/>
        </p:xfrm>
        <a:graphic>
          <a:graphicData uri="http://schemas.openxmlformats.org/drawingml/2006/table">
            <a:tbl>
              <a:tblPr/>
              <a:tblGrid>
                <a:gridCol w="2447776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  <a:gridCol w="6480224"/>
              </a:tblGrid>
              <a:tr h="720128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ФОРМУЛА КОРНЕЙ КВАДРАТНОГО УРАВНЕНИЯ</a:t>
                      </a: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5380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Выделение квадрата двучлена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258020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Дискриминант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869892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Формула корней квадратного уравнения</a:t>
                      </a:r>
                      <a:endParaRPr lang="ru-RU" sz="18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69776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80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340768"/>
            <a:ext cx="5438775" cy="5810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67" y="1980000"/>
            <a:ext cx="1381125" cy="361950"/>
          </a:xfrm>
          <a:prstGeom prst="rect">
            <a:avLst/>
          </a:prstGeom>
        </p:spPr>
      </p:pic>
      <p:sp>
        <p:nvSpPr>
          <p:cNvPr id="4" name="Стрелка влево 3"/>
          <p:cNvSpPr/>
          <p:nvPr/>
        </p:nvSpPr>
        <p:spPr>
          <a:xfrm>
            <a:off x="2368352" y="2070487"/>
            <a:ext cx="504056" cy="1809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420888"/>
            <a:ext cx="6762750" cy="762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clrChange>
              <a:clrFrom>
                <a:srgbClr val="D2F0FB"/>
              </a:clrFrom>
              <a:clrTo>
                <a:srgbClr val="D2F0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761" y="3312000"/>
            <a:ext cx="4581525" cy="762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27" y="4176000"/>
            <a:ext cx="4210050" cy="6477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33" y="4867243"/>
            <a:ext cx="531495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268549"/>
              </p:ext>
            </p:extLst>
          </p:nvPr>
        </p:nvGraphicFramePr>
        <p:xfrm>
          <a:off x="108000" y="586636"/>
          <a:ext cx="8928000" cy="3418428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</a:tblGrid>
              <a:tr h="7201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ФОРМУЛА КОРНЕЙ КВАДРАТНОГО УРАВНЕНИЯ</a:t>
                      </a: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19782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 решении квадратного уравнения по формуле  целесообразно поступать следующим образом: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вычислить дискриминант и сравнить его с нулём;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2) если дискриминант положителен или равен нулю, то воспользоваться формулой корней,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если дискриминант отрицателен, то записать, что корней нет. 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</p:spTree>
    <p:extLst>
      <p:ext uri="{BB962C8B-B14F-4D97-AF65-F5344CB8AC3E}">
        <p14:creationId xmlns:p14="http://schemas.microsoft.com/office/powerpoint/2010/main" val="200755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28637"/>
            <a:ext cx="8953500" cy="58007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4" y="90872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46767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000" y="1264458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89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52437"/>
            <a:ext cx="8953500" cy="59531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4716016" y="3717032"/>
            <a:ext cx="388843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649" y="1275804"/>
            <a:ext cx="1454351" cy="2153195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4547489" y="5102359"/>
            <a:ext cx="388843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42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23050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5594</TotalTime>
  <Words>232</Words>
  <Application>Microsoft Office PowerPoint</Application>
  <PresentationFormat>Экран (4:3)</PresentationFormat>
  <Paragraphs>47</Paragraphs>
  <Slides>11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806</cp:revision>
  <dcterms:created xsi:type="dcterms:W3CDTF">2021-10-31T04:25:13Z</dcterms:created>
  <dcterms:modified xsi:type="dcterms:W3CDTF">2024-12-09T01:18:00Z</dcterms:modified>
</cp:coreProperties>
</file>