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97" r:id="rId2"/>
    <p:sldId id="308" r:id="rId3"/>
    <p:sldId id="331" r:id="rId4"/>
    <p:sldId id="301" r:id="rId5"/>
    <p:sldId id="386" r:id="rId6"/>
    <p:sldId id="272" r:id="rId7"/>
    <p:sldId id="383" r:id="rId8"/>
    <p:sldId id="385" r:id="rId9"/>
    <p:sldId id="29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F9FBF5"/>
    <a:srgbClr val="E6EDF6"/>
    <a:srgbClr val="6BBC46"/>
    <a:srgbClr val="7CBF33"/>
    <a:srgbClr val="FAE5F0"/>
    <a:srgbClr val="FFFAFA"/>
    <a:srgbClr val="FAF5F5"/>
    <a:srgbClr val="F0DCE6"/>
    <a:srgbClr val="F0DC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Уравнения с параметром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  <a:r>
              <a:rPr lang="ru-RU" dirty="0" smtClean="0"/>
              <a:t>Уметь  </a:t>
            </a:r>
            <a:r>
              <a:rPr lang="ru-RU" dirty="0"/>
              <a:t>решать задачи с параметрами, задачи на определение количества решений уравнений с параметром.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91" y="982560"/>
            <a:ext cx="7658100" cy="12477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01801317"/>
                  </p:ext>
                </p:extLst>
              </p:nvPr>
            </p:nvGraphicFramePr>
            <p:xfrm>
              <a:off x="108000" y="586636"/>
              <a:ext cx="8928000" cy="5182820"/>
            </p:xfrm>
            <a:graphic>
              <a:graphicData uri="http://schemas.openxmlformats.org/drawingml/2006/table">
                <a:tbl>
                  <a:tblPr/>
                  <a:tblGrid>
                    <a:gridCol w="1655688">
                      <a:extLst>
                        <a:ext uri="{9D8B030D-6E8A-4147-A177-3AD203B41FA5}">
                          <a16:colId xmlns="" xmlns:a16="http://schemas.microsoft.com/office/drawing/2014/main" val="1648837893"/>
                        </a:ext>
                      </a:extLst>
                    </a:gridCol>
                    <a:gridCol w="7272312">
                      <a:extLst>
                        <a:ext uri="{9D8B030D-6E8A-4147-A177-3AD203B41FA5}">
                          <a16:colId xmlns="" xmlns:a16="http://schemas.microsoft.com/office/drawing/2014/main" val="3136232880"/>
                        </a:ext>
                      </a:extLst>
                    </a:gridCol>
                  </a:tblGrid>
                  <a:tr h="394092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УРАВНЕНИЯ С ПАРАМЕТРОМ</a:t>
                          </a:r>
                          <a:endParaRPr lang="ru-RU" sz="2000" dirty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696741518"/>
                      </a:ext>
                    </a:extLst>
                  </a:tr>
                  <a:tr h="213876">
                    <a:tc gridSpan="2"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sz="24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23466732"/>
                      </a:ext>
                    </a:extLst>
                  </a:tr>
                  <a:tr h="1761852">
                    <a:tc gridSpan="2">
                      <a:txBody>
                        <a:bodyPr/>
                        <a:lstStyle/>
                        <a:p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             Параметр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          уравнение с параметром.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168586922"/>
                      </a:ext>
                    </a:extLst>
                  </a:tr>
                  <a:tr h="168291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965000240"/>
                      </a:ext>
                    </a:extLst>
                  </a:tr>
                  <a:tr h="539864">
                    <a:tc>
                      <a:txBody>
                        <a:bodyPr/>
                        <a:lstStyle/>
                        <a:p>
                          <a:r>
                            <a:rPr lang="ru-RU" sz="2000" i="1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Пример 1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1296144"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при 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b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≠</m:t>
                              </m:r>
                            </m:oMath>
                          </a14:m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3 уравнение имеет единственный корень 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b</a:t>
                          </a:r>
                          <a:r>
                            <a:rPr lang="ru-RU" sz="1800" b="0" i="0" u="none" strike="noStrike" kern="1200" baseline="3000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2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+ 4, а при 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b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= 3 любое число является корнем уравнения. 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168291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FF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01801317"/>
                  </p:ext>
                </p:extLst>
              </p:nvPr>
            </p:nvGraphicFramePr>
            <p:xfrm>
              <a:off x="108000" y="586636"/>
              <a:ext cx="8928000" cy="5182820"/>
            </p:xfrm>
            <a:graphic>
              <a:graphicData uri="http://schemas.openxmlformats.org/drawingml/2006/table">
                <a:tbl>
                  <a:tblPr/>
                  <a:tblGrid>
                    <a:gridCol w="1655688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1648837893"/>
                        </a:ext>
                      </a:extLst>
                    </a:gridCol>
                    <a:gridCol w="7272312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3136232880"/>
                        </a:ext>
                      </a:extLst>
                    </a:gridCol>
                  </a:tblGrid>
                  <a:tr h="39624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УРАВНЕНИЯ С ПАРАМЕТРОМ</a:t>
                          </a:r>
                          <a:endParaRPr lang="ru-RU" sz="2000" dirty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696741518"/>
                      </a:ext>
                    </a:extLst>
                  </a:tr>
                  <a:tr h="396240">
                    <a:tc gridSpan="2"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sz="24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23466732"/>
                      </a:ext>
                    </a:extLst>
                  </a:tr>
                  <a:tr h="1761852">
                    <a:tc gridSpan="2">
                      <a:txBody>
                        <a:bodyPr/>
                        <a:lstStyle/>
                        <a:p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             Параметр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          уравнение с параметром.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2168586922"/>
                      </a:ext>
                    </a:extLst>
                  </a:tr>
                  <a:tr h="396240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965000240"/>
                      </a:ext>
                    </a:extLst>
                  </a:tr>
                  <a:tr h="539864">
                    <a:tc>
                      <a:txBody>
                        <a:bodyPr/>
                        <a:lstStyle/>
                        <a:p>
                          <a:r>
                            <a:rPr lang="ru-RU" sz="2000" i="1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Пример 1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1296144"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2800" t="-270423" r="-84" b="-30986"/>
                          </a:stretch>
                        </a:blipFill>
                      </a:tcPr>
                    </a:tc>
                  </a:tr>
                  <a:tr h="396240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FF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129" y="1412776"/>
            <a:ext cx="5143500" cy="1000125"/>
          </a:xfrm>
          <a:prstGeom prst="rect">
            <a:avLst/>
          </a:prstGeom>
        </p:spPr>
      </p:pic>
      <p:sp>
        <p:nvSpPr>
          <p:cNvPr id="3" name="Стрелка вниз 2"/>
          <p:cNvSpPr/>
          <p:nvPr/>
        </p:nvSpPr>
        <p:spPr>
          <a:xfrm>
            <a:off x="3347864" y="1813958"/>
            <a:ext cx="2376264" cy="216024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 стрелкой 10"/>
          <p:cNvCxnSpPr/>
          <p:nvPr/>
        </p:nvCxnSpPr>
        <p:spPr>
          <a:xfrm flipH="1" flipV="1">
            <a:off x="2735797" y="2569911"/>
            <a:ext cx="1395771" cy="131023"/>
          </a:xfrm>
          <a:prstGeom prst="straightConnector1">
            <a:avLst/>
          </a:prstGeom>
          <a:ln w="349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Левая фигурная скобка 8"/>
          <p:cNvSpPr/>
          <p:nvPr/>
        </p:nvSpPr>
        <p:spPr>
          <a:xfrm rot="16200000">
            <a:off x="2645787" y="1944848"/>
            <a:ext cx="180021" cy="936104"/>
          </a:xfrm>
          <a:prstGeom prst="leftBrac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Соединительная линия уступом 16"/>
          <p:cNvCxnSpPr/>
          <p:nvPr/>
        </p:nvCxnSpPr>
        <p:spPr>
          <a:xfrm flipV="1">
            <a:off x="1475656" y="2227518"/>
            <a:ext cx="720080" cy="407904"/>
          </a:xfrm>
          <a:prstGeom prst="bentConnector3">
            <a:avLst>
              <a:gd name="adj1" fmla="val -2911"/>
            </a:avLst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Рисунок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5" y="3600000"/>
            <a:ext cx="3743325" cy="466725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1835696" y="4149080"/>
            <a:ext cx="6840760" cy="576064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175569"/>
              </p:ext>
            </p:extLst>
          </p:nvPr>
        </p:nvGraphicFramePr>
        <p:xfrm>
          <a:off x="108000" y="586636"/>
          <a:ext cx="8928000" cy="5182820"/>
        </p:xfrm>
        <a:graphic>
          <a:graphicData uri="http://schemas.openxmlformats.org/drawingml/2006/table">
            <a:tbl>
              <a:tblPr/>
              <a:tblGrid>
                <a:gridCol w="1655688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7272312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УРАВНЕНИЯ С ПАРАМЕТРОМ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213876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1761852">
                <a:tc gridSpan="2">
                  <a:txBody>
                    <a:bodyPr/>
                    <a:lstStyle/>
                    <a:p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Параметр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уравнение с параметром.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168291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  <a:tr h="539864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</a:t>
                      </a:r>
                      <a:r>
                        <a:rPr lang="en-US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96144"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8291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129" y="1412776"/>
            <a:ext cx="5143500" cy="1000125"/>
          </a:xfrm>
          <a:prstGeom prst="rect">
            <a:avLst/>
          </a:prstGeom>
        </p:spPr>
      </p:pic>
      <p:sp>
        <p:nvSpPr>
          <p:cNvPr id="3" name="Стрелка вниз 2"/>
          <p:cNvSpPr/>
          <p:nvPr/>
        </p:nvSpPr>
        <p:spPr>
          <a:xfrm>
            <a:off x="3347864" y="1813958"/>
            <a:ext cx="2376264" cy="216024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 стрелкой 10"/>
          <p:cNvCxnSpPr/>
          <p:nvPr/>
        </p:nvCxnSpPr>
        <p:spPr>
          <a:xfrm flipH="1" flipV="1">
            <a:off x="2735797" y="2569911"/>
            <a:ext cx="1395771" cy="131023"/>
          </a:xfrm>
          <a:prstGeom prst="straightConnector1">
            <a:avLst/>
          </a:prstGeom>
          <a:ln w="349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Левая фигурная скобка 8"/>
          <p:cNvSpPr/>
          <p:nvPr/>
        </p:nvSpPr>
        <p:spPr>
          <a:xfrm rot="16200000">
            <a:off x="2645787" y="1944848"/>
            <a:ext cx="180021" cy="936104"/>
          </a:xfrm>
          <a:prstGeom prst="leftBrac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Соединительная линия уступом 16"/>
          <p:cNvCxnSpPr/>
          <p:nvPr/>
        </p:nvCxnSpPr>
        <p:spPr>
          <a:xfrm flipV="1">
            <a:off x="1475656" y="2227518"/>
            <a:ext cx="720080" cy="407904"/>
          </a:xfrm>
          <a:prstGeom prst="bentConnector3">
            <a:avLst>
              <a:gd name="adj1" fmla="val -2911"/>
            </a:avLst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636" y="3573016"/>
            <a:ext cx="4391025" cy="4476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98" y="4149080"/>
            <a:ext cx="8755090" cy="1181100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242004" y="4140000"/>
            <a:ext cx="8722483" cy="1166614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1860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36766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44000" y="2204864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4293096"/>
            <a:ext cx="1616631" cy="239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19" y="692696"/>
            <a:ext cx="8953500" cy="14382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3" y="2420888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548680"/>
            <a:ext cx="7096224" cy="273630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10, п 33, </a:t>
            </a:r>
            <a:r>
              <a:rPr lang="ru-RU" sz="2400" dirty="0"/>
              <a:t>№ </a:t>
            </a:r>
            <a:r>
              <a:rPr lang="ru-RU" sz="2400" dirty="0" smtClean="0"/>
              <a:t>735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B651B928-F8FE-4606-8158-6937A65F5752}"/>
              </a:ext>
            </a:extLst>
          </p:cNvPr>
          <p:cNvSpPr/>
          <p:nvPr/>
        </p:nvSpPr>
        <p:spPr>
          <a:xfrm>
            <a:off x="108000" y="620688"/>
            <a:ext cx="42743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Продолжите </a:t>
            </a:r>
            <a:r>
              <a:rPr lang="ru-RU" dirty="0">
                <a:latin typeface="Arial" pitchFamily="34" charset="0"/>
                <a:cs typeface="Arial" pitchFamily="34" charset="0"/>
              </a:rPr>
              <a:t>высказывание об уроке.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Я работал(а) на уроке на оценку ... 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5518</TotalTime>
  <Words>192</Words>
  <Application>Microsoft Office PowerPoint</Application>
  <PresentationFormat>Экран (4:3)</PresentationFormat>
  <Paragraphs>48</Paragraphs>
  <Slides>9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812</cp:revision>
  <dcterms:created xsi:type="dcterms:W3CDTF">2021-10-31T04:25:13Z</dcterms:created>
  <dcterms:modified xsi:type="dcterms:W3CDTF">2024-12-13T05:40:46Z</dcterms:modified>
</cp:coreProperties>
</file>