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97" r:id="rId2"/>
    <p:sldId id="308" r:id="rId3"/>
    <p:sldId id="331" r:id="rId4"/>
    <p:sldId id="301" r:id="rId5"/>
    <p:sldId id="399" r:id="rId6"/>
    <p:sldId id="272" r:id="rId7"/>
    <p:sldId id="400" r:id="rId8"/>
    <p:sldId id="402" r:id="rId9"/>
    <p:sldId id="383" r:id="rId10"/>
    <p:sldId id="385" r:id="rId11"/>
    <p:sldId id="29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Валентин Сенин" initials="ВС" lastIdx="1" clrIdx="0">
    <p:extLst>
      <p:ext uri="{19B8F6BF-5375-455C-9EA6-DF929625EA0E}">
        <p15:presenceInfo xmlns="" xmlns:p15="http://schemas.microsoft.com/office/powerpoint/2012/main" userId="12a2dabc44fb53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BF5"/>
    <a:srgbClr val="E6EDF6"/>
    <a:srgbClr val="6BBC46"/>
    <a:srgbClr val="7CBF33"/>
    <a:srgbClr val="FAE5F0"/>
    <a:srgbClr val="FFFAFA"/>
    <a:srgbClr val="FAF5F5"/>
    <a:srgbClr val="F0DCE6"/>
    <a:srgbClr val="F0DCDC"/>
    <a:srgbClr val="F0E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A50017-838D-455F-B030-5C0377B70E5E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5C26B6-C52D-43A4-A5AA-20D3A3747C2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954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695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54551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62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392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5C26B6-C52D-43A4-A5AA-20D3A3747C22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281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7864780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  <a:alpha val="2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11.12.2024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seninvg07.narod.ru/" TargetMode="Externa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1964955"/>
            <a:ext cx="9144000" cy="28800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dirty="0">
              <a:solidFill>
                <a:schemeClr val="accent3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Black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5068" y="36000"/>
            <a:ext cx="47298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dirty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Сенина Г., Сенин В., МАОУ СОШ №4 г. Корсаков, 2023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6552000"/>
            <a:ext cx="9144000" cy="307777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1400" dirty="0" err="1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метапредмет</a:t>
            </a:r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– знания </a:t>
            </a:r>
          </a:p>
        </p:txBody>
      </p:sp>
      <p:sp>
        <p:nvSpPr>
          <p:cNvPr id="3" name="Скругленный прямоугольник 2">
            <a:hlinkClick r:id="rId2"/>
          </p:cNvPr>
          <p:cNvSpPr/>
          <p:nvPr/>
        </p:nvSpPr>
        <p:spPr>
          <a:xfrm>
            <a:off x="5903568" y="4752000"/>
            <a:ext cx="2952040" cy="396000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  <a:effectLst>
            <a:outerShdw blurRad="88900" dist="38100" dir="2700000" algn="tl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http://seninvg07.narod.ru/</a:t>
            </a:r>
            <a:endParaRPr lang="ru-RU" dirty="0"/>
          </a:p>
        </p:txBody>
      </p:sp>
      <p:grpSp>
        <p:nvGrpSpPr>
          <p:cNvPr id="14" name="Группа 13">
            <a:extLst>
              <a:ext uri="{FF2B5EF4-FFF2-40B4-BE49-F238E27FC236}">
                <a16:creationId xmlns="" xmlns:a16="http://schemas.microsoft.com/office/drawing/2014/main" id="{42ECE637-3F22-47F5-8266-21730CBC4634}"/>
              </a:ext>
            </a:extLst>
          </p:cNvPr>
          <p:cNvGrpSpPr/>
          <p:nvPr/>
        </p:nvGrpSpPr>
        <p:grpSpPr>
          <a:xfrm>
            <a:off x="5903568" y="560903"/>
            <a:ext cx="2952440" cy="3744000"/>
            <a:chOff x="971600" y="108736"/>
            <a:chExt cx="2952440" cy="3152466"/>
          </a:xfr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45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5" name="Скругленный прямоугольник 13">
              <a:extLst>
                <a:ext uri="{FF2B5EF4-FFF2-40B4-BE49-F238E27FC236}">
                  <a16:creationId xmlns="" xmlns:a16="http://schemas.microsoft.com/office/drawing/2014/main" id="{252CFACF-3E4A-4258-9CA2-8ED6CB07F4FD}"/>
                </a:ext>
              </a:extLst>
            </p:cNvPr>
            <p:cNvSpPr/>
            <p:nvPr/>
          </p:nvSpPr>
          <p:spPr>
            <a:xfrm>
              <a:off x="971600" y="108736"/>
              <a:ext cx="29524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6" name="Скругленный прямоугольник 14">
              <a:extLst>
                <a:ext uri="{FF2B5EF4-FFF2-40B4-BE49-F238E27FC236}">
                  <a16:creationId xmlns="" xmlns:a16="http://schemas.microsoft.com/office/drawing/2014/main" id="{520AA830-7598-4C8E-8850-8C7A1DA11D69}"/>
                </a:ext>
              </a:extLst>
            </p:cNvPr>
            <p:cNvSpPr/>
            <p:nvPr/>
          </p:nvSpPr>
          <p:spPr>
            <a:xfrm>
              <a:off x="972000" y="1800736"/>
              <a:ext cx="2952040" cy="1460466"/>
            </a:xfrm>
            <a:prstGeom prst="roundRect">
              <a:avLst/>
            </a:prstGeom>
            <a:grpFill/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  <p:sp>
          <p:nvSpPr>
            <p:cNvPr id="18" name="Прямоугольник 17">
              <a:extLst>
                <a:ext uri="{FF2B5EF4-FFF2-40B4-BE49-F238E27FC236}">
                  <a16:creationId xmlns="" xmlns:a16="http://schemas.microsoft.com/office/drawing/2014/main" id="{A155711F-F721-4A76-85B6-4EB07C1D4575}"/>
                </a:ext>
              </a:extLst>
            </p:cNvPr>
            <p:cNvSpPr/>
            <p:nvPr/>
          </p:nvSpPr>
          <p:spPr>
            <a:xfrm>
              <a:off x="971600" y="1296736"/>
              <a:ext cx="2952440" cy="15841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ru-RU"/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="" xmlns:a16="http://schemas.microsoft.com/office/drawing/2014/main" id="{0CDBB323-56D8-40B3-A315-967E76B4A6F7}"/>
              </a:ext>
            </a:extLst>
          </p:cNvPr>
          <p:cNvSpPr txBox="1"/>
          <p:nvPr/>
        </p:nvSpPr>
        <p:spPr>
          <a:xfrm>
            <a:off x="1" y="1973138"/>
            <a:ext cx="5796136" cy="39600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/>
          <a:p>
            <a:pPr algn="r"/>
            <a:r>
              <a:rPr lang="ru-RU" sz="2800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  <a:ea typeface="Tahoma" pitchFamily="34" charset="0"/>
                <a:cs typeface="Arial" panose="020B0604020202020204" pitchFamily="34" charset="0"/>
              </a:rPr>
              <a:t>Решение задач</a:t>
            </a:r>
            <a:endParaRPr lang="ru-RU" sz="2800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  <a:ea typeface="Tahoma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1">
            <a:extLst>
              <a:ext uri="{FF2B5EF4-FFF2-40B4-BE49-F238E27FC236}">
                <a16:creationId xmlns="" xmlns:a16="http://schemas.microsoft.com/office/drawing/2014/main" id="{338E4D15-998E-4BFB-BE27-3DE079535004}"/>
              </a:ext>
            </a:extLst>
          </p:cNvPr>
          <p:cNvSpPr txBox="1"/>
          <p:nvPr/>
        </p:nvSpPr>
        <p:spPr>
          <a:xfrm>
            <a:off x="3386590" y="4337444"/>
            <a:ext cx="57457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ln>
                  <a:solidFill>
                    <a:schemeClr val="accent5">
                      <a:lumMod val="75000"/>
                    </a:schemeClr>
                  </a:solidFill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УРАВНЕНИЯ И СИСТЕМЫ УРАВНЕНИЙ</a:t>
            </a:r>
            <a:endParaRPr lang="ru-RU" b="1" dirty="0">
              <a:ln>
                <a:solidFill>
                  <a:schemeClr val="accent5">
                    <a:lumMod val="75000"/>
                  </a:schemeClr>
                </a:solidFill>
              </a:ln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0064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848B472E-2A5B-4987-B5B3-6422C8B90D8D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ПРОВЕРЬ СЕБЯ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14003F2C-B26C-4F40-BCB0-D35ABA57F9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33" y="2420888"/>
            <a:ext cx="2381250" cy="2771775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71" y="476672"/>
            <a:ext cx="8953500" cy="17716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906905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подведение итогов. рефлексия. домашнее задание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45A154B4-43B6-4E67-9FA6-8505E3F21D64}"/>
              </a:ext>
            </a:extLst>
          </p:cNvPr>
          <p:cNvSpPr/>
          <p:nvPr/>
        </p:nvSpPr>
        <p:spPr>
          <a:xfrm>
            <a:off x="179512" y="5949280"/>
            <a:ext cx="8784976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rPr>
              <a:t>Домашнее задание:   </a:t>
            </a:r>
            <a:r>
              <a:rPr lang="ru-RU" sz="2400" dirty="0" smtClean="0"/>
              <a:t>§</a:t>
            </a:r>
            <a:r>
              <a:rPr lang="en-US" sz="2400" dirty="0" smtClean="0"/>
              <a:t> </a:t>
            </a:r>
            <a:r>
              <a:rPr lang="ru-RU" sz="2400" dirty="0" smtClean="0"/>
              <a:t>9, п 27, </a:t>
            </a:r>
            <a:r>
              <a:rPr lang="ru-RU" sz="2400" dirty="0"/>
              <a:t>№ </a:t>
            </a:r>
            <a:r>
              <a:rPr lang="ru-RU" sz="2400" dirty="0" smtClean="0"/>
              <a:t>654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FB46BAB1-66E0-46A3-8E41-EAF52248C4E9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ИТОГИ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B651B928-F8FE-4606-8158-6937A65F5752}"/>
              </a:ext>
            </a:extLst>
          </p:cNvPr>
          <p:cNvSpPr/>
          <p:nvPr/>
        </p:nvSpPr>
        <p:spPr>
          <a:xfrm>
            <a:off x="108000" y="764704"/>
            <a:ext cx="4274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itchFamily="34" charset="0"/>
                <a:cs typeface="Arial" pitchFamily="34" charset="0"/>
              </a:rPr>
              <a:t>Продолжите </a:t>
            </a:r>
            <a:r>
              <a:rPr lang="ru-RU" dirty="0">
                <a:latin typeface="Arial" pitchFamily="34" charset="0"/>
                <a:cs typeface="Arial" pitchFamily="34" charset="0"/>
              </a:rPr>
              <a:t>высказывание об уроке.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Я работал(а) на уроке на оценку ... .</a:t>
            </a:r>
          </a:p>
        </p:txBody>
      </p:sp>
    </p:spTree>
    <p:extLst>
      <p:ext uri="{BB962C8B-B14F-4D97-AF65-F5344CB8AC3E}">
        <p14:creationId xmlns:p14="http://schemas.microsoft.com/office/powerpoint/2010/main" val="1135015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08E1E407-1D8A-46CA-A18F-13C1ACF96393}"/>
              </a:ext>
            </a:extLst>
          </p:cNvPr>
          <p:cNvSpPr/>
          <p:nvPr/>
        </p:nvSpPr>
        <p:spPr>
          <a:xfrm>
            <a:off x="145834" y="776494"/>
            <a:ext cx="5328000" cy="1356362"/>
          </a:xfrm>
          <a:prstGeom prst="foldedCorner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0BD9A977-C0A6-4C13-930D-81DA485D7A08}"/>
              </a:ext>
            </a:extLst>
          </p:cNvPr>
          <p:cNvSpPr txBox="1"/>
          <p:nvPr/>
        </p:nvSpPr>
        <p:spPr>
          <a:xfrm>
            <a:off x="145834" y="778577"/>
            <a:ext cx="5328000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b="0" i="1" u="none" strike="noStrike" baseline="0" dirty="0">
                <a:solidFill>
                  <a:srgbClr val="C00000"/>
                </a:solidFill>
                <a:latin typeface="Arial" pitchFamily="34" charset="0"/>
                <a:cs typeface="Arial" panose="020B0604020202020204" pitchFamily="34" charset="0"/>
              </a:rPr>
              <a:t>Важно!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Решать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алгебраически текстовые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задачи, сводящиеся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к решению 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квадратных и 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дробных уравнений</a:t>
            </a:r>
            <a:r>
              <a:rPr lang="ru-RU" sz="2000" dirty="0">
                <a:latin typeface="Arial" pitchFamily="34" charset="0"/>
                <a:cs typeface="Arial" pitchFamily="34" charset="0"/>
              </a:rPr>
              <a:t>.</a:t>
            </a:r>
            <a:endParaRPr lang="ru-RU" sz="2000" b="0" i="1" u="none" strike="noStrike" baseline="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6516000"/>
            <a:ext cx="9144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 целеполагание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="" xmlns:a16="http://schemas.microsoft.com/office/drawing/2014/main" id="{9CC46C1A-AA1F-4D9B-A78F-CEDED074D632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ЗАДАЧИ УРОКА</a:t>
            </a:r>
          </a:p>
        </p:txBody>
      </p:sp>
    </p:spTree>
    <p:extLst>
      <p:ext uri="{BB962C8B-B14F-4D97-AF65-F5344CB8AC3E}">
        <p14:creationId xmlns:p14="http://schemas.microsoft.com/office/powerpoint/2010/main" val="2383315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загнутый угол 7">
            <a:extLst>
              <a:ext uri="{FF2B5EF4-FFF2-40B4-BE49-F238E27FC236}">
                <a16:creationId xmlns="" xmlns:a16="http://schemas.microsoft.com/office/drawing/2014/main" id="{87B4F495-649B-4491-AE6A-48880468A1E5}"/>
              </a:ext>
            </a:extLst>
          </p:cNvPr>
          <p:cNvSpPr/>
          <p:nvPr/>
        </p:nvSpPr>
        <p:spPr>
          <a:xfrm>
            <a:off x="111282" y="720000"/>
            <a:ext cx="8924718" cy="1772896"/>
          </a:xfrm>
          <a:prstGeom prst="foldedCorner">
            <a:avLst/>
          </a:prstGeom>
          <a:solidFill>
            <a:schemeClr val="accent5">
              <a:lumMod val="20000"/>
              <a:lumOff val="80000"/>
            </a:schemeClr>
          </a:solidFill>
          <a:ln w="6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63B6B885-54E6-4706-82BA-3C0D8741BE25}"/>
              </a:ext>
            </a:extLst>
          </p:cNvPr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вхождение в тему урока и создание условий для осознанного восприятия нового материала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A455D496-62A2-4567-8E24-70E26EC56776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МАТЕМАТИЧЕСКАЯ РАЗМИНКА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498F8690-0E21-4FC3-9E8D-15A451D1B8F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609608"/>
            <a:ext cx="2857500" cy="22764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="" xmlns:a16="http://schemas.microsoft.com/office/drawing/2014/main" id="{76BE14DA-9367-4EB9-9C33-4C70D87781F4}"/>
              </a:ext>
            </a:extLst>
          </p:cNvPr>
          <p:cNvSpPr>
            <a:spLocks noChangeAspect="1"/>
          </p:cNvSpPr>
          <p:nvPr/>
        </p:nvSpPr>
        <p:spPr>
          <a:xfrm>
            <a:off x="288000" y="900000"/>
            <a:ext cx="252000" cy="252000"/>
          </a:xfrm>
          <a:prstGeom prst="ellipse">
            <a:avLst/>
          </a:prstGeom>
          <a:solidFill>
            <a:schemeClr val="bg1"/>
          </a:solidFill>
          <a:ln w="114300" cmpd="thickThin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182154"/>
            <a:ext cx="3183763" cy="1598773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36875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372934"/>
              </p:ext>
            </p:extLst>
          </p:nvPr>
        </p:nvGraphicFramePr>
        <p:xfrm>
          <a:off x="108000" y="586636"/>
          <a:ext cx="8928000" cy="536264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504300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1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096344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9325" y="1484784"/>
            <a:ext cx="7686675" cy="103822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953097"/>
            <a:ext cx="6448425" cy="29241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4716016" y="5373216"/>
            <a:ext cx="1188000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972283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организация и самоорганизация учащихся. организация обратной связи</a:t>
            </a:r>
          </a:p>
        </p:txBody>
      </p:sp>
      <p:graphicFrame>
        <p:nvGraphicFramePr>
          <p:cNvPr id="10" name="Таблица 9">
            <a:extLst>
              <a:ext uri="{FF2B5EF4-FFF2-40B4-BE49-F238E27FC236}">
                <a16:creationId xmlns="" xmlns:mc="http://schemas.openxmlformats.org/markup-compatibility/2006" xmlns:a14="http://schemas.microsoft.com/office/drawing/2010/main" xmlns:a16="http://schemas.microsoft.com/office/drawing/2014/main" id="{C3070978-B751-4C61-8465-647F669BA8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545714"/>
              </p:ext>
            </p:extLst>
          </p:nvPr>
        </p:nvGraphicFramePr>
        <p:xfrm>
          <a:off x="108000" y="586636"/>
          <a:ext cx="8928000" cy="5722684"/>
        </p:xfrm>
        <a:graphic>
          <a:graphicData uri="http://schemas.openxmlformats.org/drawingml/2006/table">
            <a:tbl>
              <a:tblPr/>
              <a:tblGrid>
                <a:gridCol w="122364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1648837893"/>
                    </a:ext>
                  </a:extLst>
                </a:gridCol>
                <a:gridCol w="7704360">
                  <a:extLst>
                    <a:ext uri="{9D8B030D-6E8A-4147-A177-3AD203B41FA5}">
                      <a16:colId xmlns="" xmlns:mc="http://schemas.openxmlformats.org/markup-compatibility/2006" xmlns:a14="http://schemas.microsoft.com/office/drawing/2010/main" xmlns:a16="http://schemas.microsoft.com/office/drawing/2014/main" val="3136232880"/>
                    </a:ext>
                  </a:extLst>
                </a:gridCol>
              </a:tblGrid>
              <a:tr h="394092"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ea typeface="Tahoma" pitchFamily="34" charset="0"/>
                          <a:cs typeface="Arial" pitchFamily="34" charset="0"/>
                        </a:rPr>
                        <a:t>РЕШЕНИЕ ЗАДАЧ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Tahoma" pitchFamily="34" charset="0"/>
                        <a:cs typeface="Arial" pitchFamily="34" charset="0"/>
                      </a:endParaRPr>
                    </a:p>
                  </a:txBody>
                  <a:tcPr>
                    <a:lnL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mpd="sng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696741518"/>
                  </a:ext>
                </a:extLst>
              </a:tr>
              <a:tr h="213876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i="1" u="none" strike="noStrike" kern="1200" baseline="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Решение многих задач приводит к дробным рациональным уравнениям. 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sz="2400" i="1" baseline="30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123466732"/>
                  </a:ext>
                </a:extLst>
              </a:tr>
              <a:tr h="1000244">
                <a:tc>
                  <a:txBody>
                    <a:bodyPr/>
                    <a:lstStyle/>
                    <a:p>
                      <a:r>
                        <a:rPr lang="ru-RU" sz="2000" i="1" dirty="0" smtClean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Задача 2</a:t>
                      </a:r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2168586922"/>
                  </a:ext>
                </a:extLst>
              </a:tr>
              <a:tr h="3960440">
                <a:tc>
                  <a:txBody>
                    <a:bodyPr/>
                    <a:lstStyle/>
                    <a:p>
                      <a:endParaRPr lang="ru-RU" sz="2000" i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mc="http://schemas.openxmlformats.org/markup-compatibility/2006" xmlns:a14="http://schemas.microsoft.com/office/drawing/2010/main" xmlns:a16="http://schemas.microsoft.com/office/drawing/2014/main" val="96500024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E245D95A-AAF5-4B3C-986B-95C484BA238F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РАБОТАЕМ С КНИГОЙ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424" y="1368000"/>
            <a:ext cx="7648575" cy="100965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0866" y="2304000"/>
            <a:ext cx="6210300" cy="3990975"/>
          </a:xfrm>
          <a:prstGeom prst="rect">
            <a:avLst/>
          </a:prstGeom>
        </p:spPr>
      </p:pic>
      <p:sp>
        <p:nvSpPr>
          <p:cNvPr id="9" name="Прямоугольник: скругленные углы 11">
            <a:extLst>
              <a:ext uri="{FF2B5EF4-FFF2-40B4-BE49-F238E27FC236}">
                <a16:creationId xmlns="" xmlns:a16="http://schemas.microsoft.com/office/drawing/2014/main" id="{1C64FA48-5CA6-442D-B85F-79E4447B0A1C}"/>
              </a:ext>
            </a:extLst>
          </p:cNvPr>
          <p:cNvSpPr/>
          <p:nvPr/>
        </p:nvSpPr>
        <p:spPr>
          <a:xfrm>
            <a:off x="2843808" y="5805264"/>
            <a:ext cx="2232248" cy="324000"/>
          </a:xfrm>
          <a:prstGeom prst="roundRect">
            <a:avLst/>
          </a:prstGeom>
          <a:gradFill flip="none" rotWithShape="1">
            <a:gsLst>
              <a:gs pos="0">
                <a:schemeClr val="accent6">
                  <a:lumMod val="5000"/>
                  <a:lumOff val="95000"/>
                </a:schemeClr>
              </a:gs>
              <a:gs pos="74000">
                <a:schemeClr val="accent6">
                  <a:lumMod val="45000"/>
                  <a:lumOff val="5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03981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879" y="2276872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3429000"/>
            <a:ext cx="2200275" cy="325755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468000"/>
            <a:ext cx="8953500" cy="24669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03841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684879" y="2276872"/>
            <a:ext cx="6264000" cy="54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" y="540000"/>
            <a:ext cx="8953500" cy="371475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ED91DDC1-C5F7-4CEA-97FD-032D65D6D2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725" y="4387748"/>
            <a:ext cx="1552699" cy="2298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70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5" y="504000"/>
            <a:ext cx="8972550" cy="48101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практикум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7B740213-8952-43B6-8741-10000E451D54}"/>
              </a:ext>
            </a:extLst>
          </p:cNvPr>
          <p:cNvSpPr/>
          <p:nvPr/>
        </p:nvSpPr>
        <p:spPr>
          <a:xfrm>
            <a:off x="251520" y="4011690"/>
            <a:ext cx="7920880" cy="12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8E8BFB6B-6815-4062-A080-37325B836EF0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НАШИ ЗАДАЧИ</a:t>
            </a:r>
          </a:p>
        </p:txBody>
      </p:sp>
    </p:spTree>
    <p:extLst>
      <p:ext uri="{BB962C8B-B14F-4D97-AF65-F5344CB8AC3E}">
        <p14:creationId xmlns:p14="http://schemas.microsoft.com/office/powerpoint/2010/main" val="2800029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Прямоугольник 29"/>
          <p:cNvSpPr/>
          <p:nvPr/>
        </p:nvSpPr>
        <p:spPr>
          <a:xfrm>
            <a:off x="-36000" y="6516000"/>
            <a:ext cx="9216000" cy="307777"/>
          </a:xfrm>
          <a:prstGeom prst="rect">
            <a:avLst/>
          </a:prstGeom>
          <a:noFill/>
          <a:ln w="19050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dirty="0">
                <a:solidFill>
                  <a:schemeClr val="bg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проверка полученных результатов. коррекция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7FC63A45-627B-4D69-8793-B4A3E009FBA1}"/>
              </a:ext>
            </a:extLst>
          </p:cNvPr>
          <p:cNvSpPr txBox="1"/>
          <p:nvPr/>
        </p:nvSpPr>
        <p:spPr>
          <a:xfrm>
            <a:off x="108000" y="72000"/>
            <a:ext cx="8928000" cy="288000"/>
          </a:xfrm>
          <a:prstGeom prst="rect">
            <a:avLst/>
          </a:prstGeom>
          <a:gradFill flip="none" rotWithShape="1">
            <a:gsLst>
              <a:gs pos="0">
                <a:srgbClr val="F9FBF5"/>
              </a:gs>
              <a:gs pos="37000">
                <a:srgbClr val="F9FBF5"/>
              </a:gs>
              <a:gs pos="74000">
                <a:schemeClr val="accent5">
                  <a:lumMod val="20000"/>
                  <a:lumOff val="80000"/>
                </a:schemeClr>
              </a:gs>
              <a:gs pos="100000">
                <a:schemeClr val="accent5">
                  <a:lumMod val="20000"/>
                  <a:lumOff val="80000"/>
                </a:schemeClr>
              </a:gs>
            </a:gsLst>
            <a:lin ang="10800000" scaled="1"/>
            <a:tileRect/>
          </a:gradFill>
          <a:ln>
            <a:gradFill flip="none" rotWithShape="1">
              <a:gsLst>
                <a:gs pos="0">
                  <a:schemeClr val="bg1"/>
                </a:gs>
                <a:gs pos="74000">
                  <a:schemeClr val="accent1">
                    <a:lumMod val="45000"/>
                    <a:lumOff val="55000"/>
                  </a:schemeClr>
                </a:gs>
                <a:gs pos="100000">
                  <a:schemeClr val="accent3">
                    <a:lumMod val="60000"/>
                    <a:lumOff val="40000"/>
                  </a:schemeClr>
                </a:gs>
                <a:gs pos="75000">
                  <a:schemeClr val="accent3">
                    <a:lumMod val="40000"/>
                    <a:lumOff val="60000"/>
                  </a:schemeClr>
                </a:gs>
              </a:gsLst>
              <a:lin ang="10800000" scaled="1"/>
              <a:tileRect/>
            </a:gradFill>
          </a:ln>
        </p:spPr>
        <p:txBody>
          <a:bodyPr wrap="square" rtlCol="0" anchor="ctr">
            <a:noAutofit/>
          </a:bodyPr>
          <a:lstStyle/>
          <a:p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ea typeface="Tahoma" pitchFamily="34" charset="0"/>
                <a:cs typeface="Arial" panose="020B0604020202020204" pitchFamily="34" charset="0"/>
              </a:rPr>
              <a:t>ДОПОЛНИТЕЛЬНЫЕ УПРАЖНЕНИЯ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00" y="476672"/>
            <a:ext cx="8953500" cy="240982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121112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5645</TotalTime>
  <Words>175</Words>
  <Application>Microsoft Office PowerPoint</Application>
  <PresentationFormat>Экран (4:3)</PresentationFormat>
  <Paragraphs>43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Admin</cp:lastModifiedBy>
  <cp:revision>807</cp:revision>
  <dcterms:created xsi:type="dcterms:W3CDTF">2021-10-31T04:25:13Z</dcterms:created>
  <dcterms:modified xsi:type="dcterms:W3CDTF">2024-12-11T03:46:54Z</dcterms:modified>
</cp:coreProperties>
</file>