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308" r:id="rId3"/>
    <p:sldId id="399" r:id="rId4"/>
    <p:sldId id="410" r:id="rId5"/>
    <p:sldId id="412" r:id="rId6"/>
    <p:sldId id="413" r:id="rId7"/>
    <p:sldId id="272" r:id="rId8"/>
    <p:sldId id="414" r:id="rId9"/>
    <p:sldId id="415" r:id="rId10"/>
    <p:sldId id="385" r:id="rId11"/>
    <p:sldId id="405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459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330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5.wdp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57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695B1B8-0F3D-F6D5-C936-191391DB1892}"/>
              </a:ext>
            </a:extLst>
          </p:cNvPr>
          <p:cNvSpPr txBox="1"/>
          <p:nvPr/>
        </p:nvSpPr>
        <p:spPr>
          <a:xfrm>
            <a:off x="107432" y="1979054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Квадратный корень из степени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8741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88356"/>
            <a:ext cx="8229600" cy="1895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02" y="620688"/>
            <a:ext cx="8613840" cy="439248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4348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</a:t>
            </a:r>
            <a:r>
              <a:rPr lang="ru-RU" sz="2400" dirty="0" smtClean="0"/>
              <a:t>5 п16, </a:t>
            </a:r>
            <a:r>
              <a:rPr lang="ru-RU" sz="2400" dirty="0" smtClean="0"/>
              <a:t>№</a:t>
            </a:r>
            <a:r>
              <a:rPr lang="en-US" sz="2400" dirty="0" smtClean="0"/>
              <a:t> 388,</a:t>
            </a:r>
            <a:r>
              <a:rPr lang="ru-RU" sz="2400" dirty="0" smtClean="0"/>
              <a:t> 3</a:t>
            </a:r>
            <a:r>
              <a:rPr lang="en-US" sz="2400" dirty="0" smtClean="0"/>
              <a:t>92</a:t>
            </a:r>
            <a:r>
              <a:rPr lang="ru-RU" sz="2400" dirty="0" smtClean="0"/>
              <a:t>, </a:t>
            </a:r>
            <a:r>
              <a:rPr lang="en-US" sz="2400" dirty="0" smtClean="0"/>
              <a:t>397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8CEF0F9-D4B8-4C52-AD1D-E15BEC3AD799}"/>
              </a:ext>
            </a:extLst>
          </p:cNvPr>
          <p:cNvSpPr txBox="1"/>
          <p:nvPr/>
        </p:nvSpPr>
        <p:spPr>
          <a:xfrm>
            <a:off x="3779912" y="483227"/>
            <a:ext cx="474223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Пифагорейцы считали, что числа принадлежат к миру принципов, лежащих в основе мира вещей. Пифагор говорил: «Все вещи можно представить в виде чисел».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56" y="481069"/>
            <a:ext cx="3371393" cy="510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Доказывать теоремы о корне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произведения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дроби, 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также тождество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√𝑎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= |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|, применять их в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преобразованиях выражений.</a:t>
            </a:r>
            <a:endParaRPr lang="ru-RU" sz="18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093096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307183" y="836712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C9038791-95B8-488A-5337-23786108E2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91" y="892696"/>
            <a:ext cx="8572500" cy="3200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Овал 1"/>
          <p:cNvSpPr/>
          <p:nvPr/>
        </p:nvSpPr>
        <p:spPr>
          <a:xfrm>
            <a:off x="94869" y="577844"/>
            <a:ext cx="863600" cy="769736"/>
          </a:xfrm>
          <a:prstGeom prst="ellipse">
            <a:avLst/>
          </a:prstGeom>
          <a:ln w="301625" cmpd="tri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21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prstClr val="white">
                    <a:lumMod val="50000"/>
                  </a:prst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40799296"/>
                  </p:ext>
                </p:extLst>
              </p:nvPr>
            </p:nvGraphicFramePr>
            <p:xfrm>
              <a:off x="108000" y="586636"/>
              <a:ext cx="8928000" cy="3941491"/>
            </p:xfrm>
            <a:graphic>
              <a:graphicData uri="http://schemas.openxmlformats.org/drawingml/2006/table">
                <a:tbl>
                  <a:tblPr/>
                  <a:tblGrid>
                    <a:gridCol w="3311872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5616128">
                      <a:extLst>
                        <a:ext uri="{9D8B030D-6E8A-4147-A177-3AD203B41FA5}">
                          <a16:colId xmlns:a16="http://schemas.microsoft.com/office/drawing/2014/main" xmlns="" val="4092541636"/>
                        </a:ext>
                      </a:extLst>
                    </a:gridCol>
                  </a:tblGrid>
                  <a:tr h="492314">
                    <a:tc gridSpan="2"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053906">
                    <a:tc gridSpan="2">
                      <a:txBody>
                        <a:bodyPr/>
                        <a:lstStyle/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936104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dirty="0" smtClean="0"/>
                            <a:t>ТЕОРЕМА 1</a:t>
                          </a:r>
                          <a:endParaRPr lang="en-US" sz="2000" dirty="0" smtClean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14728">
                    <a:tc gridSpan="2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Два случая: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х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Arial" pitchFamily="34" charset="0"/>
                                </a:rPr>
                                <m:t>⩾</m:t>
                              </m:r>
                            </m:oMath>
                          </a14:m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0 и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х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&lt; 0. </a:t>
                          </a:r>
                          <a:endParaRPr lang="en-US" sz="2000" b="0" i="0" u="none" strike="noStrike" kern="1200" baseline="0" dirty="0" smtClean="0">
                            <a:solidFill>
                              <a:schemeClr val="tx1"/>
                            </a:solidFill>
                            <a:latin typeface="Arial" pitchFamily="34" charset="0"/>
                            <a:ea typeface="+mn-ea"/>
                            <a:cs typeface="Arial" pitchFamily="34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Если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х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⩾ 0, то по определению арифметического квадратного корня </a:t>
                          </a:r>
                          <a:endParaRPr lang="en-US" sz="2000" b="0" i="0" u="none" strike="noStrike" kern="1200" baseline="0" dirty="0" smtClean="0">
                            <a:solidFill>
                              <a:schemeClr val="tx1"/>
                            </a:solidFill>
                            <a:latin typeface="Arial" pitchFamily="34" charset="0"/>
                            <a:ea typeface="+mn-ea"/>
                            <a:cs typeface="Arial" pitchFamily="34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Arial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ru-RU" sz="24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Arial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Arial" pitchFamily="34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4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Arial" pitchFamily="34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=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х. </a:t>
                          </a:r>
                          <a:endParaRPr lang="en-US" sz="2000" b="0" i="1" u="none" strike="noStrike" kern="1200" baseline="0" dirty="0" smtClean="0">
                            <a:solidFill>
                              <a:schemeClr val="tx1"/>
                            </a:solidFill>
                            <a:latin typeface="Arial" pitchFamily="34" charset="0"/>
                            <a:ea typeface="+mn-ea"/>
                            <a:cs typeface="Arial" pitchFamily="34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Если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х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&lt; 0, то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—х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&gt; 0, поэтому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Arial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ru-RU" sz="20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Arial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Arial" pitchFamily="34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0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Arial" pitchFamily="34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8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Arial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ru-RU" sz="18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Arial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8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Arial" pitchFamily="34" charset="0"/>
                                        </a:rPr>
                                        <m:t>(−</m:t>
                                      </m:r>
                                      <m:r>
                                        <a:rPr lang="en-US" sz="18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Arial" pitchFamily="34" charset="0"/>
                                        </a:rPr>
                                        <m:t>𝑥</m:t>
                                      </m:r>
                                      <m:r>
                                        <a:rPr lang="en-US" sz="18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Arial" pitchFamily="34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sz="1800" b="0" i="1" u="none" strike="noStrike" kern="1200" baseline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+mn-ea"/>
                                          <a:cs typeface="Arial" pitchFamily="34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ru-RU" sz="16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= </a:t>
                          </a:r>
                          <a:r>
                            <a:rPr lang="ru-RU" sz="16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х</a:t>
                          </a:r>
                          <a:r>
                            <a:rPr lang="en-US" sz="16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=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Arial" pitchFamily="34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х. </a:t>
                          </a:r>
                          <a:endParaRPr lang="ru-RU" sz="2000" dirty="0"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312248818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40799296"/>
                  </p:ext>
                </p:extLst>
              </p:nvPr>
            </p:nvGraphicFramePr>
            <p:xfrm>
              <a:off x="108000" y="586636"/>
              <a:ext cx="8928000" cy="3941491"/>
            </p:xfrm>
            <a:graphic>
              <a:graphicData uri="http://schemas.openxmlformats.org/drawingml/2006/table">
                <a:tbl>
                  <a:tblPr/>
                  <a:tblGrid>
                    <a:gridCol w="3311872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5616128">
                      <a:extLst>
                        <a:ext uri="{9D8B030D-6E8A-4147-A177-3AD203B41FA5}">
                          <a16:colId xmlns:a16="http://schemas.microsoft.com/office/drawing/2014/main" xmlns="" val="4092541636"/>
                        </a:ext>
                      </a:extLst>
                    </a:gridCol>
                  </a:tblGrid>
                  <a:tr h="492314">
                    <a:tc gridSpan="2"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053906">
                    <a:tc gridSpan="2">
                      <a:txBody>
                        <a:bodyPr/>
                        <a:lstStyle/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936104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dirty="0" smtClean="0"/>
                            <a:t>ТЕОРЕМА 1</a:t>
                          </a:r>
                          <a:endParaRPr lang="en-US" sz="2000" dirty="0" smtClean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459167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169583" r="-68" b="-708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312248818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DD38B08-B31B-7A3F-AF2C-A24956ED4DA9}"/>
              </a:ext>
            </a:extLst>
          </p:cNvPr>
          <p:cNvSpPr txBox="1"/>
          <p:nvPr/>
        </p:nvSpPr>
        <p:spPr>
          <a:xfrm>
            <a:off x="108000" y="532012"/>
            <a:ext cx="8928000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2800" dirty="0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Квадратный </a:t>
            </a:r>
            <a:r>
              <a:rPr lang="ru-RU" sz="2800" dirty="0" smtClean="0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корень из степени</a:t>
            </a:r>
            <a:endParaRPr lang="ru-RU" sz="2800" dirty="0">
              <a:solidFill>
                <a:srgbClr val="4BACC6">
                  <a:lumMod val="75000"/>
                </a:srgb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124744"/>
            <a:ext cx="3799590" cy="9658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463" y="2204931"/>
            <a:ext cx="52101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11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prstClr val="white">
                    <a:lumMod val="50000"/>
                  </a:prst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58607"/>
              </p:ext>
            </p:extLst>
          </p:nvPr>
        </p:nvGraphicFramePr>
        <p:xfrm>
          <a:off x="108000" y="586636"/>
          <a:ext cx="8928000" cy="5460554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="" val="1648837893"/>
                    </a:ext>
                  </a:extLst>
                </a:gridCol>
              </a:tblGrid>
              <a:tr h="492314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96741518"/>
                  </a:ext>
                </a:extLst>
              </a:tr>
              <a:tr h="2704738">
                <a:tc>
                  <a:txBody>
                    <a:bodyPr/>
                    <a:lstStyle/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46673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DD38B08-B31B-7A3F-AF2C-A24956ED4DA9}"/>
              </a:ext>
            </a:extLst>
          </p:cNvPr>
          <p:cNvSpPr txBox="1"/>
          <p:nvPr/>
        </p:nvSpPr>
        <p:spPr>
          <a:xfrm>
            <a:off x="108000" y="532012"/>
            <a:ext cx="8928000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2800" dirty="0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Квадратный </a:t>
            </a:r>
            <a:r>
              <a:rPr lang="ru-RU" sz="2800" dirty="0" smtClean="0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корень из степени</a:t>
            </a:r>
            <a:endParaRPr lang="ru-RU" sz="2800" dirty="0">
              <a:solidFill>
                <a:srgbClr val="4BACC6">
                  <a:lumMod val="75000"/>
                </a:srgb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95" y="1268760"/>
            <a:ext cx="83629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7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prstClr val="white">
                    <a:lumMod val="50000"/>
                  </a:prst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830722"/>
              </p:ext>
            </p:extLst>
          </p:nvPr>
        </p:nvGraphicFramePr>
        <p:xfrm>
          <a:off x="108000" y="586636"/>
          <a:ext cx="8928000" cy="5460554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="" val="1648837893"/>
                    </a:ext>
                  </a:extLst>
                </a:gridCol>
              </a:tblGrid>
              <a:tr h="492314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96741518"/>
                  </a:ext>
                </a:extLst>
              </a:tr>
              <a:tr h="2704738">
                <a:tc>
                  <a:txBody>
                    <a:bodyPr/>
                    <a:lstStyle/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en-US" sz="2000" dirty="0" smtClean="0"/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46673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DD38B08-B31B-7A3F-AF2C-A24956ED4DA9}"/>
              </a:ext>
            </a:extLst>
          </p:cNvPr>
          <p:cNvSpPr txBox="1"/>
          <p:nvPr/>
        </p:nvSpPr>
        <p:spPr>
          <a:xfrm>
            <a:off x="108000" y="532012"/>
            <a:ext cx="8928000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2800" dirty="0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Квадратный </a:t>
            </a:r>
            <a:r>
              <a:rPr lang="ru-RU" sz="2800" dirty="0" smtClean="0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корень из степени</a:t>
            </a:r>
            <a:endParaRPr lang="ru-RU" sz="2800" dirty="0">
              <a:solidFill>
                <a:srgbClr val="4BACC6">
                  <a:lumMod val="75000"/>
                </a:srgb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5" y="1809750"/>
            <a:ext cx="82486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54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7" y="1190625"/>
            <a:ext cx="7667625" cy="4476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899592" y="4757666"/>
            <a:ext cx="6696000" cy="86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" y="448575"/>
            <a:ext cx="8943975" cy="60674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323528" y="5789104"/>
            <a:ext cx="6408000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283869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80000" y="5832000"/>
            <a:ext cx="6408000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" y="733425"/>
            <a:ext cx="9058275" cy="5391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0307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5841</TotalTime>
  <Words>263</Words>
  <Application>Microsoft Office PowerPoint</Application>
  <PresentationFormat>Экран (4:3)</PresentationFormat>
  <Paragraphs>75</Paragraphs>
  <Slides>12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847</cp:revision>
  <dcterms:created xsi:type="dcterms:W3CDTF">2021-10-31T04:25:13Z</dcterms:created>
  <dcterms:modified xsi:type="dcterms:W3CDTF">2024-12-05T01:50:21Z</dcterms:modified>
</cp:coreProperties>
</file>