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7" r:id="rId2"/>
    <p:sldId id="406" r:id="rId3"/>
    <p:sldId id="399" r:id="rId4"/>
    <p:sldId id="301" r:id="rId5"/>
    <p:sldId id="409" r:id="rId6"/>
    <p:sldId id="410" r:id="rId7"/>
    <p:sldId id="411" r:id="rId8"/>
    <p:sldId id="412" r:id="rId9"/>
    <p:sldId id="413" r:id="rId10"/>
    <p:sldId id="414" r:id="rId11"/>
    <p:sldId id="272" r:id="rId12"/>
    <p:sldId id="415" r:id="rId13"/>
    <p:sldId id="416" r:id="rId14"/>
    <p:sldId id="417" r:id="rId15"/>
    <p:sldId id="418" r:id="rId16"/>
    <p:sldId id="385" r:id="rId17"/>
    <p:sldId id="405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045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30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59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003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005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342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63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283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379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40F2CEE-4C2A-6486-D312-F409037436D4}"/>
              </a:ext>
            </a:extLst>
          </p:cNvPr>
          <p:cNvSpPr txBox="1"/>
          <p:nvPr/>
        </p:nvSpPr>
        <p:spPr>
          <a:xfrm>
            <a:off x="107432" y="1979054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/>
        </p:nvGraphicFramePr>
        <p:xfrm>
          <a:off x="108000" y="586636"/>
          <a:ext cx="8928000" cy="5739352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52192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5217432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0F9D4F-373A-DB1E-A588-77BDAB184D4C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дроби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81" y="1268760"/>
            <a:ext cx="8424000" cy="179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6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8DCBA5F-8533-E169-6C28-84D223702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76250"/>
            <a:ext cx="8572500" cy="5905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67544" y="4653136"/>
            <a:ext cx="69847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80000" y="5832000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1634BB-21E1-099D-EA86-532D7CA4F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700087"/>
            <a:ext cx="8572500" cy="5457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5355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DEB30C-4289-9B51-5271-18BA31564683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8000"/>
            <a:ext cx="8572500" cy="601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95536" y="5364000"/>
            <a:ext cx="8388464" cy="10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3114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80000" y="5832000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765A28-DE4C-808F-EFB9-F459FD6D9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985837"/>
            <a:ext cx="8572500" cy="4886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03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80000" y="5832000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276BAE9-AB84-8925-FD3C-044E4DAC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624012"/>
            <a:ext cx="8572500" cy="3609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1759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33" y="3898113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9038791-95B8-488A-5337-23786108E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528856"/>
            <a:ext cx="8572500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E3369C4-756C-5E2D-2945-24F03CB21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452562"/>
            <a:ext cx="8572500" cy="3952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4348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5 п15, № 365, 375.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17D80F7-4AB8-7833-E224-7F977F6ED3F1}"/>
              </a:ext>
            </a:extLst>
          </p:cNvPr>
          <p:cNvSpPr txBox="1"/>
          <p:nvPr/>
        </p:nvSpPr>
        <p:spPr>
          <a:xfrm>
            <a:off x="0" y="1412776"/>
            <a:ext cx="81003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Математика – царица наук,  арифметика – царица математики. </a:t>
            </a:r>
          </a:p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(К.Ф. Гаусс)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Уметь доказывать теоремы о корне из произведения и дроби	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49444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79823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307183" y="836712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162A881-1FCD-E068-2570-15239B251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3" y="1334322"/>
            <a:ext cx="2209800" cy="2038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521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776380"/>
              </p:ext>
            </p:extLst>
          </p:nvPr>
        </p:nvGraphicFramePr>
        <p:xfrm>
          <a:off x="108000" y="586636"/>
          <a:ext cx="8928000" cy="5739352"/>
        </p:xfrm>
        <a:graphic>
          <a:graphicData uri="http://schemas.openxmlformats.org/drawingml/2006/table">
            <a:tbl>
              <a:tblPr/>
              <a:tblGrid>
                <a:gridCol w="2519784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  <a:gridCol w="6408216">
                  <a:extLst>
                    <a:ext uri="{9D8B030D-6E8A-4147-A177-3AD203B41FA5}">
                      <a16:colId xmlns:a16="http://schemas.microsoft.com/office/drawing/2014/main" xmlns="" val="4092541636"/>
                    </a:ext>
                  </a:extLst>
                </a:gridCol>
              </a:tblGrid>
              <a:tr h="492314">
                <a:tc gridSpan="2"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714728">
                <a:tc>
                  <a:txBody>
                    <a:bodyPr/>
                    <a:lstStyle/>
                    <a:p>
                      <a:r>
                        <a:rPr lang="ru-RU" sz="2000" dirty="0"/>
                        <a:t>ТЕОРЕМА 1</a:t>
                      </a:r>
                      <a:endParaRPr lang="en-US" sz="200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  <a:tr h="71472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корень из произведения неотрицательных множителей равен произведению корней из этих множителей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2488180"/>
                  </a:ext>
                </a:extLst>
              </a:tr>
              <a:tr h="3817582"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69425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D38B08-B31B-7A3F-AF2C-A24956ED4DA9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произведения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и дроби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8B124FA-1A85-1315-09D7-BEB73DA74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68209"/>
            <a:ext cx="6000750" cy="4857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0132515-2988-DA0A-FA97-512253663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2615619"/>
            <a:ext cx="83343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750175"/>
              </p:ext>
            </p:extLst>
          </p:nvPr>
        </p:nvGraphicFramePr>
        <p:xfrm>
          <a:off x="108000" y="586636"/>
          <a:ext cx="8928000" cy="5002604"/>
        </p:xfrm>
        <a:graphic>
          <a:graphicData uri="http://schemas.openxmlformats.org/drawingml/2006/table">
            <a:tbl>
              <a:tblPr/>
              <a:tblGrid>
                <a:gridCol w="2519784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  <a:gridCol w="6408216">
                  <a:extLst>
                    <a:ext uri="{9D8B030D-6E8A-4147-A177-3AD203B41FA5}">
                      <a16:colId xmlns:a16="http://schemas.microsoft.com/office/drawing/2014/main" xmlns="" val="4092541636"/>
                    </a:ext>
                  </a:extLst>
                </a:gridCol>
              </a:tblGrid>
              <a:tr h="492314">
                <a:tc gridSpan="2"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714728">
                <a:tc>
                  <a:txBody>
                    <a:bodyPr/>
                    <a:lstStyle/>
                    <a:p>
                      <a:r>
                        <a:rPr lang="ru-RU" sz="2000" dirty="0"/>
                        <a:t>ТЕОРЕМА 1</a:t>
                      </a:r>
                      <a:endParaRPr lang="en-US" sz="200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  <a:tr h="127528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2488180"/>
                  </a:ext>
                </a:extLst>
              </a:tr>
              <a:tr h="2520280"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69425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D38B08-B31B-7A3F-AF2C-A24956ED4DA9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произведения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и дроби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8B124FA-1A85-1315-09D7-BEB73DA74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68209"/>
            <a:ext cx="6000750" cy="485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EB6E9C5-A409-707A-F066-F8FE646DE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41188"/>
            <a:ext cx="8334375" cy="1381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92AB42F-363F-82CC-0CDD-D5A9DB4607FF}"/>
              </a:ext>
            </a:extLst>
          </p:cNvPr>
          <p:cNvSpPr txBox="1"/>
          <p:nvPr/>
        </p:nvSpPr>
        <p:spPr>
          <a:xfrm>
            <a:off x="323528" y="3402742"/>
            <a:ext cx="859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Арифметический квадратный корень обладает следующим свойством: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07FDFA2-B678-850E-89F3-36444B6F4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6" y="3935489"/>
            <a:ext cx="8332627" cy="63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11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121006"/>
              </p:ext>
            </p:extLst>
          </p:nvPr>
        </p:nvGraphicFramePr>
        <p:xfrm>
          <a:off x="108000" y="586636"/>
          <a:ext cx="8928000" cy="5413790"/>
        </p:xfrm>
        <a:graphic>
          <a:graphicData uri="http://schemas.openxmlformats.org/drawingml/2006/table">
            <a:tbl>
              <a:tblPr/>
              <a:tblGrid>
                <a:gridCol w="2519784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  <a:gridCol w="6408216">
                  <a:extLst>
                    <a:ext uri="{9D8B030D-6E8A-4147-A177-3AD203B41FA5}">
                      <a16:colId xmlns:a16="http://schemas.microsoft.com/office/drawing/2014/main" xmlns="" val="4092541636"/>
                    </a:ext>
                  </a:extLst>
                </a:gridCol>
              </a:tblGrid>
              <a:tr h="492314">
                <a:tc gridSpan="2"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1125914">
                <a:tc>
                  <a:txBody>
                    <a:bodyPr/>
                    <a:lstStyle/>
                    <a:p>
                      <a:r>
                        <a:rPr lang="ru-RU" sz="2000" dirty="0"/>
                        <a:t>ТЕОРЕМА 2</a:t>
                      </a:r>
                      <a:endParaRPr lang="en-US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  <a:tr h="127528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Доказательство этой теоремы аналогично доказательству теоремы 1. Проведите доказательство самостоятельно. Итак, справедливо ещё одно свойство арифметического квадратного корня: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2488180"/>
                  </a:ext>
                </a:extLst>
              </a:tr>
              <a:tr h="2520280"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69425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26F5EF-7A58-99DA-E2ED-56787C487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132604"/>
            <a:ext cx="5295900" cy="7810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67433AD-279D-C34B-DD22-73022E118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3683988"/>
            <a:ext cx="8568952" cy="10222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F9BE67-4FD5-5557-B228-7B43F27BA5AC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дроби</a:t>
            </a:r>
          </a:p>
        </p:txBody>
      </p:sp>
    </p:spTree>
    <p:extLst>
      <p:ext uri="{BB962C8B-B14F-4D97-AF65-F5344CB8AC3E}">
        <p14:creationId xmlns:p14="http://schemas.microsoft.com/office/powerpoint/2010/main" val="277962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942944"/>
              </p:ext>
            </p:extLst>
          </p:nvPr>
        </p:nvGraphicFramePr>
        <p:xfrm>
          <a:off x="108000" y="586636"/>
          <a:ext cx="8928000" cy="541379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492314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492147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0F9D4F-373A-DB1E-A588-77BDAB184D4C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дроби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0" y="1239235"/>
            <a:ext cx="8424000" cy="302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0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/>
        </p:nvGraphicFramePr>
        <p:xfrm>
          <a:off x="108000" y="586636"/>
          <a:ext cx="8928000" cy="541379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492314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492147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0F9D4F-373A-DB1E-A588-77BDAB184D4C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дроби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196736"/>
            <a:ext cx="8424000" cy="386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3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11874"/>
              </p:ext>
            </p:extLst>
          </p:nvPr>
        </p:nvGraphicFramePr>
        <p:xfrm>
          <a:off x="108000" y="586636"/>
          <a:ext cx="8928000" cy="5739352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52192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5217432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0F9D4F-373A-DB1E-A588-77BDAB184D4C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произведения и дроби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8424000" cy="504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9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6049</TotalTime>
  <Words>300</Words>
  <Application>Microsoft Office PowerPoint</Application>
  <PresentationFormat>Экран (4:3)</PresentationFormat>
  <Paragraphs>68</Paragraphs>
  <Slides>18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852</cp:revision>
  <dcterms:created xsi:type="dcterms:W3CDTF">2021-10-31T04:25:13Z</dcterms:created>
  <dcterms:modified xsi:type="dcterms:W3CDTF">2024-12-04T23:20:57Z</dcterms:modified>
</cp:coreProperties>
</file>