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404" r:id="rId6"/>
    <p:sldId id="405" r:id="rId7"/>
    <p:sldId id="272" r:id="rId8"/>
    <p:sldId id="406" r:id="rId9"/>
    <p:sldId id="402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404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38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96E10E-CAC3-BA82-099A-BC5E7532A4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09" y="1960233"/>
            <a:ext cx="5931922" cy="79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504962"/>
            <a:ext cx="1727696" cy="20110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A59B71-F4C6-3636-DC93-F48B094F0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4" y="476675"/>
            <a:ext cx="8964000" cy="392748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4 п14, № 348, 351.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F68C88-66EC-8DD8-6DEE-A55E47F42FF6}"/>
              </a:ext>
            </a:extLst>
          </p:cNvPr>
          <p:cNvSpPr/>
          <p:nvPr/>
        </p:nvSpPr>
        <p:spPr>
          <a:xfrm>
            <a:off x="34788" y="1052736"/>
            <a:ext cx="4105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Разве ты не заметил, что способный к математике изощрен во всех науках в природе?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(Платон)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algn="l"/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Строить график функции </a:t>
            </a:r>
            <a:r>
              <a:rPr lang="ru-RU" sz="1800" b="0" i="1" u="none" strike="noStrike" baseline="0" dirty="0">
                <a:latin typeface="Times New Roman" panose="02020603050405020304" pitchFamily="18" charset="0"/>
              </a:rPr>
              <a:t>y </a:t>
            </a:r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= </a:t>
            </a:r>
            <a:r>
              <a:rPr lang="ru-RU" sz="1800" b="0" i="0" u="none" strike="noStrike" baseline="0" dirty="0">
                <a:latin typeface="Cambria Math" panose="02040503050406030204" pitchFamily="18" charset="0"/>
              </a:rPr>
              <a:t>√𝑥 </a:t>
            </a:r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и</a:t>
            </a:r>
          </a:p>
          <a:p>
            <a:pPr algn="l"/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иллюстрировать по графику её</a:t>
            </a:r>
          </a:p>
          <a:p>
            <a:pPr algn="l"/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свойства.</a:t>
            </a:r>
            <a:endParaRPr lang="ru-RU" sz="18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500" y="2996952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C2493D-8C8F-7CF5-C747-63F118B2DB36}"/>
              </a:ext>
            </a:extLst>
          </p:cNvPr>
          <p:cNvSpPr txBox="1"/>
          <p:nvPr/>
        </p:nvSpPr>
        <p:spPr>
          <a:xfrm>
            <a:off x="715013" y="702834"/>
            <a:ext cx="46181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Выберите формулу зависимости стороны квадрата </a:t>
            </a:r>
            <a:r>
              <a:rPr lang="ru-RU" i="1" dirty="0"/>
              <a:t>a</a:t>
            </a:r>
            <a:r>
              <a:rPr lang="ru-RU" dirty="0"/>
              <a:t> от площади квадрата </a:t>
            </a:r>
            <a:r>
              <a:rPr lang="ru-RU" i="1" dirty="0"/>
              <a:t>S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F3E926-72B7-DBAD-CF86-3CCC2F0AE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13" y="1437014"/>
            <a:ext cx="1905000" cy="29718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573370"/>
              </p:ext>
            </p:extLst>
          </p:nvPr>
        </p:nvGraphicFramePr>
        <p:xfrm>
          <a:off x="108000" y="586636"/>
          <a:ext cx="8928000" cy="5878100"/>
        </p:xfrm>
        <a:graphic>
          <a:graphicData uri="http://schemas.openxmlformats.org/drawingml/2006/table">
            <a:tbl>
              <a:tblPr/>
              <a:tblGrid>
                <a:gridCol w="251978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408216">
                  <a:extLst>
                    <a:ext uri="{9D8B030D-6E8A-4147-A177-3AD203B41FA5}">
                      <a16:colId xmlns:a16="http://schemas.microsoft.com/office/drawing/2014/main" val="3704562849"/>
                    </a:ext>
                  </a:extLst>
                </a:gridCol>
              </a:tblGrid>
              <a:tr h="482885">
                <a:tc gridSpan="2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697232">
                <a:tc rowSpan="2">
                  <a:txBody>
                    <a:bodyPr/>
                    <a:lstStyle/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Каждому значению длины а стороны квадрата соответствует единственное значение его площади S</a:t>
                      </a:r>
                      <a:r>
                        <a:rPr lang="ru-RU" sz="2000" dirty="0"/>
                        <a:t>.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4697983"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94255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C48552-921D-38CA-98D2-0CA9D0677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12000"/>
            <a:ext cx="4943475" cy="4000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3402766-AF70-C164-F8E3-AB1E3B9A11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5" y="1064735"/>
            <a:ext cx="2484822" cy="54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7995655-D3DE-991F-BD59-44C7573EF7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988840"/>
            <a:ext cx="3609975" cy="1171575"/>
          </a:xfrm>
          <a:prstGeom prst="rect">
            <a:avLst/>
          </a:prstGeom>
        </p:spPr>
      </p:pic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AC0B3F5D-F2F3-861B-9421-80315D950617}"/>
              </a:ext>
            </a:extLst>
          </p:cNvPr>
          <p:cNvSpPr/>
          <p:nvPr/>
        </p:nvSpPr>
        <p:spPr>
          <a:xfrm>
            <a:off x="6516216" y="2338078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64116"/>
                  </p:ext>
                </p:extLst>
              </p:nvPr>
            </p:nvGraphicFramePr>
            <p:xfrm>
              <a:off x="108000" y="586637"/>
              <a:ext cx="8928000" cy="5792875"/>
            </p:xfrm>
            <a:graphic>
              <a:graphicData uri="http://schemas.openxmlformats.org/drawingml/2006/table">
                <a:tbl>
                  <a:tblPr/>
                  <a:tblGrid>
                    <a:gridCol w="6192192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2735808">
                      <a:extLst>
                        <a:ext uri="{9D8B030D-6E8A-4147-A177-3AD203B41FA5}">
                          <a16:colId xmlns:a16="http://schemas.microsoft.com/office/drawing/2014/main" val="3704562849"/>
                        </a:ext>
                      </a:extLst>
                    </a:gridCol>
                  </a:tblGrid>
                  <a:tr h="417129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1247306">
                    <a:tc>
                      <a:txBody>
                        <a:bodyPr/>
                        <a:lstStyle/>
                        <a:p>
                          <a:r>
                            <a:rPr lang="ru-RU" sz="2000" dirty="0"/>
                            <a:t>Так как выражение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000" dirty="0"/>
                            <a:t> </a:t>
                          </a:r>
                          <a:r>
                            <a:rPr lang="ru-RU" sz="2000" dirty="0"/>
                            <a:t>имеет смысл при 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ru-RU" sz="200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⩾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000" dirty="0"/>
                            <a:t>0, то областью определения функции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000" dirty="0"/>
                            <a:t> </a:t>
                          </a:r>
                          <a:r>
                            <a:rPr lang="ru-RU" sz="2000" dirty="0"/>
                            <a:t>служит множество неотрицательных чисел.</a:t>
                          </a:r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 = x</a:t>
                          </a:r>
                          <a:r>
                            <a:rPr lang="en-US" sz="1800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 </a:t>
                          </a:r>
                          <a:r>
                            <a:rPr lang="ru-RU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где x</a:t>
                          </a:r>
                          <a:r>
                            <a:rPr lang="ru-RU" sz="180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⩾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dirty="0"/>
                            <a:t>0,</a:t>
                          </a:r>
                        </a:p>
                        <a:p>
                          <a:r>
                            <a:rPr lang="ru-RU" sz="1800" dirty="0"/>
                            <a:t>  </a:t>
                          </a:r>
                        </a:p>
                        <a:p>
                          <a:r>
                            <a:rPr lang="ru-RU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                     </a:t>
                          </a:r>
                        </a:p>
                        <a:p>
                          <a:r>
                            <a:rPr lang="ru-RU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            </a:t>
                          </a:r>
                          <a:r>
                            <a:rPr lang="en-US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1800" dirty="0"/>
                            <a:t> </a:t>
                          </a:r>
                          <a:endParaRPr lang="ru-RU" sz="18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4058248">
                    <a:tc gridSpan="2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69425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64116"/>
                  </p:ext>
                </p:extLst>
              </p:nvPr>
            </p:nvGraphicFramePr>
            <p:xfrm>
              <a:off x="108000" y="586637"/>
              <a:ext cx="8928000" cy="5792875"/>
            </p:xfrm>
            <a:graphic>
              <a:graphicData uri="http://schemas.openxmlformats.org/drawingml/2006/table">
                <a:tbl>
                  <a:tblPr/>
                  <a:tblGrid>
                    <a:gridCol w="6192192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2735808">
                      <a:extLst>
                        <a:ext uri="{9D8B030D-6E8A-4147-A177-3AD203B41FA5}">
                          <a16:colId xmlns:a16="http://schemas.microsoft.com/office/drawing/2014/main" val="3704562849"/>
                        </a:ext>
                      </a:extLst>
                    </a:gridCol>
                  </a:tblGrid>
                  <a:tr h="417129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131749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31797" r="-44248" b="-307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6503" t="-31797" r="-223" b="-307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4058248">
                    <a:tc gridSpan="2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69425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C48552-921D-38CA-98D2-0CA9D06776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12000"/>
            <a:ext cx="4943475" cy="400050"/>
          </a:xfrm>
          <a:prstGeom prst="rect">
            <a:avLst/>
          </a:prstGeom>
        </p:spPr>
      </p:pic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AC0B3F5D-F2F3-861B-9421-80315D950617}"/>
              </a:ext>
            </a:extLst>
          </p:cNvPr>
          <p:cNvSpPr/>
          <p:nvPr/>
        </p:nvSpPr>
        <p:spPr>
          <a:xfrm>
            <a:off x="7452320" y="1412776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604A2E-C5E7-0F05-04F1-9FA9433F4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13440"/>
            <a:ext cx="8239125" cy="10382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7D59D-26EF-7C29-ACDD-744547A182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471033"/>
            <a:ext cx="6768752" cy="282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32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2988249"/>
                  </p:ext>
                </p:extLst>
              </p:nvPr>
            </p:nvGraphicFramePr>
            <p:xfrm>
              <a:off x="108000" y="586637"/>
              <a:ext cx="8928000" cy="5941399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</a:tblGrid>
                  <a:tr h="373954">
                    <a:tc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2172626">
                    <a:tc>
                      <a:txBody>
                        <a:bodyPr/>
                        <a:lstStyle/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3320119">
                    <a:tc>
                      <a:txBody>
                        <a:bodyPr/>
                        <a:lstStyle/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График функции 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000" dirty="0"/>
                            <a:t> 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 как и график функции </a:t>
                          </a:r>
                        </a:p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 = x</a:t>
                          </a:r>
                          <a:r>
                            <a:rPr lang="ru-RU" sz="2000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 где x</a:t>
                          </a:r>
                          <a:r>
                            <a:rPr lang="ru-RU" sz="200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⩾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000" dirty="0"/>
                            <a:t>0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 представляет собой ветвь </a:t>
                          </a:r>
                        </a:p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параболы. Эти графики </a:t>
                          </a:r>
                          <a:r>
                            <a:rPr lang="ru-RU" sz="2000" i="1" dirty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симметричны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относительно прямой y = x. </a:t>
                          </a:r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69425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2988249"/>
                  </p:ext>
                </p:extLst>
              </p:nvPr>
            </p:nvGraphicFramePr>
            <p:xfrm>
              <a:off x="108000" y="586637"/>
              <a:ext cx="8928000" cy="5941399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2225040">
                    <a:tc>
                      <a:txBody>
                        <a:bodyPr/>
                        <a:lstStyle/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332011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79083" r="-68" b="-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69425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C48552-921D-38CA-98D2-0CA9D06776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12000"/>
            <a:ext cx="4943475" cy="4000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FFB590-94CE-4F82-0117-5C1DB21805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17509"/>
            <a:ext cx="5976664" cy="20302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8C35B11A-3B5F-A4EE-0C99-74FA2B5042B8}"/>
              </a:ext>
            </a:extLst>
          </p:cNvPr>
          <p:cNvSpPr/>
          <p:nvPr/>
        </p:nvSpPr>
        <p:spPr>
          <a:xfrm>
            <a:off x="5580112" y="2220747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5E5AFA-7859-9329-9C15-D403AA6039A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081" y="3284062"/>
            <a:ext cx="31051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3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9E7445-BFE8-C28E-B6B4-F0A6F5F02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7" y="489758"/>
            <a:ext cx="8448675" cy="3981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20366" y="3356992"/>
            <a:ext cx="7691993" cy="10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29184F-2BF3-EC69-13EE-4DD80C05E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0000"/>
            <a:ext cx="8467725" cy="3209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2520000"/>
            <a:ext cx="7691993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76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39C964-E52E-9293-D79B-A0E1B7D97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6924675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10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5742</TotalTime>
  <Words>251</Words>
  <Application>Microsoft Office PowerPoint</Application>
  <PresentationFormat>Экран (4:3)</PresentationFormat>
  <Paragraphs>53</Paragraphs>
  <Slides>11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839</cp:revision>
  <dcterms:created xsi:type="dcterms:W3CDTF">2021-10-31T04:25:13Z</dcterms:created>
  <dcterms:modified xsi:type="dcterms:W3CDTF">2024-09-29T00:37:53Z</dcterms:modified>
</cp:coreProperties>
</file>