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97" r:id="rId2"/>
    <p:sldId id="308" r:id="rId3"/>
    <p:sldId id="331" r:id="rId4"/>
    <p:sldId id="301" r:id="rId5"/>
    <p:sldId id="403" r:id="rId6"/>
    <p:sldId id="405" r:id="rId7"/>
    <p:sldId id="272" r:id="rId8"/>
    <p:sldId id="406" r:id="rId9"/>
    <p:sldId id="407" r:id="rId10"/>
    <p:sldId id="408" r:id="rId11"/>
    <p:sldId id="409" r:id="rId12"/>
    <p:sldId id="404" r:id="rId13"/>
    <p:sldId id="385" r:id="rId14"/>
    <p:sldId id="29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31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16.07.2024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356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6701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l"/>
            <a:r>
              <a:rPr lang="ru-RU" sz="2800" b="0" i="0" u="none" strike="noStrike" baseline="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Уравнение </a:t>
            </a:r>
            <a:r>
              <a:rPr lang="en-US" sz="3600" b="0" i="1" u="none" strike="noStrike" baseline="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3600" b="0" i="1" u="none" strike="noStrike" baseline="300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b="0" i="1" u="none" strike="noStrike" baseline="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= a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577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КВАДРАТНЫЕ КОРНИ</a:t>
            </a: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38305" y="1453344"/>
            <a:ext cx="8568456" cy="679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132" y="4998801"/>
            <a:ext cx="1067868" cy="158099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521AD6-EB2B-3801-27B8-B83600BE5B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28384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85452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38305" y="1453344"/>
            <a:ext cx="8568456" cy="679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55A755E-502C-9356-3A42-0C1775559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2762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48239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F95B16-3F12-57A2-8747-DDC45D195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018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8733146-C74B-9184-44CE-F638FE022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37052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947203"/>
            <a:ext cx="2381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/>
              <a:t>§ 4 п1</a:t>
            </a:r>
            <a:r>
              <a:rPr lang="en-US" sz="2400" dirty="0"/>
              <a:t>2</a:t>
            </a:r>
            <a:r>
              <a:rPr lang="ru-RU" sz="2400" dirty="0"/>
              <a:t>, № 314, 318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0736637-B1A1-C74B-10BC-40D213E3EA2A}"/>
              </a:ext>
            </a:extLst>
          </p:cNvPr>
          <p:cNvSpPr/>
          <p:nvPr/>
        </p:nvSpPr>
        <p:spPr>
          <a:xfrm>
            <a:off x="108000" y="642890"/>
            <a:ext cx="417646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Оцените степень сложности заданий, выполненных на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Задания на уроке были: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а) лёгкие;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б) трудные.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  <a:p>
            <a:pPr algn="l"/>
            <a:r>
              <a:rPr lang="ru-RU" dirty="0"/>
              <a:t>Знать определение квадратного уравнения, уметь решать квадратные уравнения.</a:t>
            </a:r>
            <a:endParaRPr lang="ru-RU" sz="18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491" y="3445132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8CD76A3-43F8-351D-2D52-65AF81218E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60" y="1315754"/>
            <a:ext cx="8172000" cy="193972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740398"/>
              </p:ext>
            </p:extLst>
          </p:nvPr>
        </p:nvGraphicFramePr>
        <p:xfrm>
          <a:off x="108000" y="586636"/>
          <a:ext cx="8928000" cy="3992880"/>
        </p:xfrm>
        <a:graphic>
          <a:graphicData uri="http://schemas.openxmlformats.org/drawingml/2006/table">
            <a:tbl>
              <a:tblPr/>
              <a:tblGrid>
                <a:gridCol w="2375768">
                  <a:extLst>
                    <a:ext uri="{9D8B030D-6E8A-4147-A177-3AD203B41FA5}">
                      <a16:colId xmlns:a16="http://schemas.microsoft.com/office/drawing/2014/main" val="1648837893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3704562849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2848318968"/>
                    </a:ext>
                  </a:extLst>
                </a:gridCol>
                <a:gridCol w="2303760">
                  <a:extLst>
                    <a:ext uri="{9D8B030D-6E8A-4147-A177-3AD203B41FA5}">
                      <a16:colId xmlns:a16="http://schemas.microsoft.com/office/drawing/2014/main" val="2698781121"/>
                    </a:ext>
                  </a:extLst>
                </a:gridCol>
              </a:tblGrid>
              <a:tr h="394092">
                <a:tc gridSpan="4"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УРАВНЕНИЕ  </a:t>
                      </a:r>
                      <a:r>
                        <a:rPr lang="ru-RU" sz="40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lang="ru-RU" sz="4000" i="1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40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а</a:t>
                      </a: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741518"/>
                  </a:ext>
                </a:extLst>
              </a:tr>
              <a:tr h="1615440">
                <a:tc>
                  <a:txBody>
                    <a:bodyPr/>
                    <a:lstStyle/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x = 0, то y = 0. </a:t>
                      </a:r>
                      <a:r>
                        <a:rPr lang="ru-RU" sz="1600" dirty="0"/>
                        <a:t>Поэтому график </a:t>
                      </a:r>
                    </a:p>
                    <a:p>
                      <a:r>
                        <a:rPr lang="ru-RU" sz="1600" dirty="0"/>
                        <a:t>функции проходит через начало координат.</a:t>
                      </a:r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x ≠ 0, то y &gt; 0. </a:t>
                      </a:r>
                      <a:r>
                        <a:rPr lang="ru-RU" sz="1600" dirty="0"/>
                        <a:t>Значит, все точки </a:t>
                      </a:r>
                    </a:p>
                    <a:p>
                      <a:r>
                        <a:rPr lang="ru-RU" sz="1600" dirty="0"/>
                        <a:t>графика функции, кроме точки (0; 0), расположены выше оси x.</a:t>
                      </a:r>
                    </a:p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Противоположным значениям x </a:t>
                      </a:r>
                    </a:p>
                    <a:p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соответствует одно и то же значение y. </a:t>
                      </a:r>
                      <a:r>
                        <a:rPr lang="ru-RU" sz="1600" dirty="0"/>
                        <a:t>Значит,  точки графика, имеющие противоположные </a:t>
                      </a:r>
                    </a:p>
                    <a:p>
                      <a:r>
                        <a:rPr lang="ru-RU" sz="1600" dirty="0"/>
                        <a:t>абсциссы, симметричны относительно оси y.</a:t>
                      </a:r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66732"/>
                  </a:ext>
                </a:extLst>
              </a:tr>
              <a:tr h="362780">
                <a:tc gridSpan="4"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3687859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A811DA3-7EE9-87EA-34F2-123E8978F3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1337018"/>
            <a:ext cx="23622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0457546"/>
                  </p:ext>
                </p:extLst>
              </p:nvPr>
            </p:nvGraphicFramePr>
            <p:xfrm>
              <a:off x="108000" y="586636"/>
              <a:ext cx="8928000" cy="4400423"/>
            </p:xfrm>
            <a:graphic>
              <a:graphicData uri="http://schemas.openxmlformats.org/drawingml/2006/table">
                <a:tbl>
                  <a:tblPr/>
                  <a:tblGrid>
                    <a:gridCol w="3095848">
                      <a:extLst>
                        <a:ext uri="{9D8B030D-6E8A-4147-A177-3AD203B41FA5}">
                          <a16:colId xmlns:a16="http://schemas.microsoft.com/office/drawing/2014/main" val="1648837893"/>
                        </a:ext>
                      </a:extLst>
                    </a:gridCol>
                    <a:gridCol w="5832152">
                      <a:extLst>
                        <a:ext uri="{9D8B030D-6E8A-4147-A177-3AD203B41FA5}">
                          <a16:colId xmlns:a16="http://schemas.microsoft.com/office/drawing/2014/main" val="3704562849"/>
                        </a:ext>
                      </a:extLst>
                    </a:gridCol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4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УРАВНЕНИЕ  </a:t>
                          </a:r>
                          <a:r>
                            <a:rPr lang="ru-RU" sz="4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х</a:t>
                          </a:r>
                          <a:r>
                            <a:rPr lang="ru-RU" sz="4000" i="1" baseline="30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ru-RU" sz="4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= а</a:t>
                          </a: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96741518"/>
                      </a:ext>
                    </a:extLst>
                  </a:tr>
                  <a:tr h="1615440">
                    <a:tc>
                      <a:txBody>
                        <a:bodyPr/>
                        <a:lstStyle/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600" b="1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Если a &lt; 0, то уравнение x</a:t>
                          </a:r>
                          <a:r>
                            <a:rPr lang="ru-RU" sz="1600" b="1" i="1" baseline="30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ru-RU" sz="1600" b="1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= a корней не имеет</a:t>
                          </a:r>
                          <a:r>
                            <a:rPr lang="ru-RU" sz="1600" dirty="0"/>
                            <a:t>.</a:t>
                          </a:r>
                        </a:p>
                        <a:p>
                          <a:endParaRPr lang="ru-RU" sz="2000" b="0" i="0" dirty="0">
                            <a:latin typeface="+mn-lt"/>
                            <a:cs typeface="+mn-cs"/>
                          </a:endParaRPr>
                        </a:p>
                        <a:p>
                          <a:r>
                            <a:rPr lang="ru-RU" sz="1600" b="1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Если a = 0, то уравнение имеет единственный корень, равный </a:t>
                          </a:r>
                        </a:p>
                        <a:p>
                          <a:r>
                            <a:rPr lang="ru-RU" sz="1600" b="1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нулю</a:t>
                          </a:r>
                        </a:p>
                        <a:p>
                          <a:endParaRPr lang="ru-RU" sz="2000" dirty="0"/>
                        </a:p>
                        <a:p>
                          <a:r>
                            <a:rPr lang="ru-RU" sz="1600" b="1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Если a &gt; 0, то уравнение имеет два корня.</a:t>
                          </a:r>
                          <a:endParaRPr lang="ru-RU" sz="2000" b="1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3466732"/>
                      </a:ext>
                    </a:extLst>
                  </a:tr>
                  <a:tr h="198120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23687859"/>
                      </a:ext>
                    </a:extLst>
                  </a:tr>
                  <a:tr h="198120">
                    <a:tc gridSpan="2">
                      <a:txBody>
                        <a:bodyPr/>
                        <a:lstStyle/>
                        <a:p>
                          <a:r>
                            <a:rPr lang="ru-RU" sz="2000" b="1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Выражение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000" b="1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000" b="1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𝒂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sz="2000" b="1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ru-RU" sz="2000" b="1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имеет смысл при любом a </a:t>
                          </a:r>
                          <a14:m>
                            <m:oMath xmlns:m="http://schemas.openxmlformats.org/officeDocument/2006/math">
                              <m:r>
                                <a:rPr lang="ru-RU" sz="20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≥</m:t>
                              </m:r>
                            </m:oMath>
                          </a14:m>
                          <a:r>
                            <a:rPr lang="ru-RU" sz="2000" b="1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0.</a:t>
                          </a:r>
                          <a:r>
                            <a:rPr lang="en-US" sz="2000" b="1" i="1" baseline="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ru-RU" sz="2000" b="1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 любом а, при котором выражение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000" b="1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000" b="1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𝒂</m:t>
                                  </m:r>
                                </m:e>
                              </m:rad>
                              <m:r>
                                <a:rPr lang="ru-RU" sz="2000" b="1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ru-RU" sz="2000" b="1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имеет смысл,  верно равенство (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2000" b="1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000" b="1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𝒂</m:t>
                                  </m:r>
                                </m:e>
                              </m:rad>
                            </m:oMath>
                          </a14:m>
                          <a:r>
                            <a:rPr lang="ru-RU" sz="2000" b="1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)</a:t>
                          </a:r>
                          <a:r>
                            <a:rPr lang="ru-RU" sz="2000" b="1" i="1" baseline="30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ru-RU" sz="2000" b="1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= a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4975479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0457546"/>
                  </p:ext>
                </p:extLst>
              </p:nvPr>
            </p:nvGraphicFramePr>
            <p:xfrm>
              <a:off x="108000" y="586636"/>
              <a:ext cx="8928000" cy="4400423"/>
            </p:xfrm>
            <a:graphic>
              <a:graphicData uri="http://schemas.openxmlformats.org/drawingml/2006/table">
                <a:tbl>
                  <a:tblPr/>
                  <a:tblGrid>
                    <a:gridCol w="3095848">
                      <a:extLst>
                        <a:ext uri="{9D8B030D-6E8A-4147-A177-3AD203B41FA5}">
                          <a16:colId xmlns:a16="http://schemas.microsoft.com/office/drawing/2014/main" val="1648837893"/>
                        </a:ext>
                      </a:extLst>
                    </a:gridCol>
                    <a:gridCol w="5832152">
                      <a:extLst>
                        <a:ext uri="{9D8B030D-6E8A-4147-A177-3AD203B41FA5}">
                          <a16:colId xmlns:a16="http://schemas.microsoft.com/office/drawing/2014/main" val="3704562849"/>
                        </a:ext>
                      </a:extLst>
                    </a:gridCol>
                  </a:tblGrid>
                  <a:tr h="70104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4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УРАВНЕНИЕ  </a:t>
                          </a:r>
                          <a:r>
                            <a:rPr lang="ru-RU" sz="4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х</a:t>
                          </a:r>
                          <a:r>
                            <a:rPr lang="ru-RU" sz="4000" i="1" baseline="30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ru-RU" sz="4000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= а</a:t>
                          </a: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96741518"/>
                      </a:ext>
                    </a:extLst>
                  </a:tr>
                  <a:tr h="2590800">
                    <a:tc>
                      <a:txBody>
                        <a:bodyPr/>
                        <a:lstStyle/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600" b="1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Если a &lt; 0, то уравнение x</a:t>
                          </a:r>
                          <a:r>
                            <a:rPr lang="ru-RU" sz="1600" b="1" i="1" baseline="30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ru-RU" sz="1600" b="1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= a корней не имеет</a:t>
                          </a:r>
                          <a:r>
                            <a:rPr lang="ru-RU" sz="1600" dirty="0"/>
                            <a:t>.</a:t>
                          </a:r>
                        </a:p>
                        <a:p>
                          <a:endParaRPr lang="ru-RU" sz="2000" b="0" i="0" dirty="0">
                            <a:latin typeface="+mn-lt"/>
                            <a:cs typeface="+mn-cs"/>
                          </a:endParaRPr>
                        </a:p>
                        <a:p>
                          <a:r>
                            <a:rPr lang="ru-RU" sz="1600" b="1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Если a = 0, то уравнение имеет единственный корень, равный </a:t>
                          </a:r>
                        </a:p>
                        <a:p>
                          <a:r>
                            <a:rPr lang="ru-RU" sz="1600" b="1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нулю</a:t>
                          </a:r>
                        </a:p>
                        <a:p>
                          <a:endParaRPr lang="ru-RU" sz="2000" dirty="0"/>
                        </a:p>
                        <a:p>
                          <a:r>
                            <a:rPr lang="ru-RU" sz="1600" b="1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Если a &gt; 0, то уравнение имеет два корня.</a:t>
                          </a:r>
                          <a:endParaRPr lang="ru-RU" sz="2000" b="1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  <a:p>
                          <a:endParaRPr lang="ru-RU" sz="2000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23466732"/>
                      </a:ext>
                    </a:extLst>
                  </a:tr>
                  <a:tr h="396240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23687859"/>
                      </a:ext>
                    </a:extLst>
                  </a:tr>
                  <a:tr h="712343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533333" r="-68" b="-1453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4975479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8C4DC7F-9A4F-A889-DDB2-8008A1DEAF7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29" y="1340379"/>
            <a:ext cx="30765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77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49599"/>
              </p:ext>
            </p:extLst>
          </p:nvPr>
        </p:nvGraphicFramePr>
        <p:xfrm>
          <a:off x="108000" y="586636"/>
          <a:ext cx="8928000" cy="4389120"/>
        </p:xfrm>
        <a:graphic>
          <a:graphicData uri="http://schemas.openxmlformats.org/drawingml/2006/table">
            <a:tbl>
              <a:tblPr/>
              <a:tblGrid>
                <a:gridCol w="3095848">
                  <a:extLst>
                    <a:ext uri="{9D8B030D-6E8A-4147-A177-3AD203B41FA5}">
                      <a16:colId xmlns:a16="http://schemas.microsoft.com/office/drawing/2014/main" val="1648837893"/>
                    </a:ext>
                  </a:extLst>
                </a:gridCol>
                <a:gridCol w="5832152">
                  <a:extLst>
                    <a:ext uri="{9D8B030D-6E8A-4147-A177-3AD203B41FA5}">
                      <a16:colId xmlns:a16="http://schemas.microsoft.com/office/drawing/2014/main" val="3704562849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УРАВНЕНИЕ  </a:t>
                      </a:r>
                      <a:r>
                        <a:rPr lang="ru-RU" sz="40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</a:t>
                      </a:r>
                      <a:r>
                        <a:rPr lang="ru-RU" sz="4000" i="1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40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а</a:t>
                      </a: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741518"/>
                  </a:ext>
                </a:extLst>
              </a:tr>
              <a:tr h="1615440">
                <a:tc>
                  <a:txBody>
                    <a:bodyPr/>
                    <a:lstStyle/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ru-RU" sz="1600" b="1" i="1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2 </a:t>
                      </a:r>
                      <a:r>
                        <a:rPr lang="en-US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sz="1600" b="1" i="1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… </a:t>
                      </a:r>
                      <a:r>
                        <a:rPr lang="en-US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ru-RU" sz="1600" b="1" i="1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… </a:t>
                      </a:r>
                      <a:r>
                        <a:rPr lang="en-US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/>
                    </a:p>
                    <a:p>
                      <a:endParaRPr lang="ru-RU" sz="1600" dirty="0"/>
                    </a:p>
                    <a:p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ru-RU" sz="1600" b="1" i="1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3          x</a:t>
                      </a:r>
                      <a:r>
                        <a:rPr lang="en-US" sz="1600" b="1" i="1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… </a:t>
                      </a:r>
                      <a:r>
                        <a:rPr lang="en-US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ru-RU" sz="1600" b="1" i="1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… </a:t>
                      </a:r>
                    </a:p>
                    <a:p>
                      <a:endParaRPr lang="ru-RU" sz="16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ru-RU" sz="1600" b="1" i="1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5          x</a:t>
                      </a:r>
                      <a:r>
                        <a:rPr lang="en-US" sz="1600" b="1" i="1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… </a:t>
                      </a:r>
                      <a:r>
                        <a:rPr lang="en-US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ru-RU" sz="1600" b="1" i="1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…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ru-RU" sz="1600" b="1" i="1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6</a:t>
                      </a:r>
                      <a:r>
                        <a:rPr lang="en-US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,5</a:t>
                      </a: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x</a:t>
                      </a:r>
                      <a:r>
                        <a:rPr lang="en-US" sz="1600" b="1" i="1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… </a:t>
                      </a:r>
                      <a:r>
                        <a:rPr lang="en-US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ru-RU" sz="1600" b="1" i="1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…  </a:t>
                      </a:r>
                      <a:endParaRPr lang="ru-RU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2000" dirty="0"/>
                    </a:p>
                    <a:p>
                      <a:endParaRPr lang="ru-RU" sz="2000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66732"/>
                  </a:ext>
                </a:extLst>
              </a:tr>
              <a:tr h="198120">
                <a:tc gridSpan="2"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3687859"/>
                  </a:ext>
                </a:extLst>
              </a:tr>
              <a:tr h="198120">
                <a:tc gridSpan="2">
                  <a:txBody>
                    <a:bodyPr/>
                    <a:lstStyle/>
                    <a:p>
                      <a:endParaRPr lang="ru-RU" sz="20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975479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00BA84-932E-1680-7614-B0210F9D45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1340768"/>
            <a:ext cx="30956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49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D463A36-7D8C-C6BD-A37F-6018654F7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48006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08000" y="2052000"/>
            <a:ext cx="8568456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132" y="4998801"/>
            <a:ext cx="1067868" cy="158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9DF91E-FF94-391A-BA56-7CB21307C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43815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38305" y="1453344"/>
            <a:ext cx="8568456" cy="679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132" y="4998801"/>
            <a:ext cx="1067868" cy="158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43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38305" y="1453344"/>
            <a:ext cx="8568456" cy="679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132" y="4998801"/>
            <a:ext cx="1067868" cy="158099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B0F5C45-A23D-2F90-33C3-1AE6A6C425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42291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8387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5657</TotalTime>
  <Words>358</Words>
  <Application>Microsoft Office PowerPoint</Application>
  <PresentationFormat>Экран (4:3)</PresentationFormat>
  <Paragraphs>88</Paragraphs>
  <Slides>14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Arial Black</vt:lpstr>
      <vt:lpstr>Calibri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832</cp:revision>
  <dcterms:created xsi:type="dcterms:W3CDTF">2021-10-31T04:25:13Z</dcterms:created>
  <dcterms:modified xsi:type="dcterms:W3CDTF">2024-07-15T22:53:20Z</dcterms:modified>
</cp:coreProperties>
</file>