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7" r:id="rId2"/>
    <p:sldId id="308" r:id="rId3"/>
    <p:sldId id="331" r:id="rId4"/>
    <p:sldId id="301" r:id="rId5"/>
    <p:sldId id="404" r:id="rId6"/>
    <p:sldId id="272" r:id="rId7"/>
    <p:sldId id="406" r:id="rId8"/>
    <p:sldId id="407" r:id="rId9"/>
    <p:sldId id="408" r:id="rId10"/>
    <p:sldId id="409" r:id="rId11"/>
    <p:sldId id="402" r:id="rId12"/>
    <p:sldId id="397" r:id="rId13"/>
    <p:sldId id="383" r:id="rId14"/>
    <p:sldId id="410" r:id="rId15"/>
    <p:sldId id="411" r:id="rId16"/>
    <p:sldId id="385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3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013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616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854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l"/>
            <a:r>
              <a:rPr lang="ru-RU" sz="2800" b="0" i="0" u="none" strike="noStrike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Квадратные корни. Арифметический квадратный корень.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57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4329127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5378810"/>
            <a:ext cx="972739" cy="14401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04D47B-288A-A275-6B59-442FB5FFF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067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30876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В ПАРАХ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600966"/>
            <a:ext cx="1408683" cy="20855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E7B9167-47B7-48DD-391D-355BBCB721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419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7104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F76FA0-0FE4-46CB-946F-0189A6C56365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0F6B2B-3180-4448-BD5C-E042D30AE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1266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4192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DEF726-F7F3-DFC6-4C75-97B7822272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905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649FF2-2CAA-A991-2096-1EAA9CA0A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438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36230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F6D754-D27A-1AB5-4A8C-15F093848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238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6074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3391"/>
            <a:ext cx="2381250" cy="27717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E94C40-A9A9-6CB4-D131-C6FD4364B7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5353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4 п11, № 296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3AF743-CC2F-0D68-086D-FB3C7FE616B5}"/>
              </a:ext>
            </a:extLst>
          </p:cNvPr>
          <p:cNvSpPr/>
          <p:nvPr/>
        </p:nvSpPr>
        <p:spPr>
          <a:xfrm>
            <a:off x="160760" y="548680"/>
            <a:ext cx="3888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Ответьте 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Чему ты научился (научилась) на уроке?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Доволен (довольна) ли ты своей работой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Находить значения арифметических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квадратных корней, используя при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необходимости калькулятор.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900000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6AD68E8-9DC2-C591-6C99-3BB131731453}"/>
                  </a:ext>
                </a:extLst>
              </p:cNvPr>
              <p:cNvSpPr txBox="1"/>
              <p:nvPr/>
            </p:nvSpPr>
            <p:spPr>
              <a:xfrm>
                <a:off x="716718" y="798057"/>
                <a:ext cx="4253084" cy="7078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309. Найдите значение выражения </a:t>
                </a:r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1,5x</a:t>
                </a:r>
                <a:r>
                  <a:rPr lang="ru-RU" sz="2000" i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2000" i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ru-RU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6,2xy, </a:t>
                </a:r>
                <a:r>
                  <a:rPr 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если x = 1,25, y = 4.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6AD68E8-9DC2-C591-6C99-3BB1317314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718" y="798057"/>
                <a:ext cx="4253084" cy="707886"/>
              </a:xfrm>
              <a:prstGeom prst="rect">
                <a:avLst/>
              </a:prstGeom>
              <a:blipFill>
                <a:blip r:embed="rId4"/>
                <a:stretch>
                  <a:fillRect l="-1431" t="-4237" b="-13559"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1294520"/>
                  </p:ext>
                </p:extLst>
              </p:nvPr>
            </p:nvGraphicFramePr>
            <p:xfrm>
              <a:off x="108000" y="586636"/>
              <a:ext cx="8928000" cy="5791137"/>
            </p:xfrm>
            <a:graphic>
              <a:graphicData uri="http://schemas.openxmlformats.org/drawingml/2006/table">
                <a:tbl>
                  <a:tblPr/>
                  <a:tblGrid>
                    <a:gridCol w="2951832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432048">
                      <a:extLst>
                        <a:ext uri="{9D8B030D-6E8A-4147-A177-3AD203B41FA5}">
                          <a16:colId xmlns:a16="http://schemas.microsoft.com/office/drawing/2014/main" val="337848632"/>
                        </a:ext>
                      </a:extLst>
                    </a:gridCol>
                    <a:gridCol w="5544120">
                      <a:extLst>
                        <a:ext uri="{9D8B030D-6E8A-4147-A177-3AD203B41FA5}">
                          <a16:colId xmlns:a16="http://schemas.microsoft.com/office/drawing/2014/main" val="3704562849"/>
                        </a:ext>
                      </a:extLst>
                    </a:gridCol>
                  </a:tblGrid>
                  <a:tr h="394092">
                    <a:tc gridSpan="3">
                      <a:txBody>
                        <a:bodyPr/>
                        <a:lstStyle/>
                        <a:p>
                          <a:r>
                            <a:rPr lang="ru-RU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КВАДРАТНЫЕ КОРНИ.</a:t>
                          </a:r>
                          <a:r>
                            <a:rPr lang="en-US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ru-RU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АРИФМЕТИЧЕСКИЙ КВАДРАТНЫЙ КОРЕНЬ</a:t>
                          </a: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53848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/>
                            <a:t>КОРЕНЬ ( знак квадратного корня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√</m:t>
                              </m:r>
                            </m:oMath>
                          </a14:m>
                          <a:r>
                            <a:rPr lang="ru-RU" sz="2000" dirty="0"/>
                            <a:t> - радикал)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0">
                    <a:tc gridSpan="2">
                      <a:txBody>
                        <a:bodyPr/>
                        <a:lstStyle/>
                        <a:p>
                          <a:r>
                            <a:rPr lang="ru-RU" sz="1800" dirty="0"/>
                            <a:t>КВАДРАТНЫЙ КОРЕНЬ из числа 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18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dirty="0"/>
                            <a:t>АРИФМЕТИЧЕСКИЙ КВАДРАТНЫЙ КОРЕНЬ из числа 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54216258"/>
                      </a:ext>
                    </a:extLst>
                  </a:tr>
                  <a:tr h="0">
                    <a:tc gridSpan="2">
                      <a:txBody>
                        <a:bodyPr/>
                        <a:lstStyle/>
                        <a:p>
                          <a:r>
                            <a:rPr lang="ru-RU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Квадратным корнем из числа а называют число </a:t>
                          </a:r>
                          <a:r>
                            <a:rPr lang="en-US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ru-RU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 квадрат которого равен а</a:t>
                          </a:r>
                          <a:r>
                            <a:rPr lang="en-US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:</a:t>
                          </a:r>
                        </a:p>
                        <a:p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e>
                              </m:rad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=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; 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  <m:r>
                                <a:rPr lang="en-US" sz="1800" b="0" i="1" baseline="3000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=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; 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≥0.</m:t>
                              </m:r>
                            </m:oMath>
                          </a14:m>
                          <a:r>
                            <a:rPr lang="en-US" sz="1800" i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ru-RU" sz="1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r>
                            <a:rPr lang="en-US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 – </a:t>
                          </a:r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подкоренное выражение,</a:t>
                          </a:r>
                        </a:p>
                        <a:p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извлекаем из под корня </a:t>
                          </a:r>
                        </a:p>
                        <a:p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число </a:t>
                          </a:r>
                          <a:r>
                            <a:rPr lang="en-US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ru-RU" sz="24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4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Квадратным корнем из числа а называют такое   неотрицательное число </a:t>
                          </a:r>
                          <a:r>
                            <a:rPr lang="en-US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 квадрат которого равен а</a:t>
                          </a:r>
                          <a:r>
                            <a:rPr lang="en-US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:</a:t>
                          </a:r>
                          <a:b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a:b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e>
                              </m:rad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=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; 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  <m:r>
                                <a:rPr lang="en-US" sz="2000" b="0" i="1" baseline="3000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=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;</m:t>
                              </m:r>
                            </m:oMath>
                          </a14:m>
                          <a:r>
                            <a:rPr lang="en-US" sz="2000" b="0" i="1" dirty="0">
                              <a:latin typeface="Times New Roman" panose="02020603050405020304" pitchFamily="18" charset="0"/>
                              <a:cs typeface="Arial" panose="020B0604020202020204" pitchFamily="34" charset="0"/>
                            </a:rPr>
                            <a:t>       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2000" b="0" i="1" dirty="0">
                              <a:latin typeface="Times New Roman" panose="02020603050405020304" pitchFamily="18" charset="0"/>
                              <a:cs typeface="Arial" panose="020B0604020202020204" pitchFamily="34" charset="0"/>
                            </a:rPr>
                            <a:t>=2;       2</a:t>
                          </a:r>
                          <a:r>
                            <a:rPr lang="en-US" sz="2000" b="0" i="1" baseline="30000" dirty="0">
                              <a:latin typeface="Times New Roman" panose="02020603050405020304" pitchFamily="18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US" sz="2000" b="0" i="1" dirty="0">
                              <a:latin typeface="Times New Roman" panose="02020603050405020304" pitchFamily="18" charset="0"/>
                              <a:cs typeface="Arial" panose="020B0604020202020204" pitchFamily="34" charset="0"/>
                            </a:rPr>
                            <a:t>=4;</a:t>
                          </a:r>
                          <a:endParaRPr lang="ru-RU" sz="2000" b="0" i="1" dirty="0">
                            <a:latin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≥0;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≥0</m:t>
                              </m:r>
                            </m:oMath>
                          </a14:m>
                          <a:r>
                            <a:rPr lang="en-US" sz="2000" i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;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             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2000" b="0" i="1" dirty="0">
                              <a:latin typeface="Times New Roman" panose="02020603050405020304" pitchFamily="18" charset="0"/>
                              <a:cs typeface="Arial" panose="020B0604020202020204" pitchFamily="34" charset="0"/>
                            </a:rPr>
                            <a:t>=3;       3</a:t>
                          </a:r>
                          <a:r>
                            <a:rPr lang="en-US" sz="2000" b="0" i="1" baseline="30000" dirty="0">
                              <a:latin typeface="Times New Roman" panose="02020603050405020304" pitchFamily="18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US" sz="2000" b="0" i="1" dirty="0">
                              <a:latin typeface="Times New Roman" panose="02020603050405020304" pitchFamily="18" charset="0"/>
                              <a:cs typeface="Arial" panose="020B0604020202020204" pitchFamily="34" charset="0"/>
                            </a:rPr>
                            <a:t>=9;</a:t>
                          </a:r>
                          <a:endParaRPr lang="ru-RU" sz="2000" b="0" i="1" dirty="0">
                            <a:latin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  <a:p>
                          <a:endParaRPr lang="ru-RU" sz="20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18456927"/>
                      </a:ext>
                    </a:extLst>
                  </a:tr>
                  <a:tr h="0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В последующем в с е г д а речь будет идти об арифметическом квадратном корне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23687859"/>
                      </a:ext>
                    </a:extLst>
                  </a:tr>
                  <a:tr h="262724">
                    <a:tc gridSpan="3"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rad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oMath>
                          </a14:m>
                          <a:r>
                            <a:rPr lang="en-US" sz="1800" dirty="0"/>
                            <a:t>, </a:t>
                          </a:r>
                          <a:r>
                            <a:rPr lang="ru-RU" sz="1800" dirty="0"/>
                            <a:t>если выполняются два условия: </a:t>
                          </a:r>
                          <a:r>
                            <a:rPr lang="ru-RU" sz="1800" i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b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ru-RU" sz="1800" i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0; b</a:t>
                          </a:r>
                          <a:r>
                            <a:rPr lang="ru-RU" sz="1800" i="1" baseline="30000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1800" i="1" dirty="0">
                              <a:latin typeface="Times New Roman" panose="020206030504050203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= a.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10995106"/>
                      </a:ext>
                    </a:extLst>
                  </a:tr>
                  <a:tr h="190168">
                    <a:tc gridSpan="3">
                      <a:txBody>
                        <a:bodyPr/>
                        <a:lstStyle/>
                        <a:p>
                          <a:r>
                            <a:rPr lang="ru-RU" sz="1800" dirty="0"/>
                            <a:t>При </a:t>
                          </a:r>
                          <a:r>
                            <a:rPr lang="ru-RU" sz="1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 &lt; 0 </a:t>
                          </a:r>
                          <a:r>
                            <a:rPr lang="ru-RU" sz="1800" dirty="0"/>
                            <a:t>выражение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1800" dirty="0"/>
                            <a:t> </a:t>
                          </a:r>
                          <a:r>
                            <a:rPr lang="ru-RU" sz="1800" dirty="0"/>
                            <a:t>не имеет смысла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29331005"/>
                      </a:ext>
                    </a:extLst>
                  </a:tr>
                  <a:tr h="303530">
                    <a:tc gridSpan="3">
                      <a:txBody>
                        <a:bodyPr/>
                        <a:lstStyle/>
                        <a:p>
                          <a:r>
                            <a:rPr lang="ru-RU" sz="1800" dirty="0"/>
                            <a:t>Выражение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8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↑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1800" dirty="0"/>
                            <a:t> </a:t>
                          </a:r>
                          <a:r>
                            <a:rPr lang="ru-RU" sz="1800" dirty="0"/>
                            <a:t>не имеет смысла, так как не существует такого числа, квадрат которого равен отрицательному числу.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42962703"/>
                      </a:ext>
                    </a:extLst>
                  </a:tr>
                  <a:tr h="303530">
                    <a:tc>
                      <a:txBody>
                        <a:bodyPr/>
                        <a:lstStyle/>
                        <a:p>
                          <a:r>
                            <a:rPr lang="ru-RU" sz="1600" i="1" dirty="0">
                              <a:solidFill>
                                <a:srgbClr val="C00000"/>
                              </a:solidFill>
                            </a:rPr>
                            <a:t>Пример </a:t>
                          </a:r>
                          <a:r>
                            <a:rPr lang="en-US" sz="1600" i="1" dirty="0">
                              <a:solidFill>
                                <a:srgbClr val="C00000"/>
                              </a:solidFill>
                            </a:rPr>
                            <a:t>1</a:t>
                          </a:r>
                          <a:r>
                            <a:rPr lang="ru-RU" sz="1600" i="1" dirty="0">
                              <a:solidFill>
                                <a:srgbClr val="C00000"/>
                              </a:solidFill>
                            </a:rPr>
                            <a:t>.</a:t>
                          </a:r>
                          <a:r>
                            <a:rPr lang="en-US" sz="1600" i="1" dirty="0">
                              <a:solidFill>
                                <a:srgbClr val="C00000"/>
                              </a:solidFill>
                            </a:rPr>
                            <a:t> </a:t>
                          </a:r>
                          <a:r>
                            <a:rPr lang="ru-RU" sz="1600" dirty="0"/>
                            <a:t>Решите уравнение </a:t>
                          </a:r>
                          <a:endParaRPr lang="ru-RU" sz="1600" i="1" dirty="0">
                            <a:solidFill>
                              <a:srgbClr val="C00000"/>
                            </a:solidFill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  <m: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rad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=7</m:t>
                                </m:r>
                              </m:oMath>
                            </m:oMathPara>
                          </a14:m>
                          <a:endParaRPr lang="ru-RU" sz="16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dirty="0"/>
                            <a:t>5x – 1 = 7</a:t>
                          </a:r>
                          <a:r>
                            <a:rPr lang="ru-RU" sz="1800" baseline="30000" dirty="0"/>
                            <a:t>2</a:t>
                          </a:r>
                          <a:r>
                            <a:rPr lang="ru-RU" sz="1800" dirty="0"/>
                            <a:t>, т. е. 5x – 1 = 49. Отсюда 5x = 50; x = 10. </a:t>
                          </a:r>
                        </a:p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239992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1294520"/>
                  </p:ext>
                </p:extLst>
              </p:nvPr>
            </p:nvGraphicFramePr>
            <p:xfrm>
              <a:off x="108000" y="586636"/>
              <a:ext cx="8928000" cy="5791137"/>
            </p:xfrm>
            <a:graphic>
              <a:graphicData uri="http://schemas.openxmlformats.org/drawingml/2006/table">
                <a:tbl>
                  <a:tblPr/>
                  <a:tblGrid>
                    <a:gridCol w="2951832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432048">
                      <a:extLst>
                        <a:ext uri="{9D8B030D-6E8A-4147-A177-3AD203B41FA5}">
                          <a16:colId xmlns:a16="http://schemas.microsoft.com/office/drawing/2014/main" val="337848632"/>
                        </a:ext>
                      </a:extLst>
                    </a:gridCol>
                    <a:gridCol w="5544120">
                      <a:extLst>
                        <a:ext uri="{9D8B030D-6E8A-4147-A177-3AD203B41FA5}">
                          <a16:colId xmlns:a16="http://schemas.microsoft.com/office/drawing/2014/main" val="3704562849"/>
                        </a:ext>
                      </a:extLst>
                    </a:gridCol>
                  </a:tblGrid>
                  <a:tr h="396240">
                    <a:tc gridSpan="3">
                      <a:txBody>
                        <a:bodyPr/>
                        <a:lstStyle/>
                        <a:p>
                          <a:r>
                            <a:rPr lang="ru-RU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КВАДРАТНЫЕ КОРНИ.</a:t>
                          </a:r>
                          <a:r>
                            <a:rPr lang="en-US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ru-RU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АРИФМЕТИЧЕСКИЙ КВАДРАТНЫЙ КОРЕНЬ</a:t>
                          </a: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538480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78409" r="-68" b="-90795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365760">
                    <a:tc gridSpan="2">
                      <a:txBody>
                        <a:bodyPr/>
                        <a:lstStyle/>
                        <a:p>
                          <a:r>
                            <a:rPr lang="ru-RU" sz="1800" dirty="0"/>
                            <a:t>КВАДРАТНЫЙ КОРЕНЬ из числа 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18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dirty="0"/>
                            <a:t>АРИФМЕТИЧЕСКИЙ КВАДРАТНЫЙ КОРЕНЬ из числа а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54216258"/>
                      </a:ext>
                    </a:extLst>
                  </a:tr>
                  <a:tr h="2106168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63188" r="-163849" b="-11391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4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1099" t="-63188" r="-110" b="-1139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18456927"/>
                      </a:ext>
                    </a:extLst>
                  </a:tr>
                  <a:tr h="335280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ru-RU" sz="16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В последующем в с е г д а речь будет идти об арифметическом квадратном корне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23687859"/>
                      </a:ext>
                    </a:extLst>
                  </a:tr>
                  <a:tr h="368808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1013115" r="-68" b="-45409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10995106"/>
                      </a:ext>
                    </a:extLst>
                  </a:tr>
                  <a:tr h="368808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1113115" r="-68" b="-35409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29331005"/>
                      </a:ext>
                    </a:extLst>
                  </a:tr>
                  <a:tr h="671513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672727" r="-68" b="-9636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42962703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809524" r="-202474" b="-952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dirty="0"/>
                            <a:t>5x – 1 = 7</a:t>
                          </a:r>
                          <a:r>
                            <a:rPr lang="ru-RU" sz="1800" baseline="30000" dirty="0"/>
                            <a:t>2</a:t>
                          </a:r>
                          <a:r>
                            <a:rPr lang="ru-RU" sz="1800" dirty="0"/>
                            <a:t>, т. е. 5x – 1 = 49. Отсюда 5x = 50; x = 10. </a:t>
                          </a:r>
                        </a:p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239992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59906"/>
              </p:ext>
            </p:extLst>
          </p:nvPr>
        </p:nvGraphicFramePr>
        <p:xfrm>
          <a:off x="108000" y="586636"/>
          <a:ext cx="8928000" cy="585216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КВАДРАТНЫЕ КОРНИ.</a:t>
                      </a: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АРИФМЕТИЧЕСКИЙ КВАДРАТНЫЙ КОРЕНЬ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1176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КВАДРАТЫ ЧИСЕЛ</a:t>
                      </a:r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6270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1D61ED-F275-6B85-C648-5C27EEC09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1052736"/>
            <a:ext cx="6575270" cy="53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04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6A83E65-FC73-2B97-A63F-FB86C293C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4629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7" y="4933550"/>
            <a:ext cx="1296144" cy="191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A77815-CAFC-2D2F-8834-D71C4EDAC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5743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4329125"/>
            <a:ext cx="8856488" cy="18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836713"/>
            <a:ext cx="972739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58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4329127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25BCA1-4FBE-E681-5582-F317390F9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5257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5378810"/>
            <a:ext cx="972739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30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4329127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5378810"/>
            <a:ext cx="972739" cy="144016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2BF7DB-A5D8-9D34-E3AE-EBBC22D04B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69016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5688</TotalTime>
  <Words>419</Words>
  <Application>Microsoft Office PowerPoint</Application>
  <PresentationFormat>Экран (4:3)</PresentationFormat>
  <Paragraphs>93</Paragraphs>
  <Slides>17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843</cp:revision>
  <dcterms:created xsi:type="dcterms:W3CDTF">2021-10-31T04:25:13Z</dcterms:created>
  <dcterms:modified xsi:type="dcterms:W3CDTF">2024-07-12T23:28:58Z</dcterms:modified>
</cp:coreProperties>
</file>