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97" r:id="rId2"/>
    <p:sldId id="308" r:id="rId3"/>
    <p:sldId id="331" r:id="rId4"/>
    <p:sldId id="301" r:id="rId5"/>
    <p:sldId id="403" r:id="rId6"/>
    <p:sldId id="404" r:id="rId7"/>
    <p:sldId id="272" r:id="rId8"/>
    <p:sldId id="402" r:id="rId9"/>
    <p:sldId id="405" r:id="rId10"/>
    <p:sldId id="406" r:id="rId11"/>
    <p:sldId id="407" r:id="rId12"/>
    <p:sldId id="408" r:id="rId13"/>
    <p:sldId id="383" r:id="rId14"/>
    <p:sldId id="397" r:id="rId15"/>
    <p:sldId id="385" r:id="rId16"/>
    <p:sldId id="409" r:id="rId17"/>
    <p:sldId id="29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31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09.07.2024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9935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0340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231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l"/>
            <a:r>
              <a:rPr lang="ru-RU" sz="2800" b="0" i="0" u="none" strike="noStrike" baseline="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Действительные числа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577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КВАДРАТНЫЕ КОРНИ</a:t>
            </a: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7317" y="3284984"/>
            <a:ext cx="1408683" cy="208558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A040C2-6248-E7D3-CAFE-26FCA06AD9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506963"/>
            <a:ext cx="8928000" cy="240132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205349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9B3F6D9-D8A9-C6BF-401D-1B4903D41A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548671"/>
            <a:ext cx="8928000" cy="408430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014782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7DB57D0-7287-20FA-04E8-73DE135651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548671"/>
            <a:ext cx="8928000" cy="362251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7607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6932D81-2247-D2CC-4788-5DF445D51B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467991"/>
            <a:ext cx="8928000" cy="328385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F76FA0-0FE4-46CB-946F-0189A6C56365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ПРОДВИНУТЫМ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C58DF7B-57BB-8896-9F29-5EC99830A1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" y="476665"/>
            <a:ext cx="8928000" cy="79225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4192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8741"/>
            <a:ext cx="2381250" cy="277177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2220B1A-9ADB-55C4-A543-06A41B997505}"/>
              </a:ext>
            </a:extLst>
          </p:cNvPr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64" y="476670"/>
            <a:ext cx="8928000" cy="6084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3965035"/>
            <a:ext cx="2381250" cy="277177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C2BABF4-7C82-78EA-31F0-4BC759C792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29" y="476672"/>
            <a:ext cx="8928000" cy="348836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41264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/>
              <a:t>§ 4 п10, № 275, 276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68A533-EB65-40F8-7CE1-FD0DDA900BDF}"/>
              </a:ext>
            </a:extLst>
          </p:cNvPr>
          <p:cNvSpPr txBox="1"/>
          <p:nvPr/>
        </p:nvSpPr>
        <p:spPr>
          <a:xfrm>
            <a:off x="119832" y="692696"/>
            <a:ext cx="5388272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КАРЛ ВЕЙЕРШТРАСС (1815—1897) — немецкий математик, почётный член Петербургской академии наук. Имеет многочисленные труды по математическому анализу и другим разделам математики. С его именем связано построение теории действительных чисел на основе десятичных дробей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4E4DC3D-4793-0822-5A74-240E2414F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113" y="485268"/>
            <a:ext cx="3381375" cy="477202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3693318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Приводить примеры рациональных и</a:t>
            </a:r>
          </a:p>
          <a:p>
            <a:pPr algn="l"/>
            <a:r>
              <a:rPr lang="ru-RU" sz="18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иррациональных чисел, изображать числа точками координатной прямой.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Представлять рациональные числа в</a:t>
            </a:r>
          </a:p>
          <a:p>
            <a:pPr algn="l"/>
            <a:r>
              <a:rPr lang="ru-RU" sz="18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виде бесконечных десятичных периодических дробей.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Находить десятичные приближения</a:t>
            </a:r>
          </a:p>
          <a:p>
            <a:pPr algn="l"/>
            <a:r>
              <a:rPr lang="ru-RU" sz="18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иррациональных чисел.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Сравнивать и упорядочивать действительные числа.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Познакомиться с историей возникновения действительных чисел.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51A750-2AC1-D0A6-6C80-E7578C94327B}"/>
              </a:ext>
            </a:extLst>
          </p:cNvPr>
          <p:cNvSpPr txBox="1"/>
          <p:nvPr/>
        </p:nvSpPr>
        <p:spPr>
          <a:xfrm>
            <a:off x="5301364" y="720612"/>
            <a:ext cx="373135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Установите соответствие между числом и его представлением в виде обыкновенной дроби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DB3DCB7-891D-797A-9651-CB49BD59AF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46" y="836712"/>
            <a:ext cx="4991100" cy="56102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69799097"/>
                  </p:ext>
                </p:extLst>
              </p:nvPr>
            </p:nvGraphicFramePr>
            <p:xfrm>
              <a:off x="108000" y="586636"/>
              <a:ext cx="8995124" cy="5905246"/>
            </p:xfrm>
            <a:graphic>
              <a:graphicData uri="http://schemas.openxmlformats.org/drawingml/2006/table">
                <a:tbl>
                  <a:tblPr/>
                  <a:tblGrid>
                    <a:gridCol w="4464000">
                      <a:extLst>
                        <a:ext uri="{9D8B030D-6E8A-4147-A177-3AD203B41FA5}">
                          <a16:colId xmlns:a16="http://schemas.microsoft.com/office/drawing/2014/main" val="1648837893"/>
                        </a:ext>
                      </a:extLst>
                    </a:gridCol>
                    <a:gridCol w="4531124">
                      <a:extLst>
                        <a:ext uri="{9D8B030D-6E8A-4147-A177-3AD203B41FA5}">
                          <a16:colId xmlns:a16="http://schemas.microsoft.com/office/drawing/2014/main" val="4209234509"/>
                        </a:ext>
                      </a:extLst>
                    </a:gridCol>
                  </a:tblGrid>
                  <a:tr h="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ДЕЙСТВИТЕЛЬНЫЕ ЧИСЛА</a:t>
                          </a: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96741518"/>
                      </a:ext>
                    </a:extLst>
                  </a:tr>
                  <a:tr h="29718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P </a:t>
                          </a:r>
                          <a:r>
                            <a:rPr lang="ru-RU" sz="18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Действительные числа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ru-RU" sz="20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4233307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N </a:t>
                          </a:r>
                          <a:r>
                            <a:rPr lang="ru-RU" sz="16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натуральные числа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Z </a:t>
                          </a:r>
                          <a:r>
                            <a:rPr lang="ru-RU" sz="16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целые числа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0462188"/>
                      </a:ext>
                    </a:extLst>
                  </a:tr>
                  <a:tr h="36480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N = {1, 2, 3, …}</a:t>
                          </a:r>
                          <a:endParaRPr lang="ru-RU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8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Z = {…, -3, -2, -1, 0, 1, 2, 3, …}</a:t>
                          </a:r>
                          <a:endParaRPr lang="ru-RU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71267167"/>
                      </a:ext>
                    </a:extLst>
                  </a:tr>
                  <a:tr h="156140">
                    <a:tc>
                      <a:txBody>
                        <a:bodyPr/>
                        <a:lstStyle/>
                        <a:p>
                          <a:pPr algn="ctr"/>
                          <a:endParaRPr lang="ru-RU" sz="14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75627213"/>
                      </a:ext>
                    </a:extLst>
                  </a:tr>
                  <a:tr h="164592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Q </a:t>
                          </a:r>
                          <a:r>
                            <a:rPr lang="ru-RU" sz="16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рациональные числа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I </a:t>
                          </a:r>
                          <a:r>
                            <a:rPr lang="ru-RU" sz="16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иррациональные числа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510387"/>
                      </a:ext>
                    </a:extLst>
                  </a:tr>
                  <a:tr h="327749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8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Q = {…,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0" i="0" dirty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−2</m:t>
                              </m:r>
                              <m:f>
                                <m:fPr>
                                  <m:ctrlPr>
                                    <a:rPr lang="en-US" sz="1800" i="1" dirty="0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0" i="1" dirty="0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800" b="0" i="1" dirty="0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sz="1800" b="0" i="1" dirty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,</m:t>
                              </m:r>
                              <m:r>
                                <a:rPr lang="en-US" sz="1800" i="1" dirty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800" b="0" i="1" dirty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  <m:r>
                                <a:rPr lang="en-US" sz="1800" i="1" dirty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, −</m:t>
                              </m:r>
                              <m:r>
                                <a:rPr lang="en-US" sz="1800" b="0" i="1" dirty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0,3</m:t>
                              </m:r>
                              <m:r>
                                <a:rPr lang="en-US" sz="1800" i="1" dirty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, −1, 0, 1</m:t>
                              </m:r>
                              <m:f>
                                <m:fPr>
                                  <m:ctrlPr>
                                    <a:rPr lang="en-US" sz="1800" i="1" dirty="0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0" i="1" dirty="0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sz="1800" b="0" i="1" dirty="0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7</m:t>
                                  </m:r>
                                </m:den>
                              </m:f>
                              <m:r>
                                <a:rPr lang="en-US" sz="1800" i="1" dirty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, 2</m:t>
                              </m:r>
                            </m:oMath>
                          </a14:m>
                          <a:r>
                            <a:rPr lang="en-US" sz="18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, …}</a:t>
                          </a:r>
                          <a:endParaRPr lang="ru-RU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8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I = {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𝜋</m:t>
                              </m:r>
                            </m:oMath>
                          </a14:m>
                          <a:r>
                            <a:rPr lang="en-US" sz="18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,</a:t>
                          </a:r>
                          <a:r>
                            <a:rPr lang="en-US" sz="1800" baseline="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sz="1800" i="1" baseline="0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1800" b="0" i="1" baseline="0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sz="18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, …}</a:t>
                          </a:r>
                          <a:endParaRPr lang="ru-RU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55535776"/>
                      </a:ext>
                    </a:extLst>
                  </a:tr>
                  <a:tr h="987552">
                    <a:tc gridSpan="2">
                      <a:txBody>
                        <a:bodyPr/>
                        <a:lstStyle/>
                        <a:p>
                          <a:pPr algn="ctr"/>
                          <a:endParaRPr lang="en-US" sz="16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/>
                          <a:endParaRPr lang="en-US" sz="16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/>
                          <a:endParaRPr lang="en-US" sz="16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/>
                          <a:endParaRPr lang="en-US" sz="16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/>
                          <a:endParaRPr lang="en-US" sz="16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/>
                          <a:endParaRPr lang="en-US" sz="16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/>
                          <a:endParaRPr lang="en-US" sz="16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/>
                          <a:endParaRPr lang="en-US" sz="16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/>
                          <a:endParaRPr lang="en-US" sz="16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/>
                          <a:endParaRPr lang="en-US" sz="16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/>
                          <a:endParaRPr lang="en-US" sz="16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/>
                          <a:endParaRPr lang="en-US" sz="16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/>
                          <a:endParaRPr lang="en-US" sz="16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ru-RU" sz="16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100889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69799097"/>
                  </p:ext>
                </p:extLst>
              </p:nvPr>
            </p:nvGraphicFramePr>
            <p:xfrm>
              <a:off x="108000" y="586636"/>
              <a:ext cx="8995124" cy="5905246"/>
            </p:xfrm>
            <a:graphic>
              <a:graphicData uri="http://schemas.openxmlformats.org/drawingml/2006/table">
                <a:tbl>
                  <a:tblPr/>
                  <a:tblGrid>
                    <a:gridCol w="4464000">
                      <a:extLst>
                        <a:ext uri="{9D8B030D-6E8A-4147-A177-3AD203B41FA5}">
                          <a16:colId xmlns:a16="http://schemas.microsoft.com/office/drawing/2014/main" val="1648837893"/>
                        </a:ext>
                      </a:extLst>
                    </a:gridCol>
                    <a:gridCol w="4531124">
                      <a:extLst>
                        <a:ext uri="{9D8B030D-6E8A-4147-A177-3AD203B41FA5}">
                          <a16:colId xmlns:a16="http://schemas.microsoft.com/office/drawing/2014/main" val="4209234509"/>
                        </a:ext>
                      </a:extLst>
                    </a:gridCol>
                  </a:tblGrid>
                  <a:tr h="39624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ДЕЙСТВИТЕЛЬНЫЕ ЧИСЛА</a:t>
                          </a: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96741518"/>
                      </a:ext>
                    </a:extLst>
                  </a:tr>
                  <a:tr h="36576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P </a:t>
                          </a:r>
                          <a:r>
                            <a:rPr lang="ru-RU" sz="18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Действительные числа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ru-RU" sz="20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42333072"/>
                      </a:ext>
                    </a:extLst>
                  </a:tr>
                  <a:tr h="33528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N </a:t>
                          </a:r>
                          <a:r>
                            <a:rPr lang="ru-RU" sz="16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натуральные числа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Z </a:t>
                          </a:r>
                          <a:r>
                            <a:rPr lang="ru-RU" sz="16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целые числа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0462188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N = {1, 2, 3, …}</a:t>
                          </a:r>
                          <a:endParaRPr lang="ru-RU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8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Z = {…, -3, -2, -1, 0, 1, 2, 3, …}</a:t>
                          </a:r>
                          <a:endParaRPr lang="ru-RU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71267167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endParaRPr lang="ru-RU" sz="14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75627213"/>
                      </a:ext>
                    </a:extLst>
                  </a:tr>
                  <a:tr h="33528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Q </a:t>
                          </a:r>
                          <a:r>
                            <a:rPr lang="ru-RU" sz="16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рациональные числа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I </a:t>
                          </a:r>
                          <a:r>
                            <a:rPr lang="ru-RU" sz="16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иррациональные числа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510387"/>
                      </a:ext>
                    </a:extLst>
                  </a:tr>
                  <a:tr h="479806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t="-454430" r="-101637" b="-6784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8522" t="-454430" r="-134" b="-67848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55535776"/>
                      </a:ext>
                    </a:extLst>
                  </a:tr>
                  <a:tr h="3261360">
                    <a:tc gridSpan="2">
                      <a:txBody>
                        <a:bodyPr/>
                        <a:lstStyle/>
                        <a:p>
                          <a:pPr algn="ctr"/>
                          <a:endParaRPr lang="en-US" sz="16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/>
                          <a:endParaRPr lang="en-US" sz="16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/>
                          <a:endParaRPr lang="en-US" sz="16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/>
                          <a:endParaRPr lang="en-US" sz="16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/>
                          <a:endParaRPr lang="en-US" sz="16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/>
                          <a:endParaRPr lang="en-US" sz="16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/>
                          <a:endParaRPr lang="en-US" sz="16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/>
                          <a:endParaRPr lang="en-US" sz="16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/>
                          <a:endParaRPr lang="en-US" sz="16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/>
                          <a:endParaRPr lang="en-US" sz="16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/>
                          <a:endParaRPr lang="en-US" sz="16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/>
                          <a:endParaRPr lang="en-US" sz="16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/>
                          <a:endParaRPr lang="en-US" sz="16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ru-RU" sz="16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100889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id="{0C8B55E0-5CA3-42EC-BAB2-A3C8E8414AA9}"/>
              </a:ext>
            </a:extLst>
          </p:cNvPr>
          <p:cNvSpPr/>
          <p:nvPr/>
        </p:nvSpPr>
        <p:spPr>
          <a:xfrm>
            <a:off x="2411760" y="3356992"/>
            <a:ext cx="4104456" cy="3024336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4795D611-9C2E-87A3-191F-9D140329AB43}"/>
              </a:ext>
            </a:extLst>
          </p:cNvPr>
          <p:cNvSpPr/>
          <p:nvPr/>
        </p:nvSpPr>
        <p:spPr>
          <a:xfrm>
            <a:off x="3059832" y="3933056"/>
            <a:ext cx="2736304" cy="2338308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68B90E35-AA11-D968-07DC-0B86FA3A03B6}"/>
              </a:ext>
            </a:extLst>
          </p:cNvPr>
          <p:cNvSpPr/>
          <p:nvPr/>
        </p:nvSpPr>
        <p:spPr>
          <a:xfrm>
            <a:off x="3491880" y="4653136"/>
            <a:ext cx="1944216" cy="151216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2054A86-8891-7DA1-9262-C8B20010247F}"/>
              </a:ext>
            </a:extLst>
          </p:cNvPr>
          <p:cNvSpPr txBox="1"/>
          <p:nvPr/>
        </p:nvSpPr>
        <p:spPr>
          <a:xfrm>
            <a:off x="3845732" y="3477479"/>
            <a:ext cx="1641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рациональные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7E0479F-99BC-F169-ED9C-5F81ED601A21}"/>
              </a:ext>
            </a:extLst>
          </p:cNvPr>
          <p:cNvSpPr txBox="1"/>
          <p:nvPr/>
        </p:nvSpPr>
        <p:spPr>
          <a:xfrm>
            <a:off x="4061249" y="4238209"/>
            <a:ext cx="805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целые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423E563-F9D0-D3A4-472C-E112A6453E90}"/>
              </a:ext>
            </a:extLst>
          </p:cNvPr>
          <p:cNvSpPr txBox="1"/>
          <p:nvPr/>
        </p:nvSpPr>
        <p:spPr>
          <a:xfrm>
            <a:off x="3845732" y="5018267"/>
            <a:ext cx="14631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натуральные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6B4348-75EC-BB1C-A60E-73D9BA75523A}"/>
              </a:ext>
            </a:extLst>
          </p:cNvPr>
          <p:cNvSpPr txBox="1"/>
          <p:nvPr/>
        </p:nvSpPr>
        <p:spPr>
          <a:xfrm>
            <a:off x="3491880" y="3448593"/>
            <a:ext cx="3962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n w="22225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</a:rPr>
              <a:t>Q</a:t>
            </a:r>
            <a:endParaRPr lang="ru-RU" sz="2400" dirty="0">
              <a:ln>
                <a:solidFill>
                  <a:schemeClr val="accent1"/>
                </a:solidFill>
              </a:ln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23DA572-4EB1-6C74-0C6D-6B912FFA2267}"/>
              </a:ext>
            </a:extLst>
          </p:cNvPr>
          <p:cNvSpPr txBox="1"/>
          <p:nvPr/>
        </p:nvSpPr>
        <p:spPr>
          <a:xfrm>
            <a:off x="3795181" y="4180072"/>
            <a:ext cx="332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n w="22225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</a:rPr>
              <a:t>Z</a:t>
            </a:r>
            <a:endParaRPr lang="ru-RU" sz="2400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2CBB9B-2D1D-8661-5C2C-667C4DBE742A}"/>
              </a:ext>
            </a:extLst>
          </p:cNvPr>
          <p:cNvSpPr txBox="1"/>
          <p:nvPr/>
        </p:nvSpPr>
        <p:spPr>
          <a:xfrm>
            <a:off x="3625522" y="4972101"/>
            <a:ext cx="386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n w="22225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</a:rPr>
              <a:t>N</a:t>
            </a:r>
            <a:endParaRPr lang="ru-RU" sz="2400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65F0411F-8A43-284B-63E2-20288FAFBB0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112" y="3477479"/>
            <a:ext cx="790351" cy="24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163827"/>
              </p:ext>
            </p:extLst>
          </p:nvPr>
        </p:nvGraphicFramePr>
        <p:xfrm>
          <a:off x="108000" y="586636"/>
          <a:ext cx="8995124" cy="4693920"/>
        </p:xfrm>
        <a:graphic>
          <a:graphicData uri="http://schemas.openxmlformats.org/drawingml/2006/table">
            <a:tbl>
              <a:tblPr/>
              <a:tblGrid>
                <a:gridCol w="8995124">
                  <a:extLst>
                    <a:ext uri="{9D8B030D-6E8A-4147-A177-3AD203B41FA5}">
                      <a16:colId xmlns:a16="http://schemas.microsoft.com/office/drawing/2014/main" val="164883789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ДЕЙСТВИТЕЛЬНЫЕ ЧИСЛА</a:t>
                      </a: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6741518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2333072"/>
                  </a:ext>
                </a:extLst>
              </a:tr>
              <a:tr h="327749">
                <a:tc>
                  <a:txBody>
                    <a:bodyPr/>
                    <a:lstStyle/>
                    <a:p>
                      <a:r>
                        <a:rPr lang="ru-RU" dirty="0"/>
                        <a:t>среди рациональных чисел нет такого числа, квадрат которого равен 2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5535776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2A7F05B-A39E-6FF0-946C-31438653881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1044000"/>
            <a:ext cx="8712000" cy="3844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539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8318283"/>
              </p:ext>
            </p:extLst>
          </p:nvPr>
        </p:nvGraphicFramePr>
        <p:xfrm>
          <a:off x="108000" y="586636"/>
          <a:ext cx="8995124" cy="2865120"/>
        </p:xfrm>
        <a:graphic>
          <a:graphicData uri="http://schemas.openxmlformats.org/drawingml/2006/table">
            <a:tbl>
              <a:tblPr/>
              <a:tblGrid>
                <a:gridCol w="8995124">
                  <a:extLst>
                    <a:ext uri="{9D8B030D-6E8A-4147-A177-3AD203B41FA5}">
                      <a16:colId xmlns:a16="http://schemas.microsoft.com/office/drawing/2014/main" val="164883789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ДЕЙСТВИТЕЛЬНЫЕ ЧИСЛА</a:t>
                      </a: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6741518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r>
                        <a:rPr lang="ru-RU" dirty="0"/>
                        <a:t>Если к положительным бесконечным десятичным дробям присоединить противоположные им числа и число нуль, то получим множество чисел, которые называют действительными числами.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233307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ru-RU" dirty="0"/>
                        <a:t>Бесконечные десятичные непериодические дроби представляют числа, не являющиеся рациональными. Их называют иррациональными числами (приставка «</a:t>
                      </a:r>
                      <a:r>
                        <a:rPr lang="ru-RU" dirty="0" err="1"/>
                        <a:t>ир</a:t>
                      </a:r>
                      <a:r>
                        <a:rPr lang="ru-RU" dirty="0"/>
                        <a:t>» означает отрицание). 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553577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ru-RU" dirty="0"/>
                        <a:t>множество действительных чисел состоит из рациональных и иррациональных чисел.</a:t>
                      </a:r>
                    </a:p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50146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id="{82D5000D-2B50-FD0D-5C29-3D4B7F60B27D}"/>
              </a:ext>
            </a:extLst>
          </p:cNvPr>
          <p:cNvSpPr/>
          <p:nvPr/>
        </p:nvSpPr>
        <p:spPr>
          <a:xfrm>
            <a:off x="611560" y="3512089"/>
            <a:ext cx="4104456" cy="3024336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5BDBE1F7-F47F-295A-9A0A-6F15687D93E0}"/>
              </a:ext>
            </a:extLst>
          </p:cNvPr>
          <p:cNvSpPr/>
          <p:nvPr/>
        </p:nvSpPr>
        <p:spPr>
          <a:xfrm>
            <a:off x="1259632" y="4509119"/>
            <a:ext cx="2736304" cy="1917341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7FD1AF73-5AB4-4241-01C9-9633D1854371}"/>
              </a:ext>
            </a:extLst>
          </p:cNvPr>
          <p:cNvSpPr/>
          <p:nvPr/>
        </p:nvSpPr>
        <p:spPr>
          <a:xfrm>
            <a:off x="2701446" y="4705412"/>
            <a:ext cx="936104" cy="151216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E2AB19-FBA0-F0B6-2804-56AFB6574431}"/>
              </a:ext>
            </a:extLst>
          </p:cNvPr>
          <p:cNvSpPr txBox="1"/>
          <p:nvPr/>
        </p:nvSpPr>
        <p:spPr>
          <a:xfrm>
            <a:off x="2465657" y="3523727"/>
            <a:ext cx="327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n w="22225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</a:rPr>
              <a:t>?</a:t>
            </a:r>
            <a:endParaRPr lang="ru-RU" sz="2400" dirty="0">
              <a:ln>
                <a:solidFill>
                  <a:schemeClr val="accent1"/>
                </a:solidFill>
              </a:ln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FEED1D-9430-6166-6F13-1EA129F4303B}"/>
              </a:ext>
            </a:extLst>
          </p:cNvPr>
          <p:cNvSpPr txBox="1"/>
          <p:nvPr/>
        </p:nvSpPr>
        <p:spPr>
          <a:xfrm>
            <a:off x="1957266" y="5092107"/>
            <a:ext cx="327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n w="22225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</a:rPr>
              <a:t>?</a:t>
            </a:r>
            <a:endParaRPr lang="ru-RU" sz="2400" dirty="0">
              <a:ln>
                <a:solidFill>
                  <a:schemeClr val="accent1"/>
                </a:solidFill>
              </a:ln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9B13CAC-3BF4-8FBD-C12F-A698BD7D26C0}"/>
              </a:ext>
            </a:extLst>
          </p:cNvPr>
          <p:cNvSpPr txBox="1"/>
          <p:nvPr/>
        </p:nvSpPr>
        <p:spPr>
          <a:xfrm>
            <a:off x="3131840" y="5333484"/>
            <a:ext cx="327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n w="22225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</a:rPr>
              <a:t>?</a:t>
            </a:r>
            <a:endParaRPr lang="ru-RU" sz="2400" dirty="0">
              <a:ln>
                <a:solidFill>
                  <a:schemeClr val="accent1"/>
                </a:solidFill>
              </a:ln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578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53F3C9A-3C57-261C-11FC-14E39AF800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34" y="548679"/>
            <a:ext cx="8928000" cy="557360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5135" y="3945559"/>
            <a:ext cx="1158865" cy="1715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50B52DE-7949-4A87-AF8D-B87C2DD2A4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51" y="521167"/>
            <a:ext cx="8892000" cy="596190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61612" y="4509119"/>
            <a:ext cx="8748120" cy="190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1049" y="2060848"/>
            <a:ext cx="1408683" cy="208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046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1049" y="2060848"/>
            <a:ext cx="1408683" cy="208558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5F898C6-FF30-343C-18FB-C016A14385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64" y="548680"/>
            <a:ext cx="8928000" cy="5360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00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5735</TotalTime>
  <Words>402</Words>
  <Application>Microsoft Office PowerPoint</Application>
  <PresentationFormat>Экран (4:3)</PresentationFormat>
  <Paragraphs>105</Paragraphs>
  <Slides>17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Arial Black</vt:lpstr>
      <vt:lpstr>Calibri</vt:lpstr>
      <vt:lpstr>Cambria Math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841</cp:revision>
  <dcterms:created xsi:type="dcterms:W3CDTF">2021-10-31T04:25:13Z</dcterms:created>
  <dcterms:modified xsi:type="dcterms:W3CDTF">2024-07-08T22:39:49Z</dcterms:modified>
</cp:coreProperties>
</file>