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99" r:id="rId5"/>
    <p:sldId id="272" r:id="rId6"/>
    <p:sldId id="400" r:id="rId7"/>
    <p:sldId id="401" r:id="rId8"/>
    <p:sldId id="383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18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Вынесение множителя за знак корня. </a:t>
            </a:r>
            <a:endParaRPr lang="ru-RU" sz="280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Внесение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множителя под знак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корня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(2).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§6 ,п17 </a:t>
            </a:r>
            <a:r>
              <a:rPr lang="ru-RU" sz="2400" dirty="0"/>
              <a:t>, № </a:t>
            </a:r>
            <a:r>
              <a:rPr lang="ru-RU" sz="2400" dirty="0" smtClean="0"/>
              <a:t>408 (б, г), 409(</a:t>
            </a:r>
            <a:r>
              <a:rPr lang="ru-RU" sz="2400" dirty="0" err="1" smtClean="0"/>
              <a:t>в,г</a:t>
            </a:r>
            <a:r>
              <a:rPr lang="ru-RU" sz="2400" dirty="0" smtClean="0"/>
              <a:t>) 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92696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математике есть своя красота, как в живописи и поэзии. </a:t>
            </a:r>
          </a:p>
          <a:p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(Н.Е. Жуковский)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624" y="723900"/>
            <a:ext cx="19050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7746" y="854510"/>
            <a:ext cx="51863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Важно!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Научиться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использовать свойства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квадратного корня для вынесения множителя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под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корня 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внесения множителя под знак корня.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14096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54429"/>
            <a:ext cx="7143750" cy="2114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731395"/>
                  </p:ext>
                </p:extLst>
              </p:nvPr>
            </p:nvGraphicFramePr>
            <p:xfrm>
              <a:off x="108000" y="586636"/>
              <a:ext cx="8928000" cy="5405247"/>
            </p:xfrm>
            <a:graphic>
              <a:graphicData uri="http://schemas.openxmlformats.org/drawingml/2006/table">
                <a:tbl>
                  <a:tblPr/>
                  <a:tblGrid>
                    <a:gridCol w="143966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2448272"/>
                    <a:gridCol w="5040064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720128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Вынесение множителя за знак корня. Внесение множителя под знак корня</a:t>
                          </a:r>
                          <a:endParaRPr lang="ru-RU" sz="2400" dirty="0"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651252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Вынесение множителя за знак корня.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526276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i="1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Внесение множителя под знак корня</a:t>
                          </a:r>
                          <a:endParaRPr lang="ru-RU" sz="1800" i="1" dirty="0" smtClean="0"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36582">
                    <a:tc gridSpan="3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48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336582">
                    <a:tc>
                      <a:txBody>
                        <a:bodyPr/>
                        <a:lstStyle/>
                        <a:p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1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Вынесем множитель из-под знака корня в выражении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ru-RU" sz="24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sz="24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7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sz="2800" dirty="0" smtClean="0"/>
                            <a:t> =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ru-RU" sz="24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7010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2</a:t>
                          </a:r>
                        </a:p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Внесём множитель под знак корня в выражении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24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</m:rad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= </m:t>
                              </m:r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−</m:t>
                              </m:r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16</m:t>
                                  </m:r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ru-RU" sz="24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965000240"/>
                      </a:ext>
                    </a:extLst>
                  </a:tr>
                  <a:tr h="1223084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</a:t>
                          </a:r>
                          <a:r>
                            <a:rPr lang="en-US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ru-RU" sz="2000" i="0" dirty="0" smtClean="0">
                            <a:solidFill>
                              <a:srgbClr val="C0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Внесём множитель под знак корня в выражении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0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𝑎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= </m:t>
                              </m:r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−</m:t>
                              </m:r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  <m:r>
                                    <a:rPr lang="en-US" sz="2400" b="0" i="1" u="none" strike="noStrike" kern="1200" baseline="3000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sz="2400" dirty="0" smtClean="0"/>
                        </a:p>
                        <a:p>
                          <a:endParaRPr lang="en-US" sz="2400" dirty="0" smtClean="0"/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𝑎</m:t>
                              </m:r>
                            </m:oMath>
                          </a14:m>
                          <a:r>
                            <a:rPr lang="ru-RU" sz="2400" dirty="0" smtClean="0">
                              <a:latin typeface="Cambria Math"/>
                              <a:ea typeface="Cambria Math"/>
                            </a:rPr>
                            <a:t>⩾</a:t>
                          </a:r>
                          <a:r>
                            <a:rPr lang="en-US" sz="2400" dirty="0" smtClean="0">
                              <a:latin typeface="Cambria Math"/>
                              <a:ea typeface="Cambria Math"/>
                            </a:rPr>
                            <a:t>0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0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oMath>
                          </a14:m>
                          <a:r>
                            <a:rPr lang="en-US" sz="2400" dirty="0" smtClean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𝑎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= 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  <m:r>
                                    <a:rPr lang="en-US" sz="2400" b="0" i="1" u="none" strike="noStrike" kern="1200" baseline="3000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a:rPr lang="en-US" sz="2400" b="0" i="1" u="none" strike="noStrike" kern="1200" baseline="3000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lang="en-US" sz="2400" b="0" i="0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;</m:t>
                              </m:r>
                            </m:oMath>
                          </a14:m>
                          <a:r>
                            <a:rPr lang="en-US" sz="2400" baseline="0" dirty="0" smtClean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𝑎</m:t>
                              </m:r>
                              <m:r>
                                <a:rPr lang="ru-RU" sz="2400" i="1" dirty="0" smtClean="0">
                                  <a:latin typeface="Cambria Math"/>
                                  <a:ea typeface="Cambria Math"/>
                                </a:rPr>
                                <m:t>&lt;</m:t>
                              </m:r>
                              <m:r>
                                <a:rPr lang="en-US" sz="2400" b="0" i="1" dirty="0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 smtClean="0">
                              <a:latin typeface="Cambria Math"/>
                              <a:ea typeface="Cambria Math"/>
                            </a:rPr>
                            <a:t>0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0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oMath>
                          </a14:m>
                          <a:r>
                            <a:rPr lang="en-US" sz="2400" dirty="0" smtClean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− </m:t>
                              </m:r>
                              <m:r>
                                <a:rPr lang="en-US" sz="24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𝑎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u="none" strike="noStrike" kern="1200" baseline="0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a:rPr lang="en-US" sz="24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 ;</m:t>
                              </m:r>
                            </m:oMath>
                          </a14:m>
                          <a:endParaRPr lang="en-US" sz="2400" baseline="0" dirty="0" smtClean="0"/>
                        </a:p>
                        <a:p>
                          <a:endParaRPr lang="ru-RU" sz="2400" baseline="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5518453"/>
                  </p:ext>
                </p:extLst>
              </p:nvPr>
            </p:nvGraphicFramePr>
            <p:xfrm>
              <a:off x="108000" y="586636"/>
              <a:ext cx="8928000" cy="5405247"/>
            </p:xfrm>
            <a:graphic>
              <a:graphicData uri="http://schemas.openxmlformats.org/drawingml/2006/table">
                <a:tbl>
                  <a:tblPr/>
                  <a:tblGrid>
                    <a:gridCol w="143966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2448272"/>
                    <a:gridCol w="5040064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82296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Вынесение множителя за знак корня. Внесение множителя под знак корня</a:t>
                          </a:r>
                          <a:endParaRPr lang="ru-RU" sz="2400" dirty="0"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701040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Вынесение множителя за знак корня.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640080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i="1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Внесение множителя под знак корня</a:t>
                          </a:r>
                          <a:endParaRPr lang="ru-RU" sz="1800" i="1" dirty="0" smtClean="0"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96240">
                    <a:tc gridSpan="3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48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1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300" t="-502353" r="-81" b="-44941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7010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2</a:t>
                          </a:r>
                        </a:p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300" t="-445217" r="-81" b="-23217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965000240"/>
                      </a:ext>
                    </a:extLst>
                  </a:tr>
                  <a:tr h="1625727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Пример </a:t>
                          </a:r>
                          <a:r>
                            <a:rPr lang="en-US" sz="2000" i="0" dirty="0" smtClean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ru-RU" sz="2000" i="0" dirty="0" smtClean="0">
                            <a:solidFill>
                              <a:srgbClr val="C0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300" t="-234831" r="-8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556792"/>
            <a:ext cx="3724275" cy="504825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7308304" y="1647204"/>
            <a:ext cx="576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129" y="2132856"/>
            <a:ext cx="2543175" cy="5238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7322237" y="2232793"/>
            <a:ext cx="576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6139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771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636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5095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539552" y="1584000"/>
            <a:ext cx="6264000" cy="82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56237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7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571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717032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75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" y="612000"/>
            <a:ext cx="8896350" cy="1343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971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924944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5485</TotalTime>
  <Words>271</Words>
  <Application>Microsoft Office PowerPoint</Application>
  <PresentationFormat>Экран (4:3)</PresentationFormat>
  <Paragraphs>48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802</cp:revision>
  <dcterms:created xsi:type="dcterms:W3CDTF">2021-10-31T04:25:13Z</dcterms:created>
  <dcterms:modified xsi:type="dcterms:W3CDTF">2024-12-07T01:16:56Z</dcterms:modified>
</cp:coreProperties>
</file>