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7" r:id="rId2"/>
    <p:sldId id="308" r:id="rId3"/>
    <p:sldId id="331" r:id="rId4"/>
    <p:sldId id="399" r:id="rId5"/>
    <p:sldId id="301" r:id="rId6"/>
    <p:sldId id="400" r:id="rId7"/>
    <p:sldId id="401" r:id="rId8"/>
    <p:sldId id="272" r:id="rId9"/>
    <p:sldId id="402" r:id="rId10"/>
    <p:sldId id="383" r:id="rId11"/>
    <p:sldId id="397" r:id="rId12"/>
    <p:sldId id="385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408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459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24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079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l"/>
            <a:r>
              <a:rPr lang="ru-RU" sz="2800" b="0" i="0" u="none" strike="noStrike" baseline="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Представление дроби в</a:t>
            </a:r>
          </a:p>
          <a:p>
            <a:pPr algn="l"/>
            <a:r>
              <a:rPr lang="ru-RU" sz="2800" b="0" i="0" u="none" strike="noStrike" baseline="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виде суммы дробей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РАЦИОНАЛЬНЫЕ ДРОБИ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984E13-C3D4-60D3-D004-E963781432F1}"/>
              </a:ext>
            </a:extLst>
          </p:cNvPr>
          <p:cNvSpPr txBox="1"/>
          <p:nvPr/>
        </p:nvSpPr>
        <p:spPr>
          <a:xfrm>
            <a:off x="179512" y="717140"/>
            <a:ext cx="466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31F20"/>
                </a:solidFill>
                <a:effectLst/>
                <a:highlight>
                  <a:srgbClr val="FFFFFF"/>
                </a:highlight>
                <a:latin typeface="ffa"/>
              </a:rPr>
              <a:t>Для тех, кто хочет знать больше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CC8F787-2EED-9C09-4DF4-8204F21EA3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8671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F76FA0-0FE4-46CB-946F-0189A6C56365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ПРОДВИНУТЫМ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1C1665-2166-818F-13AA-7F506E6A3E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16859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4192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8741"/>
            <a:ext cx="2381250" cy="277177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A2D0D46-7E59-0D2B-CFBB-81C01837CC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5674"/>
            <a:ext cx="7715250" cy="2219325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/>
              <a:t>§ 1-3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EADDAE-014E-88B5-D637-2AC3AB2FD9A1}"/>
              </a:ext>
            </a:extLst>
          </p:cNvPr>
          <p:cNvSpPr/>
          <p:nvPr/>
        </p:nvSpPr>
        <p:spPr>
          <a:xfrm>
            <a:off x="108000" y="548680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Продолжите 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У меня получилось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Меня удивило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3. Теперь я умею ...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  <a:p>
            <a:pPr algn="l"/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Преобразование выражений,</a:t>
            </a:r>
          </a:p>
          <a:p>
            <a:pPr algn="l"/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содержащих алгебраические дроби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384E37-7BA9-99CA-7476-42889C4FA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52696"/>
            <a:ext cx="5210175" cy="16002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786394CB-E2AD-9826-16FB-8C321AC51A19}"/>
              </a:ext>
            </a:extLst>
          </p:cNvPr>
          <p:cNvSpPr/>
          <p:nvPr/>
        </p:nvSpPr>
        <p:spPr>
          <a:xfrm>
            <a:off x="611560" y="2088000"/>
            <a:ext cx="720080" cy="648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1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9A2C205A-2D4C-C50A-5E49-7129F3310B3D}"/>
              </a:ext>
            </a:extLst>
          </p:cNvPr>
          <p:cNvSpPr/>
          <p:nvPr/>
        </p:nvSpPr>
        <p:spPr>
          <a:xfrm>
            <a:off x="488244" y="2880000"/>
            <a:ext cx="1027354" cy="307777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ошибка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BC380EF9-1838-EE18-16A9-506FCCC4D0E4}"/>
              </a:ext>
            </a:extLst>
          </p:cNvPr>
          <p:cNvSpPr/>
          <p:nvPr/>
        </p:nvSpPr>
        <p:spPr>
          <a:xfrm>
            <a:off x="2033460" y="2088000"/>
            <a:ext cx="720080" cy="648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1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994FA12C-C0C8-8BD1-E37A-4F01ECB20E6E}"/>
              </a:ext>
            </a:extLst>
          </p:cNvPr>
          <p:cNvSpPr/>
          <p:nvPr/>
        </p:nvSpPr>
        <p:spPr>
          <a:xfrm>
            <a:off x="1910144" y="2880000"/>
            <a:ext cx="1027354" cy="307777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ошибка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A29569A5-23C7-521E-BE0D-E071714B023C}"/>
              </a:ext>
            </a:extLst>
          </p:cNvPr>
          <p:cNvSpPr/>
          <p:nvPr/>
        </p:nvSpPr>
        <p:spPr>
          <a:xfrm>
            <a:off x="3437722" y="2088000"/>
            <a:ext cx="720080" cy="648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1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12006B7F-5E1F-D9A3-8EA6-99CC802A0014}"/>
              </a:ext>
            </a:extLst>
          </p:cNvPr>
          <p:cNvSpPr/>
          <p:nvPr/>
        </p:nvSpPr>
        <p:spPr>
          <a:xfrm>
            <a:off x="3314406" y="2880000"/>
            <a:ext cx="1027354" cy="307777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верно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6A87A7B3-52A9-9A61-1610-CCC7BF8E4DCF}"/>
              </a:ext>
            </a:extLst>
          </p:cNvPr>
          <p:cNvSpPr/>
          <p:nvPr/>
        </p:nvSpPr>
        <p:spPr>
          <a:xfrm>
            <a:off x="4850680" y="2088926"/>
            <a:ext cx="720080" cy="648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1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7085B5D9-D2FC-4C5B-EBAC-1F491728E24A}"/>
              </a:ext>
            </a:extLst>
          </p:cNvPr>
          <p:cNvSpPr/>
          <p:nvPr/>
        </p:nvSpPr>
        <p:spPr>
          <a:xfrm>
            <a:off x="4727364" y="2880000"/>
            <a:ext cx="1027354" cy="307777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ошибка</a:t>
            </a:r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23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52250B2-FDDF-8CF6-6806-449E9B3EA6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68" y="981224"/>
            <a:ext cx="5276850" cy="17907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786394CB-E2AD-9826-16FB-8C321AC51A19}"/>
              </a:ext>
            </a:extLst>
          </p:cNvPr>
          <p:cNvSpPr/>
          <p:nvPr/>
        </p:nvSpPr>
        <p:spPr>
          <a:xfrm>
            <a:off x="3420000" y="1836000"/>
            <a:ext cx="864000" cy="648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1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9A2C205A-2D4C-C50A-5E49-7129F3310B3D}"/>
              </a:ext>
            </a:extLst>
          </p:cNvPr>
          <p:cNvSpPr/>
          <p:nvPr/>
        </p:nvSpPr>
        <p:spPr>
          <a:xfrm>
            <a:off x="3420000" y="2880000"/>
            <a:ext cx="1027354" cy="307777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ошибка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BC380EF9-1838-EE18-16A9-506FCCC4D0E4}"/>
              </a:ext>
            </a:extLst>
          </p:cNvPr>
          <p:cNvSpPr/>
          <p:nvPr/>
        </p:nvSpPr>
        <p:spPr>
          <a:xfrm>
            <a:off x="2160000" y="1836000"/>
            <a:ext cx="864000" cy="648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1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994FA12C-C0C8-8BD1-E37A-4F01ECB20E6E}"/>
              </a:ext>
            </a:extLst>
          </p:cNvPr>
          <p:cNvSpPr/>
          <p:nvPr/>
        </p:nvSpPr>
        <p:spPr>
          <a:xfrm>
            <a:off x="2160000" y="2880000"/>
            <a:ext cx="1027354" cy="307777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ошибка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A29569A5-23C7-521E-BE0D-E071714B023C}"/>
              </a:ext>
            </a:extLst>
          </p:cNvPr>
          <p:cNvSpPr/>
          <p:nvPr/>
        </p:nvSpPr>
        <p:spPr>
          <a:xfrm>
            <a:off x="864000" y="1836000"/>
            <a:ext cx="864000" cy="648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1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12006B7F-5E1F-D9A3-8EA6-99CC802A0014}"/>
              </a:ext>
            </a:extLst>
          </p:cNvPr>
          <p:cNvSpPr/>
          <p:nvPr/>
        </p:nvSpPr>
        <p:spPr>
          <a:xfrm>
            <a:off x="864000" y="2869442"/>
            <a:ext cx="1027354" cy="307777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верно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6A87A7B3-52A9-9A61-1610-CCC7BF8E4DCF}"/>
              </a:ext>
            </a:extLst>
          </p:cNvPr>
          <p:cNvSpPr/>
          <p:nvPr/>
        </p:nvSpPr>
        <p:spPr>
          <a:xfrm>
            <a:off x="4644000" y="1836000"/>
            <a:ext cx="864000" cy="648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1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7085B5D9-D2FC-4C5B-EBAC-1F491728E24A}"/>
              </a:ext>
            </a:extLst>
          </p:cNvPr>
          <p:cNvSpPr/>
          <p:nvPr/>
        </p:nvSpPr>
        <p:spPr>
          <a:xfrm>
            <a:off x="4644000" y="2880000"/>
            <a:ext cx="1027354" cy="307777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ошибка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609137" y="1122528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21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23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405397"/>
              </p:ext>
            </p:extLst>
          </p:nvPr>
        </p:nvGraphicFramePr>
        <p:xfrm>
          <a:off x="108000" y="586636"/>
          <a:ext cx="8928000" cy="5017808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3136232880"/>
                    </a:ext>
                  </a:extLst>
                </a:gridCol>
                <a:gridCol w="5184080">
                  <a:extLst>
                    <a:ext uri="{9D8B030D-6E8A-4147-A177-3AD203B41FA5}">
                      <a16:colId xmlns:a16="http://schemas.microsoft.com/office/drawing/2014/main" val="3704562849"/>
                    </a:ext>
                  </a:extLst>
                </a:gridCol>
              </a:tblGrid>
              <a:tr h="720128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ПРЕДСТАВЛЕНИЕ ДРОБИ В ВИДЕ СУММЫ ДРОБЕЙ</a:t>
                      </a: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1615440">
                <a:tc gridSpan="2">
                  <a:txBody>
                    <a:bodyPr/>
                    <a:lstStyle/>
                    <a:p>
                      <a:r>
                        <a:rPr lang="ru-RU" sz="2000" dirty="0"/>
                        <a:t>Дроби можно представить в виде суммы (или разности) двух слагаемых разными способами:</a:t>
                      </a:r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66732"/>
                  </a:ext>
                </a:extLst>
              </a:tr>
              <a:tr h="36278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 НЕОПРЕДЕЛЁННЫХ КОЭФФИЦИЕНТОВ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3687859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Пример 1.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858692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2DDF2D8-1F38-EADA-ED8A-E789C57A281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951" y="1404823"/>
            <a:ext cx="4772025" cy="1438275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1ABCDFE1-A422-D30A-6B3E-043D9595BF06}"/>
              </a:ext>
            </a:extLst>
          </p:cNvPr>
          <p:cNvSpPr/>
          <p:nvPr/>
        </p:nvSpPr>
        <p:spPr>
          <a:xfrm>
            <a:off x="3923928" y="1452440"/>
            <a:ext cx="288032" cy="2880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B5F9DF27-DEF1-34D6-6C50-3D9B597B0606}"/>
              </a:ext>
            </a:extLst>
          </p:cNvPr>
          <p:cNvSpPr/>
          <p:nvPr/>
        </p:nvSpPr>
        <p:spPr>
          <a:xfrm>
            <a:off x="3919919" y="2318244"/>
            <a:ext cx="288032" cy="2880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4E633F6-A404-5A7F-0991-4D07817CA6A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006" y="3405486"/>
            <a:ext cx="3171825" cy="1990725"/>
          </a:xfrm>
          <a:prstGeom prst="rect">
            <a:avLst/>
          </a:prstGeom>
        </p:spPr>
      </p:pic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D055C7D8-7575-4CC7-E65A-51C0870A6592}"/>
              </a:ext>
            </a:extLst>
          </p:cNvPr>
          <p:cNvSpPr/>
          <p:nvPr/>
        </p:nvSpPr>
        <p:spPr>
          <a:xfrm>
            <a:off x="4427984" y="4163134"/>
            <a:ext cx="484632" cy="475428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390096"/>
              </p:ext>
            </p:extLst>
          </p:nvPr>
        </p:nvGraphicFramePr>
        <p:xfrm>
          <a:off x="108000" y="586636"/>
          <a:ext cx="8928000" cy="5993168"/>
        </p:xfrm>
        <a:graphic>
          <a:graphicData uri="http://schemas.openxmlformats.org/drawingml/2006/table">
            <a:tbl>
              <a:tblPr/>
              <a:tblGrid>
                <a:gridCol w="2447776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  <a:gridCol w="6480224">
                  <a:extLst>
                    <a:ext uri="{9D8B030D-6E8A-4147-A177-3AD203B41FA5}">
                      <a16:colId xmlns:a16="http://schemas.microsoft.com/office/drawing/2014/main" val="3136232880"/>
                    </a:ext>
                  </a:extLst>
                </a:gridCol>
              </a:tblGrid>
              <a:tr h="7201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ПРЕДСТАВЛЕНИЕ ДРОБИ В ВИДЕ СУММЫ ДРОБЕЙ</a:t>
                      </a: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66732"/>
                  </a:ext>
                </a:extLst>
              </a:tr>
              <a:tr h="36278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 НЕОПРЕДЕЛЁННЫХ КОЭФФИЦИЕНТОВ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3687859"/>
                  </a:ext>
                </a:extLst>
              </a:tr>
              <a:tr h="364991">
                <a:tc>
                  <a:txBody>
                    <a:bodyPr/>
                    <a:lstStyle/>
                    <a:p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Пример 2.</a:t>
                      </a:r>
                    </a:p>
                    <a:p>
                      <a:r>
                        <a:rPr lang="ru-RU" sz="2000" dirty="0"/>
                        <a:t>Найти все пары целых чисел, удовлетворяющие </a:t>
                      </a:r>
                    </a:p>
                    <a:p>
                      <a:r>
                        <a:rPr lang="ru-RU" sz="2000" dirty="0"/>
                        <a:t>уравнению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58692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D055C7D8-7575-4CC7-E65A-51C0870A6592}"/>
              </a:ext>
            </a:extLst>
          </p:cNvPr>
          <p:cNvSpPr/>
          <p:nvPr/>
        </p:nvSpPr>
        <p:spPr>
          <a:xfrm rot="-5400000">
            <a:off x="2295084" y="4820311"/>
            <a:ext cx="484632" cy="475428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15F50F-0DD6-629C-9752-8E3D82A715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3717032"/>
            <a:ext cx="2390775" cy="3048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DC4B16A-A809-2A3A-4E31-8D3E9295B25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000" y="2155476"/>
            <a:ext cx="5038725" cy="1219200"/>
          </a:xfrm>
          <a:prstGeom prst="rect">
            <a:avLst/>
          </a:prstGeom>
        </p:spPr>
      </p:pic>
      <p:sp>
        <p:nvSpPr>
          <p:cNvPr id="12" name="Овал 11">
            <a:extLst>
              <a:ext uri="{FF2B5EF4-FFF2-40B4-BE49-F238E27FC236}">
                <a16:creationId xmlns:a16="http://schemas.microsoft.com/office/drawing/2014/main" id="{9B2F611F-CCFB-E660-0BC5-35ED01ACFD65}"/>
              </a:ext>
            </a:extLst>
          </p:cNvPr>
          <p:cNvSpPr/>
          <p:nvPr/>
        </p:nvSpPr>
        <p:spPr>
          <a:xfrm>
            <a:off x="2592000" y="2304000"/>
            <a:ext cx="288032" cy="2880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E04B1E5-4193-E173-535B-77B7D504FA5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471" y="3482209"/>
            <a:ext cx="5267325" cy="1333500"/>
          </a:xfrm>
          <a:prstGeom prst="rect">
            <a:avLst/>
          </a:prstGeom>
        </p:spPr>
      </p:pic>
      <p:sp>
        <p:nvSpPr>
          <p:cNvPr id="17" name="Овал 16">
            <a:extLst>
              <a:ext uri="{FF2B5EF4-FFF2-40B4-BE49-F238E27FC236}">
                <a16:creationId xmlns:a16="http://schemas.microsoft.com/office/drawing/2014/main" id="{6E073C99-93A0-6163-1D6C-DF54C871B45C}"/>
              </a:ext>
            </a:extLst>
          </p:cNvPr>
          <p:cNvSpPr/>
          <p:nvPr/>
        </p:nvSpPr>
        <p:spPr>
          <a:xfrm>
            <a:off x="2627968" y="3711941"/>
            <a:ext cx="288032" cy="2880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F78BE25-7263-113E-3F45-F80E9E68559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016" y="4853775"/>
            <a:ext cx="6286500" cy="1524000"/>
          </a:xfrm>
          <a:prstGeom prst="rect">
            <a:avLst/>
          </a:prstGeom>
        </p:spPr>
      </p:pic>
      <p:sp>
        <p:nvSpPr>
          <p:cNvPr id="20" name="Стрелка: вниз 19">
            <a:extLst>
              <a:ext uri="{FF2B5EF4-FFF2-40B4-BE49-F238E27FC236}">
                <a16:creationId xmlns:a16="http://schemas.microsoft.com/office/drawing/2014/main" id="{39236C2C-AEE0-0DC4-CB33-8998FEDE5FC8}"/>
              </a:ext>
            </a:extLst>
          </p:cNvPr>
          <p:cNvSpPr/>
          <p:nvPr/>
        </p:nvSpPr>
        <p:spPr>
          <a:xfrm rot="-5400000">
            <a:off x="2291954" y="5413113"/>
            <a:ext cx="484632" cy="475428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: вниз 20">
            <a:extLst>
              <a:ext uri="{FF2B5EF4-FFF2-40B4-BE49-F238E27FC236}">
                <a16:creationId xmlns:a16="http://schemas.microsoft.com/office/drawing/2014/main" id="{1D3C3397-81C4-A8F9-8F9C-FC445F4E8425}"/>
              </a:ext>
            </a:extLst>
          </p:cNvPr>
          <p:cNvSpPr/>
          <p:nvPr/>
        </p:nvSpPr>
        <p:spPr>
          <a:xfrm rot="-5400000">
            <a:off x="2291954" y="5985936"/>
            <a:ext cx="484632" cy="475428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561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423435"/>
              </p:ext>
            </p:extLst>
          </p:nvPr>
        </p:nvGraphicFramePr>
        <p:xfrm>
          <a:off x="108000" y="586636"/>
          <a:ext cx="8928000" cy="5993168"/>
        </p:xfrm>
        <a:graphic>
          <a:graphicData uri="http://schemas.openxmlformats.org/drawingml/2006/table">
            <a:tbl>
              <a:tblPr/>
              <a:tblGrid>
                <a:gridCol w="2447776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  <a:gridCol w="6480224">
                  <a:extLst>
                    <a:ext uri="{9D8B030D-6E8A-4147-A177-3AD203B41FA5}">
                      <a16:colId xmlns:a16="http://schemas.microsoft.com/office/drawing/2014/main" val="3136232880"/>
                    </a:ext>
                  </a:extLst>
                </a:gridCol>
              </a:tblGrid>
              <a:tr h="7201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ПРЕДСТАВЛЕНИЕ ДРОБИ В ВИДЕ СУММЫ ДРОБЕЙ</a:t>
                      </a: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66732"/>
                  </a:ext>
                </a:extLst>
              </a:tr>
              <a:tr h="36278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 НЕОПРЕДЕЛЁННЫХ КОЭФФИЦИЕНТОВ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3687859"/>
                  </a:ext>
                </a:extLst>
              </a:tr>
              <a:tr h="364991">
                <a:tc>
                  <a:txBody>
                    <a:bodyPr/>
                    <a:lstStyle/>
                    <a:p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Пример 3.</a:t>
                      </a:r>
                    </a:p>
                    <a:p>
                      <a:r>
                        <a:rPr lang="ru-RU" sz="2000" dirty="0"/>
                        <a:t>При  каких значениях </a:t>
                      </a:r>
                      <a:r>
                        <a:rPr lang="ru-RU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ru-RU" sz="2000" dirty="0"/>
                        <a:t> значение дроби </a:t>
                      </a:r>
                    </a:p>
                    <a:p>
                      <a:r>
                        <a:rPr lang="ru-RU" sz="2000" dirty="0"/>
                        <a:t>является целым числом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r>
                        <a:rPr lang="ru-RU" dirty="0"/>
                        <a:t>        дробь                        принимает целые значения при n,</a:t>
                      </a:r>
                    </a:p>
                    <a:p>
                      <a:endParaRPr lang="ru-RU" dirty="0"/>
                    </a:p>
                    <a:p>
                      <a:r>
                        <a:rPr lang="ru-RU" dirty="0"/>
                        <a:t>равном 0, 4, 6 и 10.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58692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D055C7D8-7575-4CC7-E65A-51C0870A6592}"/>
              </a:ext>
            </a:extLst>
          </p:cNvPr>
          <p:cNvSpPr/>
          <p:nvPr/>
        </p:nvSpPr>
        <p:spPr>
          <a:xfrm rot="-5400000">
            <a:off x="2220419" y="5612680"/>
            <a:ext cx="484632" cy="475428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9B2F611F-CCFB-E660-0BC5-35ED01ACFD65}"/>
              </a:ext>
            </a:extLst>
          </p:cNvPr>
          <p:cNvSpPr/>
          <p:nvPr/>
        </p:nvSpPr>
        <p:spPr>
          <a:xfrm>
            <a:off x="2588332" y="2352282"/>
            <a:ext cx="288032" cy="2880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6E073C99-93A0-6163-1D6C-DF54C871B45C}"/>
              </a:ext>
            </a:extLst>
          </p:cNvPr>
          <p:cNvSpPr/>
          <p:nvPr/>
        </p:nvSpPr>
        <p:spPr>
          <a:xfrm>
            <a:off x="2627968" y="5001250"/>
            <a:ext cx="288032" cy="2880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08C0F5-61C7-01D7-084A-A857591F77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39196"/>
            <a:ext cx="1228725" cy="5905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4E5BAD-E7AF-95CE-236E-EA87497368D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364" y="2189066"/>
            <a:ext cx="4381500" cy="33337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BE79DF-40B4-8EF7-06E7-FE5E818CF2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685" y="5555119"/>
            <a:ext cx="12287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53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B88F6FB-FEEF-6EAA-9311-EBD8B8B83A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45434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600966"/>
            <a:ext cx="1408683" cy="208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В ПАРАХ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600966"/>
            <a:ext cx="1408683" cy="208558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F9DBD2-FB76-FBE8-1C4D-6817F79410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2956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71046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5550</TotalTime>
  <Words>283</Words>
  <Application>Microsoft Office PowerPoint</Application>
  <PresentationFormat>Экран (4:3)</PresentationFormat>
  <Paragraphs>111</Paragraphs>
  <Slides>13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Calibri</vt:lpstr>
      <vt:lpstr>ffa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810</cp:revision>
  <dcterms:created xsi:type="dcterms:W3CDTF">2021-10-31T04:25:13Z</dcterms:created>
  <dcterms:modified xsi:type="dcterms:W3CDTF">2024-07-05T00:07:29Z</dcterms:modified>
</cp:coreProperties>
</file>