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7" r:id="rId2"/>
    <p:sldId id="308" r:id="rId3"/>
    <p:sldId id="331" r:id="rId4"/>
    <p:sldId id="301" r:id="rId5"/>
    <p:sldId id="399" r:id="rId6"/>
    <p:sldId id="400" r:id="rId7"/>
    <p:sldId id="401" r:id="rId8"/>
    <p:sldId id="272" r:id="rId9"/>
    <p:sldId id="402" r:id="rId10"/>
    <p:sldId id="403" r:id="rId11"/>
    <p:sldId id="404" r:id="rId12"/>
    <p:sldId id="383" r:id="rId13"/>
    <p:sldId id="349" r:id="rId14"/>
    <p:sldId id="385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2F8"/>
    <a:srgbClr val="F9FBF5"/>
    <a:srgbClr val="E6EDF6"/>
    <a:srgbClr val="6BBC46"/>
    <a:srgbClr val="7CBF33"/>
    <a:srgbClr val="FAE5F0"/>
    <a:srgbClr val="FFFAFA"/>
    <a:srgbClr val="FAF5F5"/>
    <a:srgbClr val="F0DCE6"/>
    <a:srgbClr val="F0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65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6243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011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9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0319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4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Relationship Id="rId4" Type="http://schemas.microsoft.com/office/2007/relationships/hdphoto" Target="../media/hdphoto15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6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6.wdp"/><Relationship Id="rId5" Type="http://schemas.openxmlformats.org/officeDocument/2006/relationships/image" Target="../media/image9.png"/><Relationship Id="rId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8.wdp"/><Relationship Id="rId5" Type="http://schemas.openxmlformats.org/officeDocument/2006/relationships/image" Target="../media/image11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microsoft.com/office/2007/relationships/hdphoto" Target="../media/hdphoto10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Преобразование рациональных выражений (1)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РАЦИОНАЛЬНЫЕ ДРОБИ</a:t>
            </a: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A249BEC-592D-41CB-AAE3-9DC4440EA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0958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142688"/>
            <a:ext cx="1603027" cy="237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7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66551EA-96D6-4577-98A3-FEC137D9C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61341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395536" y="5445224"/>
            <a:ext cx="626400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2973" y="216000"/>
            <a:ext cx="1603027" cy="237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0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B69D47-642A-408C-A600-8A4CE35BD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3648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3EE24D-E195-43D0-92AF-341789457E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2383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52936"/>
            <a:ext cx="2381250" cy="277177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B18A4F-1B6F-4F12-BEB0-27F8802475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20955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/>
              <a:t>§ 3, п7, № 153</a:t>
            </a:r>
            <a:r>
              <a:rPr lang="ru-RU" sz="2400"/>
              <a:t>, 161(а).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A89B90-B0F0-47C1-A17B-C75FB3A9D38B}"/>
              </a:ext>
            </a:extLst>
          </p:cNvPr>
          <p:cNvSpPr txBox="1"/>
          <p:nvPr/>
        </p:nvSpPr>
        <p:spPr>
          <a:xfrm>
            <a:off x="4177008" y="523151"/>
            <a:ext cx="46397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Arial" pitchFamily="34" charset="0"/>
                <a:cs typeface="Arial" pitchFamily="34" charset="0"/>
              </a:rPr>
              <a:t>Математики похожи на французов: что бы вы ни сказали, они все переведут на собственный язык. Получится нечто противоположное. </a:t>
            </a:r>
          </a:p>
          <a:p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sz="1800" dirty="0">
                <a:latin typeface="Arial" pitchFamily="34" charset="0"/>
                <a:cs typeface="Arial" pitchFamily="34" charset="0"/>
              </a:rPr>
              <a:t>                           (Иоганн Вольфганг Гете)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72BA596-33E4-4D00-8520-B6EC0ED605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60" y="610602"/>
            <a:ext cx="3419475" cy="3333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Важно!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ru-RU" sz="1800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Выполнять различные преобразования рациональных выражений, доказывать тождества.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318D3BE-713F-4DA3-83D4-2B3188486F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18" y="1045869"/>
            <a:ext cx="3771900" cy="23145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E25069E-6702-4985-84D6-F6C4167696F3}"/>
              </a:ext>
            </a:extLst>
          </p:cNvPr>
          <p:cNvSpPr/>
          <p:nvPr/>
        </p:nvSpPr>
        <p:spPr>
          <a:xfrm>
            <a:off x="2304000" y="1116000"/>
            <a:ext cx="2052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B17E59DD-9159-4A5D-81FA-70CA9B1442A6}"/>
              </a:ext>
            </a:extLst>
          </p:cNvPr>
          <p:cNvSpPr/>
          <p:nvPr/>
        </p:nvSpPr>
        <p:spPr>
          <a:xfrm>
            <a:off x="2988000" y="1584000"/>
            <a:ext cx="136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C80523A4-F4E0-4630-A780-6AE6EB75F274}"/>
              </a:ext>
            </a:extLst>
          </p:cNvPr>
          <p:cNvSpPr/>
          <p:nvPr/>
        </p:nvSpPr>
        <p:spPr>
          <a:xfrm>
            <a:off x="2991746" y="2052000"/>
            <a:ext cx="136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9BC3A62B-9C7E-44F9-8715-044EC2DA89A7}"/>
              </a:ext>
            </a:extLst>
          </p:cNvPr>
          <p:cNvSpPr/>
          <p:nvPr/>
        </p:nvSpPr>
        <p:spPr>
          <a:xfrm>
            <a:off x="1908000" y="2520000"/>
            <a:ext cx="244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Прямоугольник: скругленные углы 13">
            <a:extLst>
              <a:ext uri="{FF2B5EF4-FFF2-40B4-BE49-F238E27FC236}">
                <a16:creationId xmlns:a16="http://schemas.microsoft.com/office/drawing/2014/main" id="{53809094-1092-4C1D-B136-129F9ADF9A59}"/>
              </a:ext>
            </a:extLst>
          </p:cNvPr>
          <p:cNvSpPr/>
          <p:nvPr/>
        </p:nvSpPr>
        <p:spPr>
          <a:xfrm>
            <a:off x="1908000" y="2988000"/>
            <a:ext cx="244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845264"/>
              </p:ext>
            </p:extLst>
          </p:nvPr>
        </p:nvGraphicFramePr>
        <p:xfrm>
          <a:off x="108000" y="586636"/>
          <a:ext cx="8928000" cy="5537924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7201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ПРЕОБРАЗОВАНИЕ РАЦИОНАЛЬНЫХ ВЫРАЖЕНИЙ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320040"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Преобразование  любого рационального выражения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можно свести к сложению, вычитанию, умножению или делению рациональных дробей.</a:t>
                      </a:r>
                      <a:endParaRPr lang="en-US" sz="2400" i="1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r>
                        <a:rPr lang="es-E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s-E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s-E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+ 2ab +b</a:t>
                      </a:r>
                      <a:r>
                        <a:rPr lang="es-E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(a + b)</a:t>
                      </a:r>
                      <a:r>
                        <a:rPr lang="en-U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(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+ b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+ b)</a:t>
                      </a:r>
                      <a:endParaRPr lang="ru-RU" sz="24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s-E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s-E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</a:t>
                      </a:r>
                      <a:r>
                        <a:rPr lang="es-E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2ab +b</a:t>
                      </a:r>
                      <a:r>
                        <a:rPr lang="es-E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(a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b)</a:t>
                      </a:r>
                      <a:r>
                        <a:rPr lang="en-US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i="1" baseline="30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= (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</a:t>
                      </a:r>
                      <a:r>
                        <a:rPr lang="ru-RU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en-US" sz="24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b)</a:t>
                      </a:r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66732"/>
                  </a:ext>
                </a:extLst>
              </a:tr>
              <a:tr h="320040"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Сумму,  разность, произведение и частное рациональных дробей всегда можно представить в виде рациональной дроби.</a:t>
                      </a:r>
                      <a:endParaRPr lang="en-US" sz="2400" i="1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325430"/>
                  </a:ext>
                </a:extLst>
              </a:tr>
              <a:tr h="320040">
                <a:tc gridSpan="2"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Всякое  рациональное выражение можно представить в виде рациональной дроби.</a:t>
                      </a:r>
                      <a:endParaRPr lang="en-US" sz="2400" i="1" baseline="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2459281"/>
                  </a:ext>
                </a:extLst>
              </a:tr>
              <a:tr h="1282116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1.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Преобразовать в рациональную дробь выражение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24F12D4-150F-418D-A5D0-F174D361BAD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01" y="3645024"/>
            <a:ext cx="2871219" cy="720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B2554F-D3E9-4E04-BC53-5E0DF6E5D22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000" y="4572000"/>
            <a:ext cx="5154147" cy="720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568135F-20A9-42FF-BA06-2D7D3E8097D9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317755"/>
            <a:ext cx="8382000" cy="781050"/>
          </a:xfrm>
          <a:prstGeom prst="rect">
            <a:avLst/>
          </a:prstGeom>
        </p:spPr>
      </p:pic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DFB8C4A8-3080-4705-9940-70BCD5207E09}"/>
              </a:ext>
            </a:extLst>
          </p:cNvPr>
          <p:cNvSpPr/>
          <p:nvPr/>
        </p:nvSpPr>
        <p:spPr>
          <a:xfrm>
            <a:off x="5652120" y="5364000"/>
            <a:ext cx="316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210333"/>
              </p:ext>
            </p:extLst>
          </p:nvPr>
        </p:nvGraphicFramePr>
        <p:xfrm>
          <a:off x="108000" y="586636"/>
          <a:ext cx="8928000" cy="4208196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ПРЕОБРАЗОВАНИЕ РАЦИОНАЛЬНЫХ ВЫРАЖЕНИЙ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282116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2.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Представить выражение в виде рациональной дроби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2A8385-F1CB-40D5-8309-893AEF189C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341130"/>
            <a:ext cx="4276800" cy="792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F68185-61F2-4D13-A2F9-586A26B990E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4025" y="2328862"/>
            <a:ext cx="5695950" cy="2200275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D726EF0-46FA-4A25-A4EC-201251D4F310}"/>
              </a:ext>
            </a:extLst>
          </p:cNvPr>
          <p:cNvSpPr/>
          <p:nvPr/>
        </p:nvSpPr>
        <p:spPr>
          <a:xfrm>
            <a:off x="3420000" y="3924000"/>
            <a:ext cx="316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6461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45737"/>
              </p:ext>
            </p:extLst>
          </p:nvPr>
        </p:nvGraphicFramePr>
        <p:xfrm>
          <a:off x="108000" y="586636"/>
          <a:ext cx="8928000" cy="4541520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ПРЕОБРАЗОВАНИЕ РАЦИОНАЛЬНЫХ ВЫРАЖЕНИЙ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282116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3.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Представить выражение в виде рациональной дроби</a:t>
                      </a:r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673163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5AEC4C-5BE5-48DA-94D7-BD04AB844C1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670" y="1412776"/>
            <a:ext cx="1038225" cy="10477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AA0455-DA10-4430-8284-024E6E12FB6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323" y="2693116"/>
            <a:ext cx="5505450" cy="2085975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FD726EF0-46FA-4A25-A4EC-201251D4F310}"/>
              </a:ext>
            </a:extLst>
          </p:cNvPr>
          <p:cNvSpPr/>
          <p:nvPr/>
        </p:nvSpPr>
        <p:spPr>
          <a:xfrm>
            <a:off x="4716016" y="4095091"/>
            <a:ext cx="3168000" cy="68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8274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48531"/>
              </p:ext>
            </p:extLst>
          </p:nvPr>
        </p:nvGraphicFramePr>
        <p:xfrm>
          <a:off x="108000" y="586636"/>
          <a:ext cx="8928000" cy="3562444"/>
        </p:xfrm>
        <a:graphic>
          <a:graphicData uri="http://schemas.openxmlformats.org/drawingml/2006/table">
            <a:tbl>
              <a:tblPr/>
              <a:tblGrid>
                <a:gridCol w="2159744">
                  <a:extLst>
                    <a:ext uri="{9D8B030D-6E8A-4147-A177-3AD203B41FA5}">
                      <a16:colId xmlns:a16="http://schemas.microsoft.com/office/drawing/2014/main" val="1648837893"/>
                    </a:ext>
                  </a:extLst>
                </a:gridCol>
                <a:gridCol w="6768256">
                  <a:extLst>
                    <a:ext uri="{9D8B030D-6E8A-4147-A177-3AD203B41FA5}">
                      <a16:colId xmlns:a16="http://schemas.microsoft.com/office/drawing/2014/main" val="3136232880"/>
                    </a:ext>
                  </a:extLst>
                </a:gridCol>
              </a:tblGrid>
              <a:tr h="322084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ПРЕОБРАЗОВАНИЕ РАЦИОНАЛЬНЫХ ВЫРАЖЕНИЙ</a:t>
                      </a:r>
                      <a:endParaRPr lang="ru-RU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741518"/>
                  </a:ext>
                </a:extLst>
              </a:tr>
              <a:tr h="1282116">
                <a:tc>
                  <a:txBody>
                    <a:bodyPr/>
                    <a:lstStyle/>
                    <a:p>
                      <a:r>
                        <a:rPr lang="ru-RU" sz="2000" i="1" dirty="0">
                          <a:solidFill>
                            <a:srgbClr val="C00000"/>
                          </a:solidFill>
                        </a:rPr>
                        <a:t>Пример 4.</a:t>
                      </a: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Пешеход отправился из посёлка 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А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станцию 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 скоростью </a:t>
                      </a:r>
                      <a:r>
                        <a:rPr lang="en-US" sz="1800" b="0" i="1" u="none" strike="noStrike" kern="1200" baseline="0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1800" b="0" i="0" u="none" strike="noStrike" kern="12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sz="1800" b="1" i="1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км/ч.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Придя на станцию, он обнаружил, что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оставил дома необходимые документы, и возвратился обратно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посёлок со скоростью </a:t>
                      </a:r>
                      <a:r>
                        <a:rPr lang="en-US" sz="1800" b="0" i="1" u="none" strike="noStrike" kern="1200" baseline="0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1800" b="0" i="0" u="none" strike="noStrike" kern="12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км/ч. Взяв документы, </a:t>
                      </a:r>
                      <a:r>
                        <a:rPr lang="ru-RU" sz="1800" b="0" i="0" u="none" strike="noStrike" kern="12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ои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снова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пошёл на станцию со скоростью</a:t>
                      </a:r>
                      <a:r>
                        <a:rPr lang="en-US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kern="1200" baseline="0" dirty="0">
                          <a:solidFill>
                            <a:schemeClr val="tx1"/>
                          </a:solidFill>
                          <a:latin typeface="Bookman Old Style" panose="02050604050505020204" pitchFamily="18" charset="0"/>
                          <a:ea typeface="+mn-ea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1800" b="0" i="0" u="none" strike="noStrike" kern="1200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км/ч. Выясните, какой была</a:t>
                      </a:r>
                    </a:p>
                    <a:p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средняя скорость пешехода на всём пройденном им пути.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586922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000240"/>
                  </a:ext>
                </a:extLst>
              </a:tr>
              <a:tr h="423004">
                <a:tc gridSpan="2">
                  <a:txBody>
                    <a:bodyPr/>
                    <a:lstStyle/>
                    <a:p>
                      <a:pPr algn="r"/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Формула  </a:t>
                      </a:r>
                      <a:r>
                        <a:rPr lang="ru-RU" sz="1800" b="0" i="1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среднего гармонического </a:t>
                      </a:r>
                      <a:r>
                        <a:rPr lang="ru-RU" sz="1800" b="0" i="0" u="none" strike="noStrike" kern="12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трёх чисел.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44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902722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F889F2C-E491-459E-A895-5E5DD373F7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826475"/>
            <a:ext cx="5200650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8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547E21-F0EC-4B62-9AAB-A35343EF4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6276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36930" y="5742000"/>
            <a:ext cx="8467517" cy="1044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299" y="72000"/>
            <a:ext cx="1603027" cy="237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E327E8-E955-438E-B716-16DB719A0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48000"/>
            <a:ext cx="8953500" cy="5172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142688"/>
            <a:ext cx="1603027" cy="2373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5590</TotalTime>
  <Words>363</Words>
  <Application>Microsoft Office PowerPoint</Application>
  <PresentationFormat>Экран (4:3)</PresentationFormat>
  <Paragraphs>97</Paragraphs>
  <Slides>15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Arial Black</vt:lpstr>
      <vt:lpstr>Bookman Old Style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Валентин Сенин</cp:lastModifiedBy>
  <cp:revision>809</cp:revision>
  <dcterms:created xsi:type="dcterms:W3CDTF">2021-10-31T04:25:13Z</dcterms:created>
  <dcterms:modified xsi:type="dcterms:W3CDTF">2024-04-30T05:57:27Z</dcterms:modified>
</cp:coreProperties>
</file>