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7" r:id="rId2"/>
    <p:sldId id="308" r:id="rId3"/>
    <p:sldId id="331" r:id="rId4"/>
    <p:sldId id="301" r:id="rId5"/>
    <p:sldId id="399" r:id="rId6"/>
    <p:sldId id="400" r:id="rId7"/>
    <p:sldId id="272" r:id="rId8"/>
    <p:sldId id="401" r:id="rId9"/>
    <p:sldId id="402" r:id="rId10"/>
    <p:sldId id="397" r:id="rId11"/>
    <p:sldId id="383" r:id="rId12"/>
    <p:sldId id="349" r:id="rId13"/>
    <p:sldId id="365" r:id="rId14"/>
    <p:sldId id="405" r:id="rId15"/>
    <p:sldId id="406" r:id="rId16"/>
    <p:sldId id="29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125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96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99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05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284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34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Умножение дробей. Возведение дробей в степень. (1)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76FA0-0FE4-46CB-946F-0189A6C5636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ACEE10-4311-44A5-9634-D57CD042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638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CC20DA-6A42-42DF-8085-14368E897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085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6E2524-6CDB-4C74-B672-D4D1373C3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36000"/>
            <a:ext cx="8953500" cy="1781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C1638F-2FFC-4BFE-BC52-3CCD4839D2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744000"/>
            <a:ext cx="8953500" cy="2486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78BEB5-166C-413B-84DA-D1E206CC64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047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F810E-58D1-4AE2-857A-0E53CAFD9303}"/>
              </a:ext>
            </a:extLst>
          </p:cNvPr>
          <p:cNvSpPr txBox="1"/>
          <p:nvPr/>
        </p:nvSpPr>
        <p:spPr>
          <a:xfrm>
            <a:off x="290853" y="690957"/>
            <a:ext cx="1292341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48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Задание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FB5424-1A95-4B63-8C67-4F23E0445141}"/>
              </a:ext>
            </a:extLst>
          </p:cNvPr>
          <p:cNvSpPr txBox="1"/>
          <p:nvPr/>
        </p:nvSpPr>
        <p:spPr>
          <a:xfrm>
            <a:off x="307739" y="3828194"/>
            <a:ext cx="281333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Выбираем верный ответ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604592A-F849-4B99-9342-DD6D61B5103A}"/>
              </a:ext>
            </a:extLst>
          </p:cNvPr>
          <p:cNvSpPr/>
          <p:nvPr/>
        </p:nvSpPr>
        <p:spPr>
          <a:xfrm>
            <a:off x="5496216" y="4310961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4317-2E34-463E-8937-C449886B1136}"/>
              </a:ext>
            </a:extLst>
          </p:cNvPr>
          <p:cNvSpPr txBox="1"/>
          <p:nvPr/>
        </p:nvSpPr>
        <p:spPr>
          <a:xfrm>
            <a:off x="6183619" y="4336361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54EEB38-22D1-44AA-86B6-3BA3081185EA}"/>
              </a:ext>
            </a:extLst>
          </p:cNvPr>
          <p:cNvSpPr/>
          <p:nvPr/>
        </p:nvSpPr>
        <p:spPr>
          <a:xfrm>
            <a:off x="5496216" y="4843785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A9BC20-E533-4EF5-9245-754F1821B14F}"/>
              </a:ext>
            </a:extLst>
          </p:cNvPr>
          <p:cNvSpPr txBox="1"/>
          <p:nvPr/>
        </p:nvSpPr>
        <p:spPr>
          <a:xfrm>
            <a:off x="6183619" y="4869185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8A99AF6-5412-46A9-B206-ECBBC6C47E18}"/>
              </a:ext>
            </a:extLst>
          </p:cNvPr>
          <p:cNvSpPr/>
          <p:nvPr/>
        </p:nvSpPr>
        <p:spPr>
          <a:xfrm>
            <a:off x="5496216" y="5425003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9128E5-2710-4629-9909-F6E9416879CF}"/>
              </a:ext>
            </a:extLst>
          </p:cNvPr>
          <p:cNvSpPr txBox="1"/>
          <p:nvPr/>
        </p:nvSpPr>
        <p:spPr>
          <a:xfrm>
            <a:off x="6183619" y="5450403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CF079A03-2C0B-458C-8530-F9657CE23B24}"/>
              </a:ext>
            </a:extLst>
          </p:cNvPr>
          <p:cNvSpPr/>
          <p:nvPr/>
        </p:nvSpPr>
        <p:spPr>
          <a:xfrm>
            <a:off x="5496218" y="3790648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86D6B4-2B8D-42E7-8B7C-D478D741C9E1}"/>
              </a:ext>
            </a:extLst>
          </p:cNvPr>
          <p:cNvSpPr txBox="1"/>
          <p:nvPr/>
        </p:nvSpPr>
        <p:spPr>
          <a:xfrm>
            <a:off x="6183619" y="3816048"/>
            <a:ext cx="1080000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86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верно</a:t>
            </a:r>
          </a:p>
        </p:txBody>
      </p:sp>
      <p:sp>
        <p:nvSpPr>
          <p:cNvPr id="7" name="Прямоугольник: скругленные углы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DC518B-36A7-432C-A169-827536A7F304}"/>
              </a:ext>
            </a:extLst>
          </p:cNvPr>
          <p:cNvSpPr/>
          <p:nvPr/>
        </p:nvSpPr>
        <p:spPr>
          <a:xfrm>
            <a:off x="3519340" y="3828194"/>
            <a:ext cx="1368152" cy="360000"/>
          </a:xfrm>
          <a:prstGeom prst="round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8BB6D86-91ED-4D93-BBFB-FB4FE3DB2A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90" y="4185380"/>
            <a:ext cx="2381250" cy="27717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B7EC836-52DD-424A-907C-D01DB947243B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EA9D99-4531-4FC1-89D5-9B54E0EFF9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" y="1116000"/>
            <a:ext cx="8658225" cy="2647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7139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/>
      <p:bldP spid="22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F810E-58D1-4AE2-857A-0E53CAFD9303}"/>
              </a:ext>
            </a:extLst>
          </p:cNvPr>
          <p:cNvSpPr txBox="1"/>
          <p:nvPr/>
        </p:nvSpPr>
        <p:spPr>
          <a:xfrm>
            <a:off x="290853" y="690957"/>
            <a:ext cx="1292341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48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Задание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FB5424-1A95-4B63-8C67-4F23E0445141}"/>
              </a:ext>
            </a:extLst>
          </p:cNvPr>
          <p:cNvSpPr txBox="1"/>
          <p:nvPr/>
        </p:nvSpPr>
        <p:spPr>
          <a:xfrm>
            <a:off x="307739" y="3828194"/>
            <a:ext cx="281333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Выбираем верный ответ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604592A-F849-4B99-9342-DD6D61B5103A}"/>
              </a:ext>
            </a:extLst>
          </p:cNvPr>
          <p:cNvSpPr/>
          <p:nvPr/>
        </p:nvSpPr>
        <p:spPr>
          <a:xfrm>
            <a:off x="5496216" y="3849767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4317-2E34-463E-8937-C449886B1136}"/>
              </a:ext>
            </a:extLst>
          </p:cNvPr>
          <p:cNvSpPr txBox="1"/>
          <p:nvPr/>
        </p:nvSpPr>
        <p:spPr>
          <a:xfrm>
            <a:off x="6183619" y="3875167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54EEB38-22D1-44AA-86B6-3BA3081185EA}"/>
              </a:ext>
            </a:extLst>
          </p:cNvPr>
          <p:cNvSpPr/>
          <p:nvPr/>
        </p:nvSpPr>
        <p:spPr>
          <a:xfrm>
            <a:off x="5496216" y="4843785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A9BC20-E533-4EF5-9245-754F1821B14F}"/>
              </a:ext>
            </a:extLst>
          </p:cNvPr>
          <p:cNvSpPr txBox="1"/>
          <p:nvPr/>
        </p:nvSpPr>
        <p:spPr>
          <a:xfrm>
            <a:off x="6183619" y="4869185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8A99AF6-5412-46A9-B206-ECBBC6C47E18}"/>
              </a:ext>
            </a:extLst>
          </p:cNvPr>
          <p:cNvSpPr/>
          <p:nvPr/>
        </p:nvSpPr>
        <p:spPr>
          <a:xfrm>
            <a:off x="5496216" y="5425003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9128E5-2710-4629-9909-F6E9416879CF}"/>
              </a:ext>
            </a:extLst>
          </p:cNvPr>
          <p:cNvSpPr txBox="1"/>
          <p:nvPr/>
        </p:nvSpPr>
        <p:spPr>
          <a:xfrm>
            <a:off x="6183619" y="5450403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CF079A03-2C0B-458C-8530-F9657CE23B24}"/>
              </a:ext>
            </a:extLst>
          </p:cNvPr>
          <p:cNvSpPr/>
          <p:nvPr/>
        </p:nvSpPr>
        <p:spPr>
          <a:xfrm>
            <a:off x="5496216" y="4334700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86D6B4-2B8D-42E7-8B7C-D478D741C9E1}"/>
              </a:ext>
            </a:extLst>
          </p:cNvPr>
          <p:cNvSpPr txBox="1"/>
          <p:nvPr/>
        </p:nvSpPr>
        <p:spPr>
          <a:xfrm>
            <a:off x="6183617" y="4360100"/>
            <a:ext cx="1080000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86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верно</a:t>
            </a:r>
          </a:p>
        </p:txBody>
      </p:sp>
      <p:sp>
        <p:nvSpPr>
          <p:cNvPr id="7" name="Прямоугольник: скругленные углы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DC518B-36A7-432C-A169-827536A7F304}"/>
              </a:ext>
            </a:extLst>
          </p:cNvPr>
          <p:cNvSpPr/>
          <p:nvPr/>
        </p:nvSpPr>
        <p:spPr>
          <a:xfrm>
            <a:off x="3519340" y="3828194"/>
            <a:ext cx="1368152" cy="360000"/>
          </a:xfrm>
          <a:prstGeom prst="round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8BB6D86-91ED-4D93-BBFB-FB4FE3DB2A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90" y="4185380"/>
            <a:ext cx="2381250" cy="27717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B7EC836-52DD-424A-907C-D01DB947243B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0312DD-0F24-4791-B554-FB3E4DED0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" y="1116000"/>
            <a:ext cx="8658225" cy="2600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62331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/>
      <p:bldP spid="22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F810E-58D1-4AE2-857A-0E53CAFD9303}"/>
              </a:ext>
            </a:extLst>
          </p:cNvPr>
          <p:cNvSpPr txBox="1"/>
          <p:nvPr/>
        </p:nvSpPr>
        <p:spPr>
          <a:xfrm>
            <a:off x="290853" y="690957"/>
            <a:ext cx="1292341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48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Задание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FB5424-1A95-4B63-8C67-4F23E0445141}"/>
              </a:ext>
            </a:extLst>
          </p:cNvPr>
          <p:cNvSpPr txBox="1"/>
          <p:nvPr/>
        </p:nvSpPr>
        <p:spPr>
          <a:xfrm>
            <a:off x="307739" y="3828194"/>
            <a:ext cx="281333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Выбираем верный ответ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604592A-F849-4B99-9342-DD6D61B5103A}"/>
              </a:ext>
            </a:extLst>
          </p:cNvPr>
          <p:cNvSpPr/>
          <p:nvPr/>
        </p:nvSpPr>
        <p:spPr>
          <a:xfrm>
            <a:off x="5496216" y="3849767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E4317-2E34-463E-8937-C449886B1136}"/>
              </a:ext>
            </a:extLst>
          </p:cNvPr>
          <p:cNvSpPr txBox="1"/>
          <p:nvPr/>
        </p:nvSpPr>
        <p:spPr>
          <a:xfrm>
            <a:off x="6183619" y="3875167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54EEB38-22D1-44AA-86B6-3BA3081185EA}"/>
              </a:ext>
            </a:extLst>
          </p:cNvPr>
          <p:cNvSpPr/>
          <p:nvPr/>
        </p:nvSpPr>
        <p:spPr>
          <a:xfrm>
            <a:off x="5496216" y="4843785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A9BC20-E533-4EF5-9245-754F1821B14F}"/>
              </a:ext>
            </a:extLst>
          </p:cNvPr>
          <p:cNvSpPr txBox="1"/>
          <p:nvPr/>
        </p:nvSpPr>
        <p:spPr>
          <a:xfrm>
            <a:off x="6183619" y="4869185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8A99AF6-5412-46A9-B206-ECBBC6C47E18}"/>
              </a:ext>
            </a:extLst>
          </p:cNvPr>
          <p:cNvSpPr/>
          <p:nvPr/>
        </p:nvSpPr>
        <p:spPr>
          <a:xfrm>
            <a:off x="5510363" y="4350919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9128E5-2710-4629-9909-F6E9416879CF}"/>
              </a:ext>
            </a:extLst>
          </p:cNvPr>
          <p:cNvSpPr txBox="1"/>
          <p:nvPr/>
        </p:nvSpPr>
        <p:spPr>
          <a:xfrm>
            <a:off x="6197766" y="4376319"/>
            <a:ext cx="1080000" cy="369332"/>
          </a:xfrm>
          <a:prstGeom prst="rect">
            <a:avLst/>
          </a:prstGeom>
          <a:solidFill>
            <a:srgbClr val="FFC000">
              <a:alpha val="24000"/>
            </a:srgb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неверно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CF079A03-2C0B-458C-8530-F9657CE23B24}"/>
              </a:ext>
            </a:extLst>
          </p:cNvPr>
          <p:cNvSpPr/>
          <p:nvPr/>
        </p:nvSpPr>
        <p:spPr>
          <a:xfrm>
            <a:off x="5510365" y="5328786"/>
            <a:ext cx="360040" cy="3785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86D6B4-2B8D-42E7-8B7C-D478D741C9E1}"/>
              </a:ext>
            </a:extLst>
          </p:cNvPr>
          <p:cNvSpPr txBox="1"/>
          <p:nvPr/>
        </p:nvSpPr>
        <p:spPr>
          <a:xfrm>
            <a:off x="6197766" y="5354186"/>
            <a:ext cx="1080000" cy="369332"/>
          </a:xfrm>
          <a:prstGeom prst="rect">
            <a:avLst/>
          </a:prstGeom>
          <a:solidFill>
            <a:schemeClr val="accent5">
              <a:lumMod val="20000"/>
              <a:lumOff val="80000"/>
              <a:alpha val="86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верно</a:t>
            </a:r>
          </a:p>
        </p:txBody>
      </p:sp>
      <p:sp>
        <p:nvSpPr>
          <p:cNvPr id="7" name="Прямоугольник: скругленные углы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DC518B-36A7-432C-A169-827536A7F304}"/>
              </a:ext>
            </a:extLst>
          </p:cNvPr>
          <p:cNvSpPr/>
          <p:nvPr/>
        </p:nvSpPr>
        <p:spPr>
          <a:xfrm>
            <a:off x="3519340" y="3828194"/>
            <a:ext cx="1368152" cy="360000"/>
          </a:xfrm>
          <a:prstGeom prst="round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8BB6D86-91ED-4D93-BBFB-FB4FE3DB2A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90" y="4185380"/>
            <a:ext cx="2381250" cy="27717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B7EC836-52DD-424A-907C-D01DB947243B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F5EAAD-2A95-4A06-9FC9-9446BFCBEF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" y="1116000"/>
            <a:ext cx="8658225" cy="2628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7910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/>
      <p:bldP spid="2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3, п5, № 114(б, г), 116.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08342-CB40-4270-8400-671E58B1A40A}"/>
              </a:ext>
            </a:extLst>
          </p:cNvPr>
          <p:cNvSpPr txBox="1"/>
          <p:nvPr/>
        </p:nvSpPr>
        <p:spPr>
          <a:xfrm>
            <a:off x="0" y="1412776"/>
            <a:ext cx="62999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«Истина не рождается и не находится в голове отдельного человека, она рождается между людьми, совместно ищущими истину в процессе их диалогического общения» 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                                                             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Сократ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840D62-3A79-4DEE-A54F-8FC483300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999" y="1052736"/>
            <a:ext cx="2657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Выполнять умножение и деление рациональных дробей, а также возведение дробей в степень.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F00024-6126-4069-A51B-72FD88849270}"/>
              </a:ext>
            </a:extLst>
          </p:cNvPr>
          <p:cNvSpPr/>
          <p:nvPr/>
        </p:nvSpPr>
        <p:spPr>
          <a:xfrm>
            <a:off x="2700000" y="2988000"/>
            <a:ext cx="3701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у</a:t>
            </a:r>
            <a:r>
              <a:rPr lang="ru-RU" sz="54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множение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A29720-B2A3-4CE1-B534-BDAC2A0824C3}"/>
              </a:ext>
            </a:extLst>
          </p:cNvPr>
          <p:cNvSpPr/>
          <p:nvPr/>
        </p:nvSpPr>
        <p:spPr>
          <a:xfrm>
            <a:off x="2700000" y="2988000"/>
            <a:ext cx="3703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ножуемени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44A107-D9A5-49C3-BE8D-F59941449683}"/>
              </a:ext>
            </a:extLst>
          </p:cNvPr>
          <p:cNvSpPr txBox="1"/>
          <p:nvPr/>
        </p:nvSpPr>
        <p:spPr>
          <a:xfrm>
            <a:off x="467544" y="2566619"/>
            <a:ext cx="5226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Реши анаграмму, назови ключевые слова: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A28E0C-BF63-4B9C-BED2-225F4314E78E}"/>
              </a:ext>
            </a:extLst>
          </p:cNvPr>
          <p:cNvSpPr/>
          <p:nvPr/>
        </p:nvSpPr>
        <p:spPr>
          <a:xfrm>
            <a:off x="6660232" y="3398284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F4C024C-AC4B-4A91-AEF3-B02573716322}"/>
              </a:ext>
            </a:extLst>
          </p:cNvPr>
          <p:cNvSpPr/>
          <p:nvPr/>
        </p:nvSpPr>
        <p:spPr>
          <a:xfrm>
            <a:off x="2700000" y="3996000"/>
            <a:ext cx="20842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дроби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86182E-E3DB-4066-B25F-E7C7A56532BD}"/>
              </a:ext>
            </a:extLst>
          </p:cNvPr>
          <p:cNvSpPr/>
          <p:nvPr/>
        </p:nvSpPr>
        <p:spPr>
          <a:xfrm>
            <a:off x="2700000" y="3996000"/>
            <a:ext cx="2073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борди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F0FBD556-7257-4DB4-B75A-C95B49633BBF}"/>
              </a:ext>
            </a:extLst>
          </p:cNvPr>
          <p:cNvSpPr/>
          <p:nvPr/>
        </p:nvSpPr>
        <p:spPr>
          <a:xfrm>
            <a:off x="6680347" y="4400210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2867192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916" y="336304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8316416" y="922958"/>
            <a:ext cx="396000" cy="396000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1D02B413-1B21-4FD8-9D2B-F971B947F752}"/>
              </a:ext>
            </a:extLst>
          </p:cNvPr>
          <p:cNvGrpSpPr/>
          <p:nvPr/>
        </p:nvGrpSpPr>
        <p:grpSpPr>
          <a:xfrm>
            <a:off x="251520" y="864000"/>
            <a:ext cx="1512000" cy="963408"/>
            <a:chOff x="288000" y="2609608"/>
            <a:chExt cx="1512000" cy="963408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3EBCBD20-FE66-4070-BED2-B9DE30017B11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>
              <a:extLst>
                <a:ext uri="{FF2B5EF4-FFF2-40B4-BE49-F238E27FC236}">
                  <a16:creationId xmlns:a16="http://schemas.microsoft.com/office/drawing/2014/main" id="{BC32FCAE-8525-44D4-98ED-D5167AFBFB5C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E7BE0B-7EB9-4C82-9183-E4F413E061E2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089657" cy="676852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E7BE0B-7EB9-4C82-9183-E4F413E061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089657" cy="67685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3EEE9DA-D11D-445E-B124-5CD364831721}"/>
              </a:ext>
            </a:extLst>
          </p:cNvPr>
          <p:cNvGrpSpPr/>
          <p:nvPr/>
        </p:nvGrpSpPr>
        <p:grpSpPr>
          <a:xfrm>
            <a:off x="2411760" y="864000"/>
            <a:ext cx="1512000" cy="963408"/>
            <a:chOff x="288000" y="2609608"/>
            <a:chExt cx="1512000" cy="963408"/>
          </a:xfrm>
        </p:grpSpPr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C7BD7FDA-1702-4A58-8772-1CE8F3487297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B57BB2CA-D82B-4934-9C04-F482E35BD11E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B237483-42F2-4998-BED9-16845E032373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089657" cy="670505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B237483-42F2-4998-BED9-16845E0323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089657" cy="67050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C4C90514-DEE7-4923-A8DB-33D792913A9F}"/>
              </a:ext>
            </a:extLst>
          </p:cNvPr>
          <p:cNvGrpSpPr/>
          <p:nvPr/>
        </p:nvGrpSpPr>
        <p:grpSpPr>
          <a:xfrm>
            <a:off x="4572000" y="864000"/>
            <a:ext cx="1512000" cy="963408"/>
            <a:chOff x="288000" y="2609608"/>
            <a:chExt cx="1512000" cy="963408"/>
          </a:xfrm>
        </p:grpSpPr>
        <p:sp>
          <p:nvSpPr>
            <p:cNvPr id="16" name="Прямоугольник: скругленные углы 15">
              <a:extLst>
                <a:ext uri="{FF2B5EF4-FFF2-40B4-BE49-F238E27FC236}">
                  <a16:creationId xmlns:a16="http://schemas.microsoft.com/office/drawing/2014/main" id="{AD26FA27-C6A8-4F5D-B6FC-E48BCB613E8E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E1D3839C-9C3D-47DC-8C3A-7D412AE4EA2F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65A1632-1A46-4A89-A12D-B177386449AC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089657" cy="670568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65A1632-1A46-4A89-A12D-B177386449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089657" cy="67056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FD45ABF-06E4-4A5E-ADC1-BDD471632A88}"/>
              </a:ext>
            </a:extLst>
          </p:cNvPr>
          <p:cNvGrpSpPr/>
          <p:nvPr/>
        </p:nvGrpSpPr>
        <p:grpSpPr>
          <a:xfrm>
            <a:off x="252000" y="2340000"/>
            <a:ext cx="1512000" cy="963408"/>
            <a:chOff x="288000" y="2609608"/>
            <a:chExt cx="1512000" cy="963408"/>
          </a:xfrm>
        </p:grpSpPr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id="{B60118F6-AE3D-4EAA-8F59-5A3599B262C7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C019255E-659E-447F-B55B-785AD96E357D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8F2D6A5-72F5-4A2F-9ADC-DE6275CB53AE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232325" cy="670568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14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8F2D6A5-72F5-4A2F-9ADC-DE6275CB53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232325" cy="67056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C8EC521B-1CF1-45B0-AFEA-9987AD8367C0}"/>
              </a:ext>
            </a:extLst>
          </p:cNvPr>
          <p:cNvGrpSpPr/>
          <p:nvPr/>
        </p:nvGrpSpPr>
        <p:grpSpPr>
          <a:xfrm>
            <a:off x="2411760" y="2340000"/>
            <a:ext cx="1512000" cy="963408"/>
            <a:chOff x="288000" y="2609608"/>
            <a:chExt cx="1512000" cy="963408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88E5DF74-039A-4B94-B90A-03B577B7E0EE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89B880EF-D7A4-4983-9A67-A79DF6808D13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09BC2A4-9EBD-4779-9303-E7BE32D482AD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232325" cy="670568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09BC2A4-9EBD-4779-9303-E7BE32D482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232325" cy="67056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13371074-CA3E-40CF-ABB6-59B1419385A3}"/>
              </a:ext>
            </a:extLst>
          </p:cNvPr>
          <p:cNvGrpSpPr/>
          <p:nvPr/>
        </p:nvGrpSpPr>
        <p:grpSpPr>
          <a:xfrm>
            <a:off x="4572000" y="2340000"/>
            <a:ext cx="1512000" cy="963408"/>
            <a:chOff x="288000" y="2609608"/>
            <a:chExt cx="1512000" cy="963408"/>
          </a:xfrm>
        </p:grpSpPr>
        <p:sp>
          <p:nvSpPr>
            <p:cNvPr id="28" name="Прямоугольник: скругленные углы 27">
              <a:extLst>
                <a:ext uri="{FF2B5EF4-FFF2-40B4-BE49-F238E27FC236}">
                  <a16:creationId xmlns:a16="http://schemas.microsoft.com/office/drawing/2014/main" id="{FC8E1061-8330-40ED-BFFA-FDB49020AB01}"/>
                </a:ext>
              </a:extLst>
            </p:cNvPr>
            <p:cNvSpPr/>
            <p:nvPr/>
          </p:nvSpPr>
          <p:spPr>
            <a:xfrm>
              <a:off x="288000" y="2609608"/>
              <a:ext cx="140368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C7181763-BC8D-4FFB-BD97-3F26F77E697F}"/>
                </a:ext>
              </a:extLst>
            </p:cNvPr>
            <p:cNvSpPr/>
            <p:nvPr/>
          </p:nvSpPr>
          <p:spPr>
            <a:xfrm>
              <a:off x="1584000" y="2988000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7D08F213-CB86-4D20-B108-9CA13454383C}"/>
                    </a:ext>
                  </a:extLst>
                </p:cNvPr>
                <p:cNvSpPr txBox="1"/>
                <p:nvPr/>
              </p:nvSpPr>
              <p:spPr>
                <a:xfrm>
                  <a:off x="414000" y="2739245"/>
                  <a:ext cx="1089657" cy="670505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7D08F213-CB86-4D20-B108-9CA1345438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2739245"/>
                  <a:ext cx="1089657" cy="67050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019661"/>
              </p:ext>
            </p:extLst>
          </p:nvPr>
        </p:nvGraphicFramePr>
        <p:xfrm>
          <a:off x="108000" y="586636"/>
          <a:ext cx="8928000" cy="5847143"/>
        </p:xfrm>
        <a:graphic>
          <a:graphicData uri="http://schemas.openxmlformats.org/drawingml/2006/table">
            <a:tbl>
              <a:tblPr/>
              <a:tblGrid>
                <a:gridCol w="417596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4752032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УМНОЖЕНИЕ ДРОБЕЙ. ВОЗВЕДЕНИЕ ДРОБИ В СТЕПЕНЬ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Чтобы умножить дробь на дробь, нужно перемножить их числители и перемножить их знаменатели и первое произведение записать в числителе, а второе — в знаменателе</a:t>
                      </a:r>
                    </a:p>
                    <a:p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дроби.</a:t>
                      </a:r>
                      <a:endParaRPr lang="ru-RU" sz="16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Умножим дробь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дробь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Умножим дробь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дробь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79831"/>
                  </a:ext>
                </a:extLst>
              </a:tr>
              <a:tr h="3581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8509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/>
              <p:nvPr/>
            </p:nvSpPr>
            <p:spPr>
              <a:xfrm>
                <a:off x="1547664" y="1813045"/>
                <a:ext cx="1476815" cy="619400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𝑏𝑑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813045"/>
                <a:ext cx="1476815" cy="619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92586E2-70C6-437A-9E2B-8D72C47E081A}"/>
                  </a:ext>
                </a:extLst>
              </p:cNvPr>
              <p:cNvSpPr txBox="1"/>
              <p:nvPr/>
            </p:nvSpPr>
            <p:spPr>
              <a:xfrm>
                <a:off x="2843593" y="2665582"/>
                <a:ext cx="673581" cy="619400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ru-RU" sz="2000" b="0" i="1" baseline="30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ru-RU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92586E2-70C6-437A-9E2B-8D72C47E08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593" y="2665582"/>
                <a:ext cx="673581" cy="619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57F3B1D-4947-472D-9945-DFE2D0BF47CD}"/>
                  </a:ext>
                </a:extLst>
              </p:cNvPr>
              <p:cNvSpPr txBox="1"/>
              <p:nvPr/>
            </p:nvSpPr>
            <p:spPr>
              <a:xfrm>
                <a:off x="1043608" y="3132000"/>
                <a:ext cx="584647" cy="676724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ru-RU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57F3B1D-4947-472D-9945-DFE2D0BF4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132000"/>
                <a:ext cx="584647" cy="67672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D5A692F-7600-44A4-9D8A-EF8803463C27}"/>
                  </a:ext>
                </a:extLst>
              </p:cNvPr>
              <p:cNvSpPr txBox="1"/>
              <p:nvPr/>
            </p:nvSpPr>
            <p:spPr>
              <a:xfrm>
                <a:off x="4624503" y="2664000"/>
                <a:ext cx="3073983" cy="676724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6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D5A692F-7600-44A4-9D8A-EF8803463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503" y="2664000"/>
                <a:ext cx="3073983" cy="67672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012160" y="2724660"/>
            <a:ext cx="1686326" cy="6160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C88622-C140-4DA9-9CD3-9770A79B2D25}"/>
                  </a:ext>
                </a:extLst>
              </p:cNvPr>
              <p:cNvSpPr txBox="1"/>
              <p:nvPr/>
            </p:nvSpPr>
            <p:spPr>
              <a:xfrm>
                <a:off x="3024479" y="4104000"/>
                <a:ext cx="1255151" cy="670505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𝑝𝑚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C88622-C140-4DA9-9CD3-9770A79B2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479" y="4104000"/>
                <a:ext cx="1255151" cy="6705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4B88898-6A0C-43AE-A4BC-B0737F9DC2EF}"/>
                  </a:ext>
                </a:extLst>
              </p:cNvPr>
              <p:cNvSpPr txBox="1"/>
              <p:nvPr/>
            </p:nvSpPr>
            <p:spPr>
              <a:xfrm>
                <a:off x="1229179" y="4913580"/>
                <a:ext cx="1056892" cy="619465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𝑝𝑚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4B88898-6A0C-43AE-A4BC-B0737F9DC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179" y="4913580"/>
                <a:ext cx="1056892" cy="6194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A8516CB-7BD9-4085-9B3A-DCF42F46491E}"/>
                  </a:ext>
                </a:extLst>
              </p:cNvPr>
              <p:cNvSpPr txBox="1"/>
              <p:nvPr/>
            </p:nvSpPr>
            <p:spPr>
              <a:xfrm>
                <a:off x="4321972" y="4104000"/>
                <a:ext cx="4791436" cy="1887568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𝑝𝑚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𝑝𝑚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0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+2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𝑝𝑚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+2</m:t>
                              </m:r>
                            </m:e>
                          </m:d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0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A8516CB-7BD9-4085-9B3A-DCF42F464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972" y="4104000"/>
                <a:ext cx="4791436" cy="188756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7955"/>
              </p:ext>
            </p:extLst>
          </p:nvPr>
        </p:nvGraphicFramePr>
        <p:xfrm>
          <a:off x="108000" y="586636"/>
          <a:ext cx="8928000" cy="5725223"/>
        </p:xfrm>
        <a:graphic>
          <a:graphicData uri="http://schemas.openxmlformats.org/drawingml/2006/table">
            <a:tbl>
              <a:tblPr/>
              <a:tblGrid>
                <a:gridCol w="417596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4752032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УМНОЖЕНИЕ ДРОБЕЙ. ВОЗВЕДЕНИЕ ДРОБИ В СТЕПЕНЬ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Чтобы умножить дробь на дробь, нужно перемножить их числители и перемножить их знаменатели и первое произведение записать в числителе, а второе — в знаменателе</a:t>
                      </a:r>
                    </a:p>
                    <a:p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дроби.</a:t>
                      </a:r>
                      <a:endParaRPr lang="ru-RU" sz="16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3.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Представим произведение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в виде рациональной дроби.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Умножим дробь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многочлен</a:t>
                      </a: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79831"/>
                  </a:ext>
                </a:extLst>
              </a:tr>
              <a:tr h="3581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8509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/>
              <p:nvPr/>
            </p:nvSpPr>
            <p:spPr>
              <a:xfrm>
                <a:off x="1547664" y="1813045"/>
                <a:ext cx="1476815" cy="619400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𝑏𝑑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813045"/>
                <a:ext cx="1476815" cy="619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C88622-C140-4DA9-9CD3-9770A79B2D25}"/>
                  </a:ext>
                </a:extLst>
              </p:cNvPr>
              <p:cNvSpPr txBox="1"/>
              <p:nvPr/>
            </p:nvSpPr>
            <p:spPr>
              <a:xfrm>
                <a:off x="2989413" y="4176000"/>
                <a:ext cx="897810" cy="651397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8C88622-C140-4DA9-9CD3-9770A79B2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413" y="4176000"/>
                <a:ext cx="897810" cy="6513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4B88898-6A0C-43AE-A4BC-B0737F9DC2EF}"/>
                  </a:ext>
                </a:extLst>
              </p:cNvPr>
              <p:cNvSpPr txBox="1"/>
              <p:nvPr/>
            </p:nvSpPr>
            <p:spPr>
              <a:xfrm>
                <a:off x="1729572" y="5085184"/>
                <a:ext cx="997581" cy="392993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baseline="30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30000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ru-RU" sz="2000" baseline="30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4B88898-6A0C-43AE-A4BC-B0737F9DC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9572" y="5085184"/>
                <a:ext cx="997581" cy="39299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1889849-6DEF-4035-B36A-03A043312498}"/>
                  </a:ext>
                </a:extLst>
              </p:cNvPr>
              <p:cNvSpPr txBox="1"/>
              <p:nvPr/>
            </p:nvSpPr>
            <p:spPr>
              <a:xfrm>
                <a:off x="251761" y="3128300"/>
                <a:ext cx="1726818" cy="675698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1889849-6DEF-4035-B36A-03A043312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761" y="3128300"/>
                <a:ext cx="1726818" cy="6756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FEE2BFC-EB2B-4E6A-A98D-9CD103C3177D}"/>
                  </a:ext>
                </a:extLst>
              </p:cNvPr>
              <p:cNvSpPr txBox="1"/>
              <p:nvPr/>
            </p:nvSpPr>
            <p:spPr>
              <a:xfrm>
                <a:off x="4279630" y="2461207"/>
                <a:ext cx="3937103" cy="733149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FEE2BFC-EB2B-4E6A-A98D-9CD103C31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630" y="2461207"/>
                <a:ext cx="3937103" cy="73314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61B79D3-E491-453F-B0F4-E287D76E781A}"/>
                  </a:ext>
                </a:extLst>
              </p:cNvPr>
              <p:cNvSpPr txBox="1"/>
              <p:nvPr/>
            </p:nvSpPr>
            <p:spPr>
              <a:xfrm>
                <a:off x="4321972" y="3212993"/>
                <a:ext cx="1662314" cy="689676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30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61B79D3-E491-453F-B0F4-E287D76E78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972" y="3212993"/>
                <a:ext cx="1662314" cy="6896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664126" y="3276000"/>
            <a:ext cx="1686326" cy="6160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874DD19-5070-4F38-A6AC-8605372AB12C}"/>
                  </a:ext>
                </a:extLst>
              </p:cNvPr>
              <p:cNvSpPr txBox="1"/>
              <p:nvPr/>
            </p:nvSpPr>
            <p:spPr>
              <a:xfrm>
                <a:off x="4564556" y="4124865"/>
                <a:ext cx="2334870" cy="651397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874DD19-5070-4F38-A6AC-8605372AB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556" y="4124865"/>
                <a:ext cx="2334870" cy="65139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3454FEA-5C6E-463F-991B-F770722D35AF}"/>
                  </a:ext>
                </a:extLst>
              </p:cNvPr>
              <p:cNvSpPr txBox="1"/>
              <p:nvPr/>
            </p:nvSpPr>
            <p:spPr>
              <a:xfrm>
                <a:off x="4564344" y="4869731"/>
                <a:ext cx="4285853" cy="689676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000" b="0" i="0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ru-RU" sz="2000" baseline="30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3454FEA-5C6E-463F-991B-F770722D35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344" y="4869731"/>
                <a:ext cx="4285853" cy="68967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52818DE5-6491-49C8-BFB9-26F4FB715BA8}"/>
              </a:ext>
            </a:extLst>
          </p:cNvPr>
          <p:cNvSpPr/>
          <p:nvPr/>
        </p:nvSpPr>
        <p:spPr>
          <a:xfrm>
            <a:off x="7812360" y="4920409"/>
            <a:ext cx="1037837" cy="6160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3823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06984"/>
              </p:ext>
            </p:extLst>
          </p:nvPr>
        </p:nvGraphicFramePr>
        <p:xfrm>
          <a:off x="108000" y="586636"/>
          <a:ext cx="8928000" cy="3018347"/>
        </p:xfrm>
        <a:graphic>
          <a:graphicData uri="http://schemas.openxmlformats.org/drawingml/2006/table">
            <a:tbl>
              <a:tblPr/>
              <a:tblGrid>
                <a:gridCol w="417596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4752032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УМНОЖЕНИЕ ДРОБЕЙ. ВОЗВЕДЕНИЕ ДРОБИ В СТЕПЕНЬ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Чтобы возвести дробь в степень, надо возвести в эту степень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числитель и знаменатель и первый результат записать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числителе, а второй — в знаменателе дроби.</a:t>
                      </a:r>
                      <a:endParaRPr lang="ru-RU" sz="16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5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Возведём дробь  в третью степень.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  <a:tr h="3581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8509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/>
              <p:nvPr/>
            </p:nvSpPr>
            <p:spPr>
              <a:xfrm>
                <a:off x="1547664" y="1641186"/>
                <a:ext cx="2179699" cy="619465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∙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𝑎𝑐𝑚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𝑏𝑑𝑛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641186"/>
                <a:ext cx="2179699" cy="6194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4E3B242-B211-4C2C-ABAB-5E33C18C335E}"/>
                  </a:ext>
                </a:extLst>
              </p:cNvPr>
              <p:cNvSpPr txBox="1"/>
              <p:nvPr/>
            </p:nvSpPr>
            <p:spPr>
              <a:xfrm>
                <a:off x="4737575" y="1639126"/>
                <a:ext cx="1358128" cy="655179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4E3B242-B211-4C2C-ABAB-5E33C18C3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7575" y="1639126"/>
                <a:ext cx="1358128" cy="6551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0851D8-5E74-48D9-AAF5-FC898BCD5DAD}"/>
                  </a:ext>
                </a:extLst>
              </p:cNvPr>
              <p:cNvSpPr txBox="1"/>
              <p:nvPr/>
            </p:nvSpPr>
            <p:spPr>
              <a:xfrm>
                <a:off x="4360496" y="2357312"/>
                <a:ext cx="1815946" cy="844655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baseline="30000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0851D8-5E74-48D9-AAF5-FC898BCD5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496" y="2357312"/>
                <a:ext cx="1815946" cy="84465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5549771" y="2483612"/>
            <a:ext cx="1686326" cy="6160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757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9945A-3B05-4A5B-AD09-9A527B019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772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539552" y="5733256"/>
            <a:ext cx="6264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4980517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B952BA-61E1-45A0-91B6-957E1D8C9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962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9512" y="2271904"/>
            <a:ext cx="6264000" cy="1013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26169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9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777876" y="1001887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E0A749-8234-489B-ACE0-0A32105B8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247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26169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6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5656</TotalTime>
  <Words>510</Words>
  <Application>Microsoft Office PowerPoint</Application>
  <PresentationFormat>Экран (4:3)</PresentationFormat>
  <Paragraphs>150</Paragraphs>
  <Slides>16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821</cp:revision>
  <dcterms:created xsi:type="dcterms:W3CDTF">2021-10-31T04:25:13Z</dcterms:created>
  <dcterms:modified xsi:type="dcterms:W3CDTF">2024-04-24T03:29:04Z</dcterms:modified>
</cp:coreProperties>
</file>