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32" r:id="rId2"/>
    <p:sldId id="336" r:id="rId3"/>
    <p:sldId id="333" r:id="rId4"/>
    <p:sldId id="372" r:id="rId5"/>
    <p:sldId id="373" r:id="rId6"/>
    <p:sldId id="374" r:id="rId7"/>
    <p:sldId id="375" r:id="rId8"/>
    <p:sldId id="376" r:id="rId9"/>
    <p:sldId id="377" r:id="rId10"/>
    <p:sldId id="378" r:id="rId11"/>
    <p:sldId id="379" r:id="rId12"/>
    <p:sldId id="38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E7E6"/>
    <a:srgbClr val="C21508"/>
    <a:srgbClr val="103204"/>
    <a:srgbClr val="EBF5F5"/>
    <a:srgbClr val="003399"/>
    <a:srgbClr val="FAF5F5"/>
    <a:srgbClr val="EBFAFA"/>
    <a:srgbClr val="ECF2FA"/>
    <a:srgbClr val="E1EBF7"/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7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30B6D-59E5-4CFC-8053-DFEE26D29385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4A872D-D783-4C78-B3AA-4A0E844C9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997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0000"/>
            <a:ext cx="9144000" cy="30906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40000" y="0"/>
            <a:ext cx="32051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C000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Сенин В.Г., МАОУ «СОШ №4», г. Корсаков</a:t>
            </a:r>
            <a:endParaRPr lang="ru-RU" sz="1200" dirty="0">
              <a:solidFill>
                <a:srgbClr val="C00000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1196752"/>
            <a:ext cx="5904656" cy="3528392"/>
          </a:xfrm>
          <a:prstGeom prst="rect">
            <a:avLst/>
          </a:prstGeom>
          <a:noFill/>
          <a:ln w="38100">
            <a:gradFill flip="none" rotWithShape="1">
              <a:gsLst>
                <a:gs pos="0">
                  <a:srgbClr val="C21508"/>
                </a:gs>
                <a:gs pos="56000">
                  <a:schemeClr val="accent6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002324"/>
            <a:ext cx="2558405" cy="3976795"/>
          </a:xfrm>
          <a:prstGeom prst="rect">
            <a:avLst/>
          </a:prstGeom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-360040" y="4680000"/>
            <a:ext cx="6444208" cy="54876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800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СВЕТОВЫЕ КВАНТЫ</a:t>
            </a:r>
            <a:endParaRPr lang="ru-RU" sz="1800" dirty="0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5724000"/>
            <a:ext cx="666023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50000">
                  <a:schemeClr val="accent6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0" y="5805264"/>
            <a:ext cx="91451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Домашнее задание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  </a:t>
            </a:r>
            <a:r>
              <a:rPr lang="ru-RU" sz="2400" dirty="0"/>
              <a:t>§ 69 (часть); Хрестоматия (с. 167—170).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3" y="1764542"/>
            <a:ext cx="54724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glow rad="101600">
                    <a:srgbClr val="103204">
                      <a:alpha val="40000"/>
                    </a:srgbClr>
                  </a:glow>
                </a:effectLst>
                <a:latin typeface="Arial Black" pitchFamily="34" charset="0"/>
              </a:rPr>
              <a:t>Возникновение квантовой физики.</a:t>
            </a:r>
          </a:p>
          <a:p>
            <a:r>
              <a:rPr lang="ru-RU" sz="2400" b="1" dirty="0">
                <a:solidFill>
                  <a:schemeClr val="bg1"/>
                </a:solidFill>
                <a:effectLst>
                  <a:glow rad="101600">
                    <a:srgbClr val="103204">
                      <a:alpha val="40000"/>
                    </a:srgbClr>
                  </a:glow>
                </a:effectLst>
                <a:latin typeface="Arial Black" pitchFamily="34" charset="0"/>
              </a:rPr>
              <a:t>Фотоэлектрический эффект и его законы</a:t>
            </a:r>
          </a:p>
        </p:txBody>
      </p:sp>
    </p:spTree>
    <p:extLst>
      <p:ext uri="{BB962C8B-B14F-4D97-AF65-F5344CB8AC3E}">
        <p14:creationId xmlns:p14="http://schemas.microsoft.com/office/powerpoint/2010/main" val="111367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-16667" y="476672"/>
            <a:ext cx="666023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50000">
                  <a:schemeClr val="accent6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6667" y="-36000"/>
            <a:ext cx="2185214" cy="64633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ru-RU" sz="3600" i="1" dirty="0" smtClean="0">
                <a:solidFill>
                  <a:schemeClr val="bg2">
                    <a:lumMod val="25000"/>
                  </a:schemeClr>
                </a:solidFill>
                <a:latin typeface="Mistral" pitchFamily="66" charset="0"/>
                <a:cs typeface="Arial" pitchFamily="34" charset="0"/>
              </a:rPr>
              <a:t>Наши задачи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92696"/>
            <a:ext cx="3600450" cy="38004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14076" y="585084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1. Для одного вещества или для разных веществ приведены графики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на рисунке (см. рис.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)?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14076" y="1638091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2. Дополните график (см. рис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.)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для случаев: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) свет большей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частоты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но освещённость та же;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б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) свет большей частоты 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освещённость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больше.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56062" y="3582115"/>
            <a:ext cx="528793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3. Чем больше освещённость, тем большая энергия передаётся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электронам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вещества.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Чем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больше энергии передано электронам,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тем больше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должна быть их кинетическая энергия.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Какое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из этих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утверждений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противоречит законам фотоэффекта?</a:t>
            </a:r>
          </a:p>
        </p:txBody>
      </p:sp>
    </p:spTree>
    <p:extLst>
      <p:ext uri="{BB962C8B-B14F-4D97-AF65-F5344CB8AC3E}">
        <p14:creationId xmlns:p14="http://schemas.microsoft.com/office/powerpoint/2010/main" val="404033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-16667" y="476672"/>
            <a:ext cx="666023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50000">
                  <a:schemeClr val="accent6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6667" y="-36000"/>
            <a:ext cx="2185214" cy="64633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ru-RU" sz="3600" i="1" dirty="0" smtClean="0">
                <a:solidFill>
                  <a:schemeClr val="bg2">
                    <a:lumMod val="25000"/>
                  </a:schemeClr>
                </a:solidFill>
                <a:latin typeface="Mistral" pitchFamily="66" charset="0"/>
                <a:cs typeface="Arial" pitchFamily="34" charset="0"/>
              </a:rPr>
              <a:t>Наши задачи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57565" y="632724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4. На рисунке 118 приведены графики зависимости энергии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вышедших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электронов от частоты падающего света. Какой из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графиков соответствует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опыту с разными освещённостями пластинки?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9" y="632724"/>
            <a:ext cx="4286729" cy="61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48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-16667" y="476672"/>
            <a:ext cx="666023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50000">
                  <a:schemeClr val="accent6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6667" y="-36000"/>
            <a:ext cx="2185214" cy="64633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ru-RU" sz="3600" i="1" dirty="0" smtClean="0">
                <a:solidFill>
                  <a:schemeClr val="bg2">
                    <a:lumMod val="25000"/>
                  </a:schemeClr>
                </a:solidFill>
                <a:latin typeface="Mistral" pitchFamily="66" charset="0"/>
                <a:cs typeface="Arial" pitchFamily="34" charset="0"/>
              </a:rPr>
              <a:t>Наши задачи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67944" y="58108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5. Какой из световых потоков обладает большей частотой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12968"/>
            <a:ext cx="3724275" cy="28194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1949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9512" y="620725"/>
            <a:ext cx="56886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Представления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о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фотоэффекте; его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законы;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Научная  деятельность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А. Г. Столетова;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-16667" y="476672"/>
            <a:ext cx="666023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50000">
                  <a:schemeClr val="accent6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6667" y="-36000"/>
            <a:ext cx="3409908" cy="64633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ru-RU" sz="3600" i="1" dirty="0">
                <a:solidFill>
                  <a:schemeClr val="bg2">
                    <a:lumMod val="25000"/>
                  </a:schemeClr>
                </a:solidFill>
                <a:latin typeface="Mistral" pitchFamily="66" charset="0"/>
                <a:cs typeface="Arial" pitchFamily="34" charset="0"/>
              </a:rPr>
              <a:t>Задачи нашего урока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-16667" y="3717032"/>
            <a:ext cx="9144000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50000">
                  <a:schemeClr val="accent6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810917" y="3861048"/>
            <a:ext cx="74888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Попытки объяснить наблюдаемые на опытах закономерности распределения энергии в спектрах теплового излучения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оказались несостоятельными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Многократно проверенные законы электромагнетизма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Максвелла неожиданно «забастовали», когда их попытались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применить к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проблеме излучения веществом коротких электромагнитных волн.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467" y="3861048"/>
            <a:ext cx="504000" cy="45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33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-16667" y="476672"/>
            <a:ext cx="666023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50000">
                  <a:schemeClr val="accent6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6667" y="-36000"/>
            <a:ext cx="3631122" cy="64633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ru-RU" sz="3600" i="1" dirty="0" smtClean="0">
                <a:solidFill>
                  <a:schemeClr val="bg2">
                    <a:lumMod val="25000"/>
                  </a:schemeClr>
                </a:solidFill>
                <a:latin typeface="Mistral" pitchFamily="66" charset="0"/>
                <a:cs typeface="Arial" pitchFamily="34" charset="0"/>
              </a:rPr>
              <a:t>Физическая  разминка</a:t>
            </a:r>
            <a:endParaRPr lang="ru-RU" sz="3600" i="1" dirty="0">
              <a:solidFill>
                <a:schemeClr val="bg2">
                  <a:lumMod val="25000"/>
                </a:schemeClr>
              </a:solidFill>
              <a:latin typeface="Mistral" pitchFamily="66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668488"/>
            <a:ext cx="820891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Во второй половине XIX — начале XX в. учёными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были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открыты атомы, ядра атомов, электроны и некоторые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другие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микрочастицы. Эти физические объекты имеют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размеры 10</a:t>
            </a:r>
            <a:r>
              <a:rPr lang="ru-RU" sz="2000" baseline="30000" dirty="0" smtClean="0">
                <a:latin typeface="Arial" pitchFamily="34" charset="0"/>
                <a:cs typeface="Arial" pitchFamily="34" charset="0"/>
              </a:rPr>
              <a:t>–10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—10</a:t>
            </a:r>
            <a:r>
              <a:rPr lang="ru-RU" sz="2000" baseline="30000" dirty="0" smtClean="0">
                <a:latin typeface="Arial" pitchFamily="34" charset="0"/>
                <a:cs typeface="Arial" pitchFamily="34" charset="0"/>
              </a:rPr>
              <a:t>–15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м и меньше. Мир малых частиц называют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микромиром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Проникнув в микромир, люди узнали много нового.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Известные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тогда законы механики и электродинамики не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объясняли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некоторые открытые явления микромира. Так, опираясь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на эти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законы, нельзя объяснить, почему атом, состоящий из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ядра 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электронов, устойчив, почему атомы излучают свет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определённых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частот. Накопился ряд опытных фактов, которые не смогла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объяснить физическая теория того времени.</a:t>
            </a:r>
          </a:p>
        </p:txBody>
      </p:sp>
    </p:spTree>
    <p:extLst>
      <p:ext uri="{BB962C8B-B14F-4D97-AF65-F5344CB8AC3E}">
        <p14:creationId xmlns:p14="http://schemas.microsoft.com/office/powerpoint/2010/main" val="133275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-16667" y="476672"/>
            <a:ext cx="666023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50000">
                  <a:schemeClr val="accent6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6667" y="-36000"/>
            <a:ext cx="3631122" cy="64633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ru-RU" sz="3600" i="1" dirty="0" smtClean="0">
                <a:solidFill>
                  <a:schemeClr val="bg2">
                    <a:lumMod val="25000"/>
                  </a:schemeClr>
                </a:solidFill>
                <a:latin typeface="Mistral" pitchFamily="66" charset="0"/>
                <a:cs typeface="Arial" pitchFamily="34" charset="0"/>
              </a:rPr>
              <a:t>Физическая  разминка</a:t>
            </a:r>
            <a:endParaRPr lang="ru-RU" sz="3600" i="1" dirty="0">
              <a:solidFill>
                <a:schemeClr val="bg2">
                  <a:lumMod val="25000"/>
                </a:schemeClr>
              </a:solidFill>
              <a:latin typeface="Mistral" pitchFamily="66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668488"/>
            <a:ext cx="82089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Как объяснить новые экспериментальные факты?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Каким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новым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законам подчинено движение микрочастицы?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76" y="638877"/>
            <a:ext cx="432000" cy="432000"/>
          </a:xfrm>
          <a:prstGeom prst="roundRect">
            <a:avLst/>
          </a:prstGeom>
          <a:noFill/>
          <a:ln>
            <a:solidFill>
              <a:srgbClr val="FFB2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618219"/>
            <a:ext cx="6984776" cy="1015663"/>
          </a:xfrm>
          <a:prstGeom prst="rect">
            <a:avLst/>
          </a:prstGeom>
          <a:solidFill>
            <a:srgbClr val="F6E7E6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Дискретные  уровни энергии атомов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Волновой  характер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движения микрочастиц,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Квантовая  природа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света.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827584" y="1399804"/>
            <a:ext cx="8316416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50000">
                  <a:schemeClr val="accent6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827584" y="2780928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Квантовая физика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— это раздел современной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физики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в котором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изучаются…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3576" y="2780928"/>
            <a:ext cx="432048" cy="432000"/>
          </a:xfrm>
          <a:prstGeom prst="roundRect">
            <a:avLst/>
          </a:prstGeom>
          <a:noFill/>
          <a:ln>
            <a:solidFill>
              <a:srgbClr val="FFB2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!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843200" y="3509101"/>
            <a:ext cx="8316416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50000">
                  <a:schemeClr val="accent6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843200" y="3861048"/>
            <a:ext cx="73292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В 1886 г. немецкий физик Г. Герц открыл явление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электризации металлических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поверхностей при их освещении.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Позднее учёные выяснили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что под действием света часть электронов,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входящих в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состав тела, покидает его.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3528" y="3861048"/>
            <a:ext cx="432048" cy="432000"/>
          </a:xfrm>
          <a:prstGeom prst="roundRect">
            <a:avLst/>
          </a:prstGeom>
          <a:noFill/>
          <a:ln>
            <a:solidFill>
              <a:srgbClr val="FFB2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!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46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-16667" y="476672"/>
            <a:ext cx="666023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50000">
                  <a:schemeClr val="accent6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6667" y="-36000"/>
            <a:ext cx="2409634" cy="64633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ru-RU" sz="3600" i="1" dirty="0" smtClean="0">
                <a:solidFill>
                  <a:schemeClr val="bg2">
                    <a:lumMod val="25000"/>
                  </a:schemeClr>
                </a:solidFill>
                <a:latin typeface="Mistral" pitchFamily="66" charset="0"/>
                <a:cs typeface="Arial" pitchFamily="34" charset="0"/>
              </a:rPr>
              <a:t>Фотоэффект </a:t>
            </a:r>
            <a:endParaRPr lang="ru-RU" sz="3600" i="1" dirty="0">
              <a:solidFill>
                <a:schemeClr val="bg2">
                  <a:lumMod val="25000"/>
                </a:schemeClr>
              </a:solidFill>
              <a:latin typeface="Mistral" pitchFamily="66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610331"/>
            <a:ext cx="83884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Явление выхода (вырывания) электронов из вещества под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действием света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76" y="674054"/>
            <a:ext cx="432048" cy="432000"/>
          </a:xfrm>
          <a:prstGeom prst="roundRect">
            <a:avLst/>
          </a:prstGeom>
          <a:noFill/>
          <a:ln>
            <a:solidFill>
              <a:srgbClr val="FFB2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!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76" y="1318217"/>
            <a:ext cx="2933700" cy="40290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6" name="Прямоугольник 15"/>
          <p:cNvSpPr/>
          <p:nvPr/>
        </p:nvSpPr>
        <p:spPr>
          <a:xfrm>
            <a:off x="3746204" y="1261371"/>
            <a:ext cx="539779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Когда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начинает разряжаться электрометр?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Что является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причиной разрядки электрометра?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Почему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можно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сделать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вывод о вылете электронов с цинковой пластинки?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Будет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наблюдаться разрядка электрометра (явление фотоэффекта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), если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электрометр зарядить положительно?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Изменится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ли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время разрядки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электрометра, если пластинку расположить под углом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 потоку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света? если увеличить расстояние между электрометром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 источником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света?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313449" y="1318217"/>
            <a:ext cx="432000" cy="432000"/>
          </a:xfrm>
          <a:prstGeom prst="roundRect">
            <a:avLst/>
          </a:prstGeom>
          <a:noFill/>
          <a:ln>
            <a:solidFill>
              <a:srgbClr val="FFB2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19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-16667" y="476672"/>
            <a:ext cx="666023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50000">
                  <a:schemeClr val="accent6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6667" y="-36000"/>
            <a:ext cx="2409634" cy="64633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ru-RU" sz="3600" i="1" dirty="0" smtClean="0">
                <a:solidFill>
                  <a:schemeClr val="bg2">
                    <a:lumMod val="25000"/>
                  </a:schemeClr>
                </a:solidFill>
                <a:latin typeface="Mistral" pitchFamily="66" charset="0"/>
                <a:cs typeface="Arial" pitchFamily="34" charset="0"/>
              </a:rPr>
              <a:t>Фотоэффект </a:t>
            </a:r>
            <a:endParaRPr lang="ru-RU" sz="3600" i="1" dirty="0">
              <a:solidFill>
                <a:schemeClr val="bg2">
                  <a:lumMod val="25000"/>
                </a:schemeClr>
              </a:solidFill>
              <a:latin typeface="Mistral" pitchFamily="66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44889" y="2199401"/>
            <a:ext cx="56753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Фотоэффект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наблюдается лишь при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облучении пластинки светом определённых длин волн.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59460" y="5028956"/>
            <a:ext cx="8498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Будет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ли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энергия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сообщаемая светом электронам в пластинке, зависеть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от освещённости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согласно волновой теории?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8780" y="5028956"/>
            <a:ext cx="432000" cy="432000"/>
          </a:xfrm>
          <a:prstGeom prst="roundRect">
            <a:avLst/>
          </a:prstGeom>
          <a:noFill/>
          <a:ln>
            <a:solidFill>
              <a:srgbClr val="FFB2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44889" y="692696"/>
            <a:ext cx="52235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Почему же в этом случае нет фотоэффекта?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24" y="610331"/>
            <a:ext cx="3171825" cy="40767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088779" y="5908661"/>
            <a:ext cx="75935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Вывод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о зависимости явления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фотоффекта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от частоты электромагнитных волн.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27412" y="5910763"/>
            <a:ext cx="432048" cy="432000"/>
          </a:xfrm>
          <a:prstGeom prst="roundRect">
            <a:avLst/>
          </a:prstGeom>
          <a:noFill/>
          <a:ln>
            <a:solidFill>
              <a:srgbClr val="FFB2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!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208780" y="4869160"/>
            <a:ext cx="8911469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50000">
                  <a:schemeClr val="accent6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481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-16667" y="476672"/>
            <a:ext cx="666023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50000">
                  <a:schemeClr val="accent6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6667" y="-36000"/>
            <a:ext cx="3812262" cy="64633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ru-RU" sz="3600" i="1" dirty="0" smtClean="0">
                <a:solidFill>
                  <a:schemeClr val="bg2">
                    <a:lumMod val="25000"/>
                  </a:schemeClr>
                </a:solidFill>
                <a:latin typeface="Mistral" pitchFamily="66" charset="0"/>
                <a:cs typeface="Arial" pitchFamily="34" charset="0"/>
              </a:rPr>
              <a:t>Законы фотоэффекта </a:t>
            </a:r>
            <a:endParaRPr lang="ru-RU" sz="3600" i="1" dirty="0">
              <a:solidFill>
                <a:schemeClr val="bg2">
                  <a:lumMod val="25000"/>
                </a:schemeClr>
              </a:solidFill>
              <a:latin typeface="Mistral" pitchFamily="66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10331"/>
            <a:ext cx="3257550" cy="41719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02968" y="5733256"/>
            <a:ext cx="4572000" cy="707886"/>
          </a:xfrm>
          <a:prstGeom prst="rect">
            <a:avLst/>
          </a:prstGeom>
          <a:solidFill>
            <a:srgbClr val="F6E7E6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Обсудите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работу установки,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 объясните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приведённые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графики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610331"/>
            <a:ext cx="1905000" cy="244792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442303" y="3058256"/>
            <a:ext cx="1554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А. Г. </a:t>
            </a:r>
            <a:r>
              <a:rPr lang="ru-RU" b="1" dirty="0" smtClean="0"/>
              <a:t>Столетов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365054" y="603949"/>
            <a:ext cx="372722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Русский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физик, заслуженный профессор Императорского Московского университета.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Получил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кривую намагничивания железа (1872), систематически исследовал внешний фотоэффект (1888—1890), открыл первый закон фотоэффекта. Исследовал газовый разряд, критическое состояние и другие явления. Основал физическую лабораторию в Императорском Московском университете. </a:t>
            </a:r>
          </a:p>
        </p:txBody>
      </p:sp>
    </p:spTree>
    <p:extLst>
      <p:ext uri="{BB962C8B-B14F-4D97-AF65-F5344CB8AC3E}">
        <p14:creationId xmlns:p14="http://schemas.microsoft.com/office/powerpoint/2010/main" val="103011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Группа 39"/>
          <p:cNvGrpSpPr/>
          <p:nvPr/>
        </p:nvGrpSpPr>
        <p:grpSpPr>
          <a:xfrm>
            <a:off x="159122" y="5880332"/>
            <a:ext cx="4308857" cy="828001"/>
            <a:chOff x="2251681" y="1892353"/>
            <a:chExt cx="4308857" cy="828001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2251681" y="1892353"/>
              <a:ext cx="4308857" cy="828000"/>
            </a:xfrm>
            <a:prstGeom prst="rect">
              <a:avLst/>
            </a:prstGeom>
            <a:solidFill>
              <a:schemeClr val="bg2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Равнобедренный треугольник 41"/>
            <p:cNvSpPr/>
            <p:nvPr/>
          </p:nvSpPr>
          <p:spPr>
            <a:xfrm rot="5400000">
              <a:off x="2208113" y="1940644"/>
              <a:ext cx="828000" cy="731420"/>
            </a:xfrm>
            <a:prstGeom prst="triangle">
              <a:avLst/>
            </a:prstGeom>
            <a:solidFill>
              <a:schemeClr val="bg1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3" name="Равнобедренный треугольник 42"/>
            <p:cNvSpPr>
              <a:spLocks noChangeAspect="1"/>
            </p:cNvSpPr>
            <p:nvPr/>
          </p:nvSpPr>
          <p:spPr>
            <a:xfrm rot="5400000">
              <a:off x="2556000" y="2178000"/>
              <a:ext cx="285277" cy="252000"/>
            </a:xfrm>
            <a:prstGeom prst="triangle">
              <a:avLst/>
            </a:prstGeom>
            <a:solidFill>
              <a:schemeClr val="bg2">
                <a:lumMod val="50000"/>
              </a:schemeClr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cxnSp>
        <p:nvCxnSpPr>
          <p:cNvPr id="10" name="Прямая соединительная линия 9"/>
          <p:cNvCxnSpPr/>
          <p:nvPr/>
        </p:nvCxnSpPr>
        <p:spPr>
          <a:xfrm>
            <a:off x="-16667" y="476672"/>
            <a:ext cx="666023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50000">
                  <a:schemeClr val="accent6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6667" y="-36000"/>
            <a:ext cx="3812262" cy="64633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ru-RU" sz="3600" i="1" dirty="0" smtClean="0">
                <a:solidFill>
                  <a:schemeClr val="bg2">
                    <a:lumMod val="25000"/>
                  </a:schemeClr>
                </a:solidFill>
                <a:latin typeface="Mistral" pitchFamily="66" charset="0"/>
                <a:cs typeface="Arial" pitchFamily="34" charset="0"/>
              </a:rPr>
              <a:t>Законы фотоэффекта </a:t>
            </a:r>
            <a:endParaRPr lang="ru-RU" sz="3600" i="1" dirty="0">
              <a:solidFill>
                <a:schemeClr val="bg2">
                  <a:lumMod val="25000"/>
                </a:schemeClr>
              </a:solidFill>
              <a:latin typeface="Mistral" pitchFamily="66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79319" y="692696"/>
            <a:ext cx="4313161" cy="61833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144000" y="612000"/>
            <a:ext cx="8910316" cy="1035058"/>
            <a:chOff x="151911" y="626896"/>
            <a:chExt cx="8910316" cy="1035058"/>
          </a:xfrm>
        </p:grpSpPr>
        <p:sp>
          <p:nvSpPr>
            <p:cNvPr id="15" name="Блок-схема: ручной ввод 2">
              <a:extLst>
                <a:ext uri="{FF2B5EF4-FFF2-40B4-BE49-F238E27FC236}">
                  <a16:creationId xmlns:a16="http://schemas.microsoft.com/office/drawing/2014/main" xmlns="" id="{7DB348B8-1EC3-4A84-99A4-52AE5D6B3061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4269876" y="-3130398"/>
              <a:ext cx="699337" cy="8885365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62 w 10000"/>
                <a:gd name="connsiteY0" fmla="*/ 901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62 w 10000"/>
                <a:gd name="connsiteY4" fmla="*/ 901 h 10000"/>
                <a:gd name="connsiteX0" fmla="*/ 139 w 10000"/>
                <a:gd name="connsiteY0" fmla="*/ 3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139 w 10000"/>
                <a:gd name="connsiteY4" fmla="*/ 3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139" y="30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cubicBezTo>
                    <a:pt x="21" y="6967"/>
                    <a:pt x="118" y="3333"/>
                    <a:pt x="139" y="3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1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51911" y="626896"/>
              <a:ext cx="761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Первый закон фотоэффекта…</a:t>
              </a:r>
              <a:endParaRPr lang="ru-RU" sz="2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919700" y="954068"/>
              <a:ext cx="811679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>
                  <a:latin typeface="Arial" pitchFamily="34" charset="0"/>
                  <a:cs typeface="Arial" pitchFamily="34" charset="0"/>
                </a:rPr>
                <a:t>Фототок насыщения </a:t>
              </a:r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прямо </a:t>
              </a:r>
              <a:r>
                <a:rPr lang="ru-RU" sz="2000" dirty="0">
                  <a:latin typeface="Arial" pitchFamily="34" charset="0"/>
                  <a:cs typeface="Arial" pitchFamily="34" charset="0"/>
                </a:rPr>
                <a:t>пропорционален падающему</a:t>
              </a:r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 световому </a:t>
              </a:r>
              <a:r>
                <a:rPr lang="ru-RU" sz="2000" dirty="0">
                  <a:latin typeface="Arial" pitchFamily="34" charset="0"/>
                  <a:cs typeface="Arial" pitchFamily="34" charset="0"/>
                </a:rPr>
                <a:t>потоку Ф.</a:t>
              </a: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111686" y="1827423"/>
            <a:ext cx="8910316" cy="1342835"/>
            <a:chOff x="151911" y="626896"/>
            <a:chExt cx="8910316" cy="1342835"/>
          </a:xfrm>
        </p:grpSpPr>
        <p:sp>
          <p:nvSpPr>
            <p:cNvPr id="37" name="Блок-схема: ручной ввод 2">
              <a:extLst>
                <a:ext uri="{FF2B5EF4-FFF2-40B4-BE49-F238E27FC236}">
                  <a16:creationId xmlns:a16="http://schemas.microsoft.com/office/drawing/2014/main" xmlns="" id="{7DB348B8-1EC3-4A84-99A4-52AE5D6B3061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4115987" y="-2976510"/>
              <a:ext cx="1007115" cy="8885365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62 w 10000"/>
                <a:gd name="connsiteY0" fmla="*/ 901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62 w 10000"/>
                <a:gd name="connsiteY4" fmla="*/ 901 h 10000"/>
                <a:gd name="connsiteX0" fmla="*/ 139 w 10000"/>
                <a:gd name="connsiteY0" fmla="*/ 3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139 w 10000"/>
                <a:gd name="connsiteY4" fmla="*/ 3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139" y="30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cubicBezTo>
                    <a:pt x="21" y="6967"/>
                    <a:pt x="118" y="3333"/>
                    <a:pt x="139" y="3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1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51911" y="626896"/>
              <a:ext cx="761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Второй закон фотоэффекта…</a:t>
              </a:r>
              <a:endParaRPr lang="ru-RU" sz="2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919700" y="954068"/>
              <a:ext cx="811679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>
                  <a:latin typeface="Arial" pitchFamily="34" charset="0"/>
                  <a:cs typeface="Arial" pitchFamily="34" charset="0"/>
                </a:rPr>
                <a:t>Максимальная кинетическая энергия </a:t>
              </a:r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фотоэлектронов прямо </a:t>
              </a:r>
              <a:r>
                <a:rPr lang="ru-RU" sz="2000" dirty="0">
                  <a:latin typeface="Arial" pitchFamily="34" charset="0"/>
                  <a:cs typeface="Arial" pitchFamily="34" charset="0"/>
                </a:rPr>
                <a:t>пропорциональна частоте падающего на катод излучения и не зависит от </a:t>
              </a:r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интенсивности этого </a:t>
              </a:r>
              <a:r>
                <a:rPr lang="ru-RU" sz="2000" dirty="0">
                  <a:latin typeface="Arial" pitchFamily="34" charset="0"/>
                  <a:cs typeface="Arial" pitchFamily="34" charset="0"/>
                </a:rPr>
                <a:t>излучения.</a:t>
              </a: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178630"/>
            <a:ext cx="7772400" cy="330019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51720" y="3337110"/>
            <a:ext cx="25696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Анализируем графики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375" y="5877641"/>
            <a:ext cx="22923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2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4124421" y="692696"/>
            <a:ext cx="4768059" cy="61833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>
            <a:off x="4196403" y="4108771"/>
            <a:ext cx="4624069" cy="828001"/>
            <a:chOff x="2251681" y="1892353"/>
            <a:chExt cx="4624069" cy="828001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2251681" y="1892353"/>
              <a:ext cx="4624069" cy="828000"/>
            </a:xfrm>
            <a:prstGeom prst="rect">
              <a:avLst/>
            </a:prstGeom>
            <a:solidFill>
              <a:schemeClr val="bg2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Равнобедренный треугольник 22"/>
            <p:cNvSpPr/>
            <p:nvPr/>
          </p:nvSpPr>
          <p:spPr>
            <a:xfrm rot="5400000">
              <a:off x="2208113" y="1940644"/>
              <a:ext cx="828000" cy="731420"/>
            </a:xfrm>
            <a:prstGeom prst="triangle">
              <a:avLst/>
            </a:prstGeom>
            <a:solidFill>
              <a:schemeClr val="bg1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Равнобедренный треугольник 23"/>
            <p:cNvSpPr>
              <a:spLocks noChangeAspect="1"/>
            </p:cNvSpPr>
            <p:nvPr/>
          </p:nvSpPr>
          <p:spPr>
            <a:xfrm rot="5400000">
              <a:off x="2556000" y="2178000"/>
              <a:ext cx="285277" cy="252000"/>
            </a:xfrm>
            <a:prstGeom prst="triangle">
              <a:avLst/>
            </a:prstGeom>
            <a:solidFill>
              <a:schemeClr val="bg2">
                <a:lumMod val="50000"/>
              </a:schemeClr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cxnSp>
        <p:nvCxnSpPr>
          <p:cNvPr id="10" name="Прямая соединительная линия 9"/>
          <p:cNvCxnSpPr/>
          <p:nvPr/>
        </p:nvCxnSpPr>
        <p:spPr>
          <a:xfrm>
            <a:off x="-16667" y="476672"/>
            <a:ext cx="666023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50000">
                  <a:schemeClr val="accent6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6667" y="-36000"/>
            <a:ext cx="5073825" cy="64633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ru-RU" sz="3600" i="1" dirty="0" smtClean="0">
                <a:solidFill>
                  <a:schemeClr val="bg2">
                    <a:lumMod val="25000"/>
                  </a:schemeClr>
                </a:solidFill>
                <a:latin typeface="Mistral" pitchFamily="66" charset="0"/>
                <a:cs typeface="Arial" pitchFamily="34" charset="0"/>
              </a:rPr>
              <a:t>Красная граница фотоэффекта</a:t>
            </a:r>
            <a:endParaRPr lang="ru-RU" sz="3600" i="1" dirty="0">
              <a:solidFill>
                <a:schemeClr val="bg2">
                  <a:lumMod val="25000"/>
                </a:schemeClr>
              </a:solidFill>
              <a:latin typeface="Mistral" pitchFamily="66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92" y="2542360"/>
            <a:ext cx="3076575" cy="35814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505" y="2574070"/>
            <a:ext cx="504000" cy="45818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Прямоугольник 3"/>
              <p:cNvSpPr/>
              <p:nvPr/>
            </p:nvSpPr>
            <p:spPr>
              <a:xfrm>
                <a:off x="4655505" y="2528988"/>
                <a:ext cx="4704519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Предельную частоту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000" i="1" dirty="0" smtClean="0">
                        <a:latin typeface="Cambria Math"/>
                        <a:ea typeface="Cambria Math"/>
                        <a:cs typeface="Arial" pitchFamily="34" charset="0"/>
                      </a:rPr>
                      <m:t>ν</m:t>
                    </m:r>
                    <m:r>
                      <a:rPr lang="en-US" sz="2000" b="0" i="1" baseline="-25000" dirty="0" smtClean="0">
                        <a:latin typeface="Cambria Math"/>
                        <a:ea typeface="Cambria Math"/>
                        <a:cs typeface="Arial" pitchFamily="34" charset="0"/>
                      </a:rPr>
                      <m:t>𝑚𝑖𝑛</m:t>
                    </m:r>
                  </m:oMath>
                </a14:m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и предельную длину волны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000" i="1" dirty="0" smtClean="0">
                        <a:latin typeface="Cambria Math"/>
                        <a:cs typeface="Arial" pitchFamily="34" charset="0"/>
                      </a:rPr>
                      <m:t>λ</m:t>
                    </m:r>
                    <m:r>
                      <a:rPr lang="en-US" sz="2000" b="0" i="1" baseline="-25000" dirty="0" smtClean="0">
                        <a:latin typeface="Cambria Math"/>
                        <a:cs typeface="Arial" pitchFamily="34" charset="0"/>
                      </a:rPr>
                      <m:t>𝑚𝑎𝑥</m:t>
                    </m:r>
                  </m:oMath>
                </a14:m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называют красной</a:t>
                </a:r>
              </a:p>
              <a:p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границей фотоэффекта.</a:t>
                </a:r>
              </a:p>
            </p:txBody>
          </p:sp>
        </mc:Choice>
        <mc:Fallback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5505" y="2528988"/>
                <a:ext cx="4704519" cy="1323439"/>
              </a:xfrm>
              <a:prstGeom prst="rect">
                <a:avLst/>
              </a:prstGeom>
              <a:blipFill rotWithShape="1">
                <a:blip r:embed="rId4"/>
                <a:stretch>
                  <a:fillRect l="-1427" t="-1843" b="-78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992" y="4108771"/>
            <a:ext cx="1358900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102421"/>
            <a:ext cx="1530350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144000" y="612000"/>
            <a:ext cx="8910316" cy="1650611"/>
            <a:chOff x="151911" y="626896"/>
            <a:chExt cx="8910316" cy="1650611"/>
          </a:xfrm>
        </p:grpSpPr>
        <p:sp>
          <p:nvSpPr>
            <p:cNvPr id="16" name="Блок-схема: ручной ввод 2">
              <a:extLst>
                <a:ext uri="{FF2B5EF4-FFF2-40B4-BE49-F238E27FC236}">
                  <a16:creationId xmlns:a16="http://schemas.microsoft.com/office/drawing/2014/main" xmlns="" id="{7DB348B8-1EC3-4A84-99A4-52AE5D6B3061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3962099" y="-2822622"/>
              <a:ext cx="1314891" cy="8885365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62 w 10000"/>
                <a:gd name="connsiteY0" fmla="*/ 901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62 w 10000"/>
                <a:gd name="connsiteY4" fmla="*/ 901 h 10000"/>
                <a:gd name="connsiteX0" fmla="*/ 139 w 10000"/>
                <a:gd name="connsiteY0" fmla="*/ 3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139 w 10000"/>
                <a:gd name="connsiteY4" fmla="*/ 3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139" y="30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cubicBezTo>
                    <a:pt x="21" y="6967"/>
                    <a:pt x="118" y="3333"/>
                    <a:pt x="139" y="3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1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51911" y="626896"/>
              <a:ext cx="761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Третий  </a:t>
              </a:r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закон фотоэффекта…</a:t>
              </a:r>
              <a:endParaRPr lang="ru-RU" sz="2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919700" y="954068"/>
              <a:ext cx="8116795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>
                  <a:latin typeface="Arial" pitchFamily="34" charset="0"/>
                  <a:cs typeface="Arial" pitchFamily="34" charset="0"/>
                </a:rPr>
                <a:t>Для каждого вещества существует максимальная длина </a:t>
              </a:r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волны </a:t>
              </a:r>
              <a:r>
                <a:rPr lang="ru-RU" sz="2000" dirty="0">
                  <a:latin typeface="Arial" pitchFamily="34" charset="0"/>
                  <a:cs typeface="Arial" pitchFamily="34" charset="0"/>
                </a:rPr>
                <a:t>падающего на него излучения, при которой </a:t>
              </a:r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фотоэффект ещё </a:t>
              </a:r>
              <a:r>
                <a:rPr lang="ru-RU" sz="2000" dirty="0">
                  <a:latin typeface="Arial" pitchFamily="34" charset="0"/>
                  <a:cs typeface="Arial" pitchFamily="34" charset="0"/>
                </a:rPr>
                <a:t>наблюдается. При больших длинах волн излучения фотоэффекта нет.</a:t>
              </a:r>
              <a:endParaRPr lang="ru-RU" sz="20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632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</TotalTime>
  <Words>678</Words>
  <Application>Microsoft Office PowerPoint</Application>
  <PresentationFormat>Экран (4:3)</PresentationFormat>
  <Paragraphs>72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477</cp:revision>
  <dcterms:created xsi:type="dcterms:W3CDTF">2019-09-05T03:34:09Z</dcterms:created>
  <dcterms:modified xsi:type="dcterms:W3CDTF">2021-08-12T05:26:44Z</dcterms:modified>
</cp:coreProperties>
</file>