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8" r:id="rId3"/>
    <p:sldId id="399" r:id="rId4"/>
    <p:sldId id="395" r:id="rId5"/>
    <p:sldId id="393" r:id="rId6"/>
    <p:sldId id="398" r:id="rId7"/>
    <p:sldId id="40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9FB"/>
    <a:srgbClr val="3C3D62"/>
    <a:srgbClr val="FFFFFF"/>
    <a:srgbClr val="FFFFCC"/>
    <a:srgbClr val="CC3300"/>
    <a:srgbClr val="FF5050"/>
    <a:srgbClr val="4D4D4D"/>
    <a:srgbClr val="4B4D79"/>
    <a:srgbClr val="969696"/>
    <a:srgbClr val="F0F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30" autoAdjust="0"/>
    <p:restoredTop sz="94660"/>
  </p:normalViewPr>
  <p:slideViewPr>
    <p:cSldViewPr>
      <p:cViewPr varScale="1">
        <p:scale>
          <a:sx n="87" d="100"/>
          <a:sy n="87" d="100"/>
        </p:scale>
        <p:origin x="-13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13.04.2021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678728" y="119268"/>
            <a:ext cx="34469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969696"/>
                </a:solidFill>
              </a:rPr>
              <a:t>Физика, 8</a:t>
            </a:r>
          </a:p>
          <a:p>
            <a:r>
              <a:rPr lang="ru-RU" sz="1400" b="1" dirty="0" smtClean="0">
                <a:solidFill>
                  <a:srgbClr val="969696"/>
                </a:solidFill>
              </a:rPr>
              <a:t>Сенин В.Г., МБОУ «СОШ № 4», г. Корсаков</a:t>
            </a:r>
            <a:endParaRPr lang="ru-RU" sz="1400" b="1" dirty="0">
              <a:solidFill>
                <a:srgbClr val="96969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016000"/>
            <a:ext cx="9144000" cy="908944"/>
          </a:xfrm>
          <a:prstGeom prst="rect">
            <a:avLst/>
          </a:prstGeom>
          <a:solidFill>
            <a:schemeClr val="bg1">
              <a:alpha val="71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rPr>
              <a:t>НАГРЕВАНИЕ ПРОВОДНИКОВ ЭЛЕКТРИЧЕСКИМ ТОКОМ. ЗАКОН ДЖОУЛЯ-ЛЕНЦА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0552" y="5157192"/>
            <a:ext cx="8784976" cy="830997"/>
          </a:xfrm>
          <a:prstGeom prst="rect">
            <a:avLst/>
          </a:prstGeom>
          <a:solidFill>
            <a:schemeClr val="bg1"/>
          </a:solidFill>
          <a:ln>
            <a:solidFill>
              <a:srgbClr val="4B4D79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B4D79"/>
                </a:solidFill>
              </a:rPr>
              <a:t>Домашнее </a:t>
            </a:r>
            <a:r>
              <a:rPr lang="ru-RU" sz="2400" b="1" dirty="0" smtClean="0">
                <a:solidFill>
                  <a:srgbClr val="4B4D79"/>
                </a:solidFill>
              </a:rPr>
              <a:t>задание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</a:t>
            </a:r>
            <a:r>
              <a:rPr lang="ru-RU" sz="2400" dirty="0"/>
              <a:t>§ 53. Упражнение 37 (1—3).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7290" y="5224025"/>
            <a:ext cx="304923" cy="30492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0" y="144000"/>
            <a:ext cx="55245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10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Цель нашего урока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" name="Блок-схема: документ 1"/>
          <p:cNvSpPr/>
          <p:nvPr/>
        </p:nvSpPr>
        <p:spPr>
          <a:xfrm>
            <a:off x="107504" y="589950"/>
            <a:ext cx="3960440" cy="3919170"/>
          </a:xfrm>
          <a:prstGeom prst="flowChartDocument">
            <a:avLst/>
          </a:prstGeom>
          <a:solidFill>
            <a:schemeClr val="bg1"/>
          </a:solidFill>
          <a:ln w="63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Изучить закон Джоуля—Ленца,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показать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универсальность закона сохранения и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превращения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энергии.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566678"/>
            <a:ext cx="507605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Важно!</a:t>
            </a:r>
          </a:p>
          <a:p>
            <a:r>
              <a:rPr lang="ru-RU" sz="2400" dirty="0"/>
              <a:t>Электрический ток нагревает проводник. Это явление нам хорошо известно. Объясняет­ся оно тем, что свободные электроны в метал­лах или ионы в растворах солей, кислот, щело­чей, перемещаясь под действием электриче­ского поля, взаимодействуют с ионами или атомами вещества проводника и передают им свою энергию.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81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Сделано дома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8000" y="540000"/>
            <a:ext cx="1943720" cy="36933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Сборник № 594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1179" y="540000"/>
            <a:ext cx="360000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74098" y="540000"/>
            <a:ext cx="6497901" cy="369332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Увеличилась в 1,1 раза. 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8000" y="1061732"/>
            <a:ext cx="1943720" cy="36933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Сборник № 596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141179" y="1061732"/>
            <a:ext cx="360000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2574098" y="1061732"/>
            <a:ext cx="6497901" cy="369332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0,88 </a:t>
            </a:r>
            <a:r>
              <a:rPr lang="ru-RU" sz="2000" dirty="0" err="1" smtClean="0">
                <a:solidFill>
                  <a:schemeClr val="accent5">
                    <a:lumMod val="75000"/>
                  </a:schemeClr>
                </a:solidFill>
              </a:rPr>
              <a:t>кВт</a:t>
            </a:r>
            <a:r>
              <a:rPr lang="ru-RU" sz="2000" dirty="0" err="1" smtClean="0">
                <a:solidFill>
                  <a:schemeClr val="accent5">
                    <a:lumMod val="75000"/>
                  </a:schemeClr>
                </a:solidFill>
                <a:latin typeface="Cambria Math"/>
                <a:ea typeface="Cambria Math"/>
              </a:rPr>
              <a:t>·</a:t>
            </a:r>
            <a:r>
              <a:rPr lang="ru-RU" sz="2000" dirty="0" err="1" smtClean="0">
                <a:solidFill>
                  <a:schemeClr val="accent5">
                    <a:lumMod val="75000"/>
                  </a:schemeClr>
                </a:solidFill>
              </a:rPr>
              <a:t>ч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07999" y="1556792"/>
            <a:ext cx="1943720" cy="36933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Сборник № 600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2141178" y="1556792"/>
            <a:ext cx="360000" cy="28800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?</a:t>
            </a: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74097" y="1556792"/>
            <a:ext cx="6497901" cy="369332"/>
          </a:xfrm>
          <a:prstGeom prst="rect">
            <a:avLst/>
          </a:prstGeom>
          <a:solidFill>
            <a:schemeClr val="bg1"/>
          </a:solidFill>
          <a:ln w="63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0,13 </a:t>
            </a:r>
            <a:r>
              <a:rPr lang="ru-RU" sz="2000" dirty="0" err="1" smtClean="0">
                <a:solidFill>
                  <a:schemeClr val="accent5">
                    <a:lumMod val="75000"/>
                  </a:schemeClr>
                </a:solidFill>
              </a:rPr>
              <a:t>кВт</a:t>
            </a:r>
            <a:r>
              <a:rPr lang="ru-RU" sz="2000" dirty="0" err="1" smtClean="0">
                <a:solidFill>
                  <a:schemeClr val="accent5">
                    <a:lumMod val="75000"/>
                  </a:schemeClr>
                </a:solidFill>
                <a:latin typeface="Cambria Math"/>
                <a:ea typeface="Cambria Math"/>
              </a:rPr>
              <a:t>·</a:t>
            </a:r>
            <a:r>
              <a:rPr lang="ru-RU" sz="2000" dirty="0" err="1" smtClean="0">
                <a:solidFill>
                  <a:schemeClr val="accent5">
                    <a:lumMod val="75000"/>
                  </a:schemeClr>
                </a:solidFill>
              </a:rPr>
              <a:t>ч</a:t>
            </a:r>
            <a:r>
              <a:rPr lang="ru-RU" sz="2000" dirty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791" y="3228540"/>
            <a:ext cx="896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000" dirty="0" smtClean="0"/>
              <a:t>Узнайте </a:t>
            </a:r>
            <a:r>
              <a:rPr lang="ru-RU" sz="2000" dirty="0"/>
              <a:t>мощности имеющихся у вас в квартире электрических при­боров и примерное время их работы в течение недели. Вычислите сто­имость израсходованной ими за неделю энергии и сравните получен­ную вами сумму с той, которая определяется по счётчику</a:t>
            </a:r>
            <a:r>
              <a:rPr lang="ru-RU" sz="2000" dirty="0" smtClean="0"/>
              <a:t>. </a:t>
            </a:r>
          </a:p>
          <a:p>
            <a:pPr marL="457200" indent="-457200">
              <a:buAutoNum type="arabicPeriod"/>
            </a:pPr>
            <a:r>
              <a:rPr lang="ru-RU" sz="2000" dirty="0" smtClean="0"/>
              <a:t>По </a:t>
            </a:r>
            <a:r>
              <a:rPr lang="ru-RU" sz="2000" dirty="0"/>
              <a:t>счётчику определите и запишите, какая электроэнергия расходу­ется в вашей квартире за неделю (или месяц). В течение следующей недели (месяца) старайтесь экономить энергию — выключать, когда это возможно, электроприборы. Определите по счётчику, сколько энергии вы сумели сэкономить.</a:t>
            </a:r>
          </a:p>
        </p:txBody>
      </p:sp>
      <p:grpSp>
        <p:nvGrpSpPr>
          <p:cNvPr id="27" name="Группа 26"/>
          <p:cNvGrpSpPr/>
          <p:nvPr/>
        </p:nvGrpSpPr>
        <p:grpSpPr>
          <a:xfrm>
            <a:off x="215922" y="2859744"/>
            <a:ext cx="2285256" cy="288000"/>
            <a:chOff x="216000" y="1548000"/>
            <a:chExt cx="2285256" cy="288000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216000" y="1548000"/>
              <a:ext cx="288000" cy="288000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25400">
              <a:solidFill>
                <a:srgbClr val="6A75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6A75A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03999" y="1548000"/>
              <a:ext cx="1997257" cy="288000"/>
            </a:xfrm>
            <a:prstGeom prst="rect">
              <a:avLst/>
            </a:prstGeom>
            <a:solidFill>
              <a:srgbClr val="6A75A6"/>
            </a:solidFill>
            <a:ln w="25400">
              <a:solidFill>
                <a:srgbClr val="6A75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Задание 52</a:t>
              </a:r>
              <a:endParaRPr lang="ru-RU" sz="2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431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8" grpId="0" animBg="1"/>
      <p:bldP spid="23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Физическая разминка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548680"/>
            <a:ext cx="89289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/>
              <a:t>Как </a:t>
            </a:r>
            <a:r>
              <a:rPr lang="ru-RU" sz="2400" dirty="0"/>
              <a:t>объяснить, почему </a:t>
            </a:r>
            <a:r>
              <a:rPr lang="ru-RU" sz="2400" dirty="0" smtClean="0"/>
              <a:t>проводники </a:t>
            </a:r>
            <a:r>
              <a:rPr lang="ru-RU" sz="2400" dirty="0"/>
              <a:t>обладают сопротивлением? 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Как понимать </a:t>
            </a:r>
            <a:r>
              <a:rPr lang="ru-RU" sz="2400" dirty="0"/>
              <a:t>выражение «внутренняя энергия </a:t>
            </a:r>
            <a:r>
              <a:rPr lang="ru-RU" sz="2400" dirty="0" smtClean="0"/>
              <a:t>проводника </a:t>
            </a:r>
            <a:r>
              <a:rPr lang="ru-RU" sz="2400" dirty="0"/>
              <a:t>увеличилась»? 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В </a:t>
            </a:r>
            <a:r>
              <a:rPr lang="ru-RU" sz="2400" dirty="0"/>
              <a:t>каких единицах удобнее выражать работу тока на практике? </a:t>
            </a:r>
          </a:p>
          <a:p>
            <a:pPr marL="457200" indent="-457200">
              <a:buAutoNum type="arabicPeriod"/>
            </a:pPr>
            <a:r>
              <a:rPr lang="ru-RU" sz="2400" dirty="0" smtClean="0"/>
              <a:t>Преобразуйте </a:t>
            </a:r>
            <a:r>
              <a:rPr lang="ru-RU" sz="2400" dirty="0"/>
              <a:t>работу тока из </a:t>
            </a:r>
            <a:r>
              <a:rPr lang="ru-RU" sz="2400" dirty="0" err="1" smtClean="0"/>
              <a:t>Вт</a:t>
            </a:r>
            <a:r>
              <a:rPr lang="ru-RU" sz="2400" dirty="0" err="1" smtClean="0">
                <a:latin typeface="Cambria Math"/>
                <a:ea typeface="Cambria Math"/>
              </a:rPr>
              <a:t>·</a:t>
            </a:r>
            <a:r>
              <a:rPr lang="ru-RU" sz="2400" dirty="0" err="1" smtClean="0"/>
              <a:t>ч</a:t>
            </a:r>
            <a:r>
              <a:rPr lang="ru-RU" sz="2400" dirty="0"/>
              <a:t>, </a:t>
            </a:r>
            <a:r>
              <a:rPr lang="ru-RU" sz="2400" dirty="0" err="1" smtClean="0"/>
              <a:t>гВт</a:t>
            </a:r>
            <a:r>
              <a:rPr lang="ru-RU" sz="2400" dirty="0" err="1" smtClean="0">
                <a:latin typeface="Cambria Math"/>
                <a:ea typeface="Cambria Math"/>
              </a:rPr>
              <a:t>·</a:t>
            </a:r>
            <a:r>
              <a:rPr lang="ru-RU" sz="2400" dirty="0" err="1" smtClean="0"/>
              <a:t>ч</a:t>
            </a:r>
            <a:r>
              <a:rPr lang="ru-RU" sz="2400" dirty="0"/>
              <a:t>, </a:t>
            </a:r>
            <a:r>
              <a:rPr lang="ru-RU" sz="2400" dirty="0" err="1" smtClean="0"/>
              <a:t>кВт</a:t>
            </a:r>
            <a:r>
              <a:rPr lang="ru-RU" sz="2400" dirty="0" err="1" smtClean="0">
                <a:latin typeface="Cambria Math"/>
                <a:ea typeface="Cambria Math"/>
              </a:rPr>
              <a:t>·</a:t>
            </a:r>
            <a:r>
              <a:rPr lang="ru-RU" sz="2400" dirty="0" err="1" smtClean="0"/>
              <a:t>ч</a:t>
            </a:r>
            <a:r>
              <a:rPr lang="ru-RU" sz="2400" dirty="0" smtClean="0"/>
              <a:t> </a:t>
            </a:r>
            <a:r>
              <a:rPr lang="ru-RU" sz="2400" dirty="0"/>
              <a:t>в Дж.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8077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Расчет количества теплоты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59016" y="1340768"/>
            <a:ext cx="1561646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latin typeface="Cambria Math" pitchFamily="18" charset="0"/>
                <a:ea typeface="Cambria Math" pitchFamily="18" charset="0"/>
              </a:rPr>
              <a:t>Q= I</a:t>
            </a:r>
            <a:r>
              <a:rPr lang="en-US" sz="2800" i="1" baseline="30000" dirty="0" smtClean="0">
                <a:latin typeface="Cambria Math" pitchFamily="18" charset="0"/>
                <a:ea typeface="Cambria Math" pitchFamily="18" charset="0"/>
              </a:rPr>
              <a:t>2</a:t>
            </a:r>
            <a:r>
              <a:rPr lang="ru-RU" sz="2800" i="1" dirty="0" smtClean="0">
                <a:latin typeface="Cambria Math"/>
                <a:ea typeface="Cambria Math"/>
              </a:rPr>
              <a:t>·</a:t>
            </a:r>
            <a:r>
              <a:rPr lang="en-US" sz="2800" i="1" dirty="0" smtClean="0">
                <a:latin typeface="Cambria Math" pitchFamily="18" charset="0"/>
                <a:ea typeface="Cambria Math" pitchFamily="18" charset="0"/>
              </a:rPr>
              <a:t>R</a:t>
            </a:r>
            <a:r>
              <a:rPr lang="ru-RU" sz="2800" i="1" dirty="0" smtClean="0">
                <a:latin typeface="Cambria Math"/>
                <a:ea typeface="Cambria Math"/>
              </a:rPr>
              <a:t>·</a:t>
            </a:r>
            <a:r>
              <a:rPr lang="en-US" sz="2800" i="1" dirty="0" smtClean="0">
                <a:latin typeface="Cambria Math" pitchFamily="18" charset="0"/>
                <a:ea typeface="Cambria Math" pitchFamily="18" charset="0"/>
              </a:rPr>
              <a:t>t</a:t>
            </a:r>
            <a:endParaRPr lang="ru-RU" sz="2800" i="1" dirty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094825"/>
            <a:ext cx="1447800" cy="1905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1787" y="1138804"/>
            <a:ext cx="1381125" cy="1905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13657" y="2989799"/>
            <a:ext cx="27776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/>
              <a:t>ДЖОУЛЬ ДЖЕЙМС ПРЕСКОТТ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099568" y="3029432"/>
            <a:ext cx="30492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/>
              <a:t>ЛЕНЦ ЭМИЛИЙ ХРИСТИАНОВИЧ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713018" y="1974136"/>
            <a:ext cx="58113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</a:rPr>
              <a:t>Опыты показывают, что в неподвижных </a:t>
            </a:r>
            <a:r>
              <a:rPr lang="ru-RU" sz="2000" dirty="0" smtClean="0">
                <a:solidFill>
                  <a:srgbClr val="C00000"/>
                </a:solidFill>
              </a:rPr>
              <a:t>металлических </a:t>
            </a:r>
            <a:r>
              <a:rPr lang="ru-RU" sz="2000" dirty="0">
                <a:solidFill>
                  <a:srgbClr val="C00000"/>
                </a:solidFill>
              </a:rPr>
              <a:t>проводниках вся работа тока идёт на увеличение их внутренней энергии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4824000"/>
            <a:ext cx="9144000" cy="156966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dirty="0">
                <a:latin typeface="Arial" pitchFamily="34" charset="0"/>
                <a:cs typeface="Arial" pitchFamily="34" charset="0"/>
              </a:rPr>
              <a:t>В цепь источника тока включены последовательно три проволоки одинакового сечения и длины: медная, стальная и никелиновая. Ка­кая из них больше нагреется? Ответ обоснуйте и по возможности про­верьте в классе на опыте.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97362" y="3382929"/>
            <a:ext cx="180000" cy="1080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277841" y="3382929"/>
            <a:ext cx="8761485" cy="10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Количество теплоты, выделяемое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проводником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с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током, равно произведению квадрата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силы</a:t>
            </a:r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тока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, сопротивления проводника и времени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.</a:t>
            </a:r>
            <a:endParaRPr lang="ru-RU" sz="2200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4509120"/>
            <a:ext cx="14861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dirty="0" smtClean="0">
                <a:solidFill>
                  <a:srgbClr val="C00000"/>
                </a:solidFill>
              </a:rPr>
              <a:t>ПРОВЕРЬ СЕБЯ</a:t>
            </a:r>
            <a:endParaRPr lang="ru-RU" sz="1600" b="1" dirty="0">
              <a:solidFill>
                <a:srgbClr val="C0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98942" y="1348201"/>
            <a:ext cx="989373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latin typeface="Cambria Math" pitchFamily="18" charset="0"/>
                <a:ea typeface="Cambria Math" pitchFamily="18" charset="0"/>
              </a:rPr>
              <a:t>A= Q</a:t>
            </a:r>
            <a:endParaRPr lang="ru-RU" sz="2800" i="1" dirty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96882" y="1348201"/>
            <a:ext cx="1428596" cy="5232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2800" i="1" dirty="0" smtClean="0">
                <a:latin typeface="Cambria Math" pitchFamily="18" charset="0"/>
                <a:ea typeface="Cambria Math" pitchFamily="18" charset="0"/>
              </a:rPr>
              <a:t>Q= I</a:t>
            </a:r>
            <a:r>
              <a:rPr lang="ru-RU" sz="2800" i="1" dirty="0" smtClean="0">
                <a:latin typeface="Cambria Math"/>
                <a:ea typeface="Cambria Math"/>
              </a:rPr>
              <a:t>·</a:t>
            </a:r>
            <a:r>
              <a:rPr lang="en-US" sz="2800" i="1" dirty="0" smtClean="0">
                <a:latin typeface="Cambria Math" pitchFamily="18" charset="0"/>
                <a:ea typeface="Cambria Math" pitchFamily="18" charset="0"/>
              </a:rPr>
              <a:t>U</a:t>
            </a:r>
            <a:r>
              <a:rPr lang="ru-RU" sz="2800" i="1" dirty="0" smtClean="0">
                <a:latin typeface="Cambria Math"/>
                <a:ea typeface="Cambria Math"/>
              </a:rPr>
              <a:t>·</a:t>
            </a:r>
            <a:r>
              <a:rPr lang="en-US" sz="2800" i="1" dirty="0" smtClean="0">
                <a:latin typeface="Cambria Math" pitchFamily="18" charset="0"/>
                <a:ea typeface="Cambria Math" pitchFamily="18" charset="0"/>
              </a:rPr>
              <a:t>t</a:t>
            </a:r>
            <a:endParaRPr lang="ru-RU" sz="2800" i="1" dirty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789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Наши задачи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6454"/>
            <a:ext cx="9144000" cy="3325091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22059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нутый угол 2"/>
          <p:cNvSpPr/>
          <p:nvPr/>
        </p:nvSpPr>
        <p:spPr>
          <a:xfrm>
            <a:off x="395536" y="764704"/>
            <a:ext cx="8208912" cy="2664296"/>
          </a:xfrm>
          <a:prstGeom prst="foldedCorner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Итоги…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764704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Каков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механизм тока в металлах?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Как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объяснить нагревание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проводников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при прохождении по ним тока?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От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чего зависит количество теплоты, выделяемое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проводником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с током?</a:t>
            </a:r>
            <a:endParaRPr lang="ru-RU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35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2321</TotalTime>
  <Words>374</Words>
  <Application>Microsoft Office PowerPoint</Application>
  <PresentationFormat>Экран (4:3)</PresentationFormat>
  <Paragraphs>41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433</cp:revision>
  <dcterms:created xsi:type="dcterms:W3CDTF">2016-04-18T09:19:32Z</dcterms:created>
  <dcterms:modified xsi:type="dcterms:W3CDTF">2021-04-12T22:09:24Z</dcterms:modified>
</cp:coreProperties>
</file>