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8" r:id="rId3"/>
    <p:sldId id="298" r:id="rId4"/>
    <p:sldId id="259" r:id="rId5"/>
    <p:sldId id="330" r:id="rId6"/>
    <p:sldId id="331" r:id="rId7"/>
    <p:sldId id="332" r:id="rId8"/>
    <p:sldId id="316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9FB"/>
    <a:srgbClr val="3C3D62"/>
    <a:srgbClr val="FFFFFF"/>
    <a:srgbClr val="FFFFCC"/>
    <a:srgbClr val="CC3300"/>
    <a:srgbClr val="FF5050"/>
    <a:srgbClr val="4D4D4D"/>
    <a:srgbClr val="4B4D79"/>
    <a:srgbClr val="969696"/>
    <a:srgbClr val="F0F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34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62D095-041D-4260-963C-38E423084160}" type="doc">
      <dgm:prSet loTypeId="urn:microsoft.com/office/officeart/2005/8/layout/chevron2" loCatId="process" qsTypeId="urn:microsoft.com/office/officeart/2005/8/quickstyle/simple3" qsCatId="simple" csTypeId="urn:microsoft.com/office/officeart/2005/8/colors/accent3_2" csCatId="accent3"/>
      <dgm:spPr/>
      <dgm:t>
        <a:bodyPr/>
        <a:lstStyle/>
        <a:p>
          <a:endParaRPr lang="ru-RU"/>
        </a:p>
      </dgm:t>
    </dgm:pt>
    <dgm:pt modelId="{ACAD6C65-190D-4263-AEAF-3AD7B0686D60}">
      <dgm:prSet/>
      <dgm:spPr/>
      <dgm:t>
        <a:bodyPr/>
        <a:lstStyle/>
        <a:p>
          <a:pPr rtl="0"/>
          <a:r>
            <a:rPr lang="ru-RU" b="1" i="1" smtClean="0"/>
            <a:t>?</a:t>
          </a:r>
          <a:endParaRPr lang="ru-RU"/>
        </a:p>
      </dgm:t>
    </dgm:pt>
    <dgm:pt modelId="{DD72D6E3-BB1E-47C4-9EAC-5340D52FD9B6}" type="parTrans" cxnId="{79220CFA-B803-468D-BD69-0A8F67912FC6}">
      <dgm:prSet/>
      <dgm:spPr/>
      <dgm:t>
        <a:bodyPr/>
        <a:lstStyle/>
        <a:p>
          <a:endParaRPr lang="ru-RU"/>
        </a:p>
      </dgm:t>
    </dgm:pt>
    <dgm:pt modelId="{6C41B6D6-B883-49D8-B252-D7F88713FC7D}" type="sibTrans" cxnId="{79220CFA-B803-468D-BD69-0A8F67912FC6}">
      <dgm:prSet/>
      <dgm:spPr/>
      <dgm:t>
        <a:bodyPr/>
        <a:lstStyle/>
        <a:p>
          <a:endParaRPr lang="ru-RU"/>
        </a:p>
      </dgm:t>
    </dgm:pt>
    <dgm:pt modelId="{2335D700-116A-4C02-ADF5-DA6C01F7EC7B}" type="pres">
      <dgm:prSet presAssocID="{BB62D095-041D-4260-963C-38E42308416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C291FB-DBF7-44A5-97AF-30CED5B78D2C}" type="pres">
      <dgm:prSet presAssocID="{ACAD6C65-190D-4263-AEAF-3AD7B0686D60}" presName="composite" presStyleCnt="0"/>
      <dgm:spPr/>
    </dgm:pt>
    <dgm:pt modelId="{B53CFE45-587A-4251-9BD8-6B2865606843}" type="pres">
      <dgm:prSet presAssocID="{ACAD6C65-190D-4263-AEAF-3AD7B0686D60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6E204D-C5F1-48DF-8828-CF3A13EC494F}" type="pres">
      <dgm:prSet presAssocID="{ACAD6C65-190D-4263-AEAF-3AD7B0686D60}" presName="descendantText" presStyleLbl="alignAcc1" presStyleIdx="0" presStyleCnt="1">
        <dgm:presLayoutVars>
          <dgm:bulletEnabled val="1"/>
        </dgm:presLayoutVars>
      </dgm:prSet>
      <dgm:spPr/>
    </dgm:pt>
  </dgm:ptLst>
  <dgm:cxnLst>
    <dgm:cxn modelId="{5B12BFC5-12E1-4499-89D3-BD060374D627}" type="presOf" srcId="{ACAD6C65-190D-4263-AEAF-3AD7B0686D60}" destId="{B53CFE45-587A-4251-9BD8-6B2865606843}" srcOrd="0" destOrd="0" presId="urn:microsoft.com/office/officeart/2005/8/layout/chevron2"/>
    <dgm:cxn modelId="{79220CFA-B803-468D-BD69-0A8F67912FC6}" srcId="{BB62D095-041D-4260-963C-38E423084160}" destId="{ACAD6C65-190D-4263-AEAF-3AD7B0686D60}" srcOrd="0" destOrd="0" parTransId="{DD72D6E3-BB1E-47C4-9EAC-5340D52FD9B6}" sibTransId="{6C41B6D6-B883-49D8-B252-D7F88713FC7D}"/>
    <dgm:cxn modelId="{9DE33283-672F-4978-B819-6D9A08CA01F2}" type="presOf" srcId="{BB62D095-041D-4260-963C-38E423084160}" destId="{2335D700-116A-4C02-ADF5-DA6C01F7EC7B}" srcOrd="0" destOrd="0" presId="urn:microsoft.com/office/officeart/2005/8/layout/chevron2"/>
    <dgm:cxn modelId="{9D52E793-490A-4F8D-953B-483C3B57B4E5}" type="presParOf" srcId="{2335D700-116A-4C02-ADF5-DA6C01F7EC7B}" destId="{EFC291FB-DBF7-44A5-97AF-30CED5B78D2C}" srcOrd="0" destOrd="0" presId="urn:microsoft.com/office/officeart/2005/8/layout/chevron2"/>
    <dgm:cxn modelId="{D03102F3-5418-49BF-AFD2-A9FEF3E52420}" type="presParOf" srcId="{EFC291FB-DBF7-44A5-97AF-30CED5B78D2C}" destId="{B53CFE45-587A-4251-9BD8-6B2865606843}" srcOrd="0" destOrd="0" presId="urn:microsoft.com/office/officeart/2005/8/layout/chevron2"/>
    <dgm:cxn modelId="{5EFE3E4E-5890-494C-83E7-3E7B91BEF466}" type="presParOf" srcId="{EFC291FB-DBF7-44A5-97AF-30CED5B78D2C}" destId="{F16E204D-C5F1-48DF-8828-CF3A13EC494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53CFE45-587A-4251-9BD8-6B2865606843}">
      <dsp:nvSpPr>
        <dsp:cNvPr id="0" name=""/>
        <dsp:cNvSpPr/>
      </dsp:nvSpPr>
      <dsp:spPr>
        <a:xfrm rot="5400000">
          <a:off x="-299569" y="450379"/>
          <a:ext cx="898707" cy="299569"/>
        </a:xfrm>
        <a:prstGeom prst="chevron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3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" tIns="24765" rIns="24765" bIns="24765" numCol="1" spcCol="1270" anchor="ctr" anchorCtr="0">
          <a:noAutofit/>
        </a:bodyPr>
        <a:lstStyle/>
        <a:p>
          <a:pPr lvl="0" algn="ctr" defTabSz="17335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i="1" kern="1200" smtClean="0"/>
            <a:t>?</a:t>
          </a:r>
          <a:endParaRPr lang="ru-RU" sz="3900" kern="1200"/>
        </a:p>
      </dsp:txBody>
      <dsp:txXfrm rot="-5400000">
        <a:off x="-1" y="300596"/>
        <a:ext cx="299569" cy="599138"/>
      </dsp:txXfrm>
    </dsp:sp>
    <dsp:sp modelId="{F16E204D-C5F1-48DF-8828-CF3A13EC494F}">
      <dsp:nvSpPr>
        <dsp:cNvPr id="0" name=""/>
        <dsp:cNvSpPr/>
      </dsp:nvSpPr>
      <dsp:spPr>
        <a:xfrm rot="5400000">
          <a:off x="149784" y="300595"/>
          <a:ext cx="748923" cy="44935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9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09.04.2021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media/int_35_1_1.swf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678728" y="119268"/>
            <a:ext cx="34469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969696"/>
                </a:solidFill>
              </a:rPr>
              <a:t>Физика, 8</a:t>
            </a:r>
          </a:p>
          <a:p>
            <a:r>
              <a:rPr lang="ru-RU" sz="1400" b="1" dirty="0" smtClean="0">
                <a:solidFill>
                  <a:srgbClr val="969696"/>
                </a:solidFill>
              </a:rPr>
              <a:t>Сенин В.Г., МБОУ «СОШ № 4», г. Корсаков</a:t>
            </a:r>
            <a:endParaRPr lang="ru-RU" sz="1400" b="1" dirty="0">
              <a:solidFill>
                <a:srgbClr val="96969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2016000"/>
            <a:ext cx="9144000" cy="836784"/>
          </a:xfrm>
          <a:prstGeom prst="rect">
            <a:avLst/>
          </a:prstGeom>
          <a:solidFill>
            <a:schemeClr val="bg1">
              <a:alpha val="71000"/>
            </a:schemeClr>
          </a:soli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Arial Black" pitchFamily="34" charset="0"/>
                <a:cs typeface="Arial" pitchFamily="34" charset="0"/>
              </a:rPr>
              <a:t>ЭЛЕКТРИЧЕСКАЯ ЦЕПЬ И ЕЕ СОСТАВНЫЕ ЧАСТИ. ЭЛЕКТРИЧЕСКИЙ ТОК В МЕТАЛЛАХ</a:t>
            </a:r>
            <a:endParaRPr lang="ru-RU" sz="2400" dirty="0">
              <a:solidFill>
                <a:schemeClr val="tx1">
                  <a:lumMod val="65000"/>
                  <a:lumOff val="35000"/>
                </a:schemeClr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4000" y="4653136"/>
            <a:ext cx="8784976" cy="830997"/>
          </a:xfrm>
          <a:prstGeom prst="rect">
            <a:avLst/>
          </a:prstGeom>
          <a:solidFill>
            <a:schemeClr val="bg1"/>
          </a:solidFill>
          <a:ln>
            <a:solidFill>
              <a:srgbClr val="4B4D7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4B4D79"/>
                </a:solidFill>
              </a:rPr>
              <a:t>Домашнее </a:t>
            </a:r>
            <a:r>
              <a:rPr lang="ru-RU" sz="2400" b="1" dirty="0" smtClean="0">
                <a:solidFill>
                  <a:srgbClr val="4B4D79"/>
                </a:solidFill>
              </a:rPr>
              <a:t>задание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</a:t>
            </a:r>
            <a:r>
              <a:rPr lang="ru-RU" sz="2400" dirty="0"/>
              <a:t>§ 33, 34. Упражнение 23 (1, 3, 4). Задание в конце § 34.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6250" y="4752000"/>
            <a:ext cx="304923" cy="30492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00" y="144000"/>
            <a:ext cx="5524500" cy="171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108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Цель нашего урока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Блок-схема: документ 1"/>
          <p:cNvSpPr/>
          <p:nvPr/>
        </p:nvSpPr>
        <p:spPr>
          <a:xfrm>
            <a:off x="107504" y="589950"/>
            <a:ext cx="3816424" cy="3343106"/>
          </a:xfrm>
          <a:prstGeom prst="flowChartDocument">
            <a:avLst/>
          </a:prstGeom>
          <a:solidFill>
            <a:schemeClr val="bg1"/>
          </a:solidFill>
          <a:ln w="63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Изучить составные элементы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электрической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цепи и их обозначения на схемах, выяснить механизм электрического тока в металлах на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</a:rPr>
              <a:t>основе </a:t>
            </a:r>
            <a:r>
              <a:rPr lang="ru-RU" sz="2400" dirty="0">
                <a:solidFill>
                  <a:schemeClr val="accent5">
                    <a:lumMod val="75000"/>
                  </a:schemeClr>
                </a:solidFill>
              </a:rPr>
              <a:t>электронных представлений.</a:t>
            </a:r>
            <a:endParaRPr lang="ru-RU" sz="2400" dirty="0">
              <a:solidFill>
                <a:schemeClr val="accent5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67944" y="566678"/>
            <a:ext cx="5076056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  <a:latin typeface="Mistral" pitchFamily="66" charset="0"/>
              </a:rPr>
              <a:t>Важно!</a:t>
            </a:r>
          </a:p>
          <a:p>
            <a:r>
              <a:rPr lang="ru-RU" sz="2400" dirty="0" smtClean="0"/>
              <a:t>Овладеть  навыками </a:t>
            </a:r>
            <a:r>
              <a:rPr lang="ru-RU" sz="2400" dirty="0"/>
              <a:t>самостоятельного приобретения знаний об </a:t>
            </a:r>
            <a:r>
              <a:rPr lang="ru-RU" sz="2400" dirty="0" smtClean="0"/>
              <a:t>электрическом </a:t>
            </a:r>
            <a:r>
              <a:rPr lang="ru-RU" sz="2400" dirty="0"/>
              <a:t>токе в металлах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15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Сделано дома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6896" y="2859744"/>
            <a:ext cx="8750207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Arial" pitchFamily="34" charset="0"/>
                <a:cs typeface="Arial" pitchFamily="34" charset="0"/>
              </a:rPr>
              <a:t>Подготовить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опыты «Изготовление и испытание гальванического элемента», «Изготовление гальванического элемента из овощей или фруктов»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196898" y="778352"/>
            <a:ext cx="2359816" cy="288000"/>
            <a:chOff x="216000" y="1548000"/>
            <a:chExt cx="1836000" cy="28800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216000" y="1548000"/>
              <a:ext cx="288000" cy="288000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dirty="0">
                <a:solidFill>
                  <a:srgbClr val="6A75A6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504000" y="1548000"/>
              <a:ext cx="1548000" cy="288000"/>
            </a:xfrm>
            <a:prstGeom prst="rect">
              <a:avLst/>
            </a:prstGeom>
            <a:solidFill>
              <a:srgbClr val="6A75A6"/>
            </a:solidFill>
            <a:ln w="25400">
              <a:solidFill>
                <a:srgbClr val="6A75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Задание </a:t>
              </a:r>
              <a:r>
                <a:rPr lang="ru-RU" sz="2400" dirty="0"/>
                <a:t>§ </a:t>
              </a:r>
              <a:r>
                <a:rPr lang="ru-RU" sz="2200" dirty="0" smtClean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32</a:t>
              </a:r>
              <a:endParaRPr lang="ru-RU" sz="2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196897" y="1203560"/>
            <a:ext cx="885771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помощью Интернета найдите, какие существуют типы зарядных устройств и выделите их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особенности.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Подготовьте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презентацию о применении аккумуляторов.</a:t>
            </a:r>
          </a:p>
        </p:txBody>
      </p:sp>
    </p:spTree>
    <p:extLst>
      <p:ext uri="{BB962C8B-B14F-4D97-AF65-F5344CB8AC3E}">
        <p14:creationId xmlns:p14="http://schemas.microsoft.com/office/powerpoint/2010/main" val="169332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Физическая разминка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548680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В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чем отличие проводников, диэлектриков и полупроводников?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Что является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причиной направленного движения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заряженных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частиц?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Какую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роль выполняет источник тока?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источники тока вам известны?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процессы происходят при зарядке и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разрядке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аккумулятора?</a:t>
            </a:r>
          </a:p>
        </p:txBody>
      </p:sp>
    </p:spTree>
    <p:extLst>
      <p:ext uri="{BB962C8B-B14F-4D97-AF65-F5344CB8AC3E}">
        <p14:creationId xmlns:p14="http://schemas.microsoft.com/office/powerpoint/2010/main" val="139445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Электрическая цепь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636351"/>
            <a:ext cx="8784976" cy="1015663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Arial" pitchFamily="34" charset="0"/>
                <a:cs typeface="Arial" pitchFamily="34" charset="0"/>
              </a:rPr>
              <a:t>Чтобы электрический ток существовал длительное время, кроме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электрического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поля необходимо наличие замкнутой цепи, в которую включаются различные потребители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энергии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электрического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тока…?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620688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Как разделяются </a:t>
            </a:r>
            <a:r>
              <a:rPr lang="ru-RU" sz="2000" dirty="0"/>
              <a:t>электрически </a:t>
            </a:r>
            <a:r>
              <a:rPr lang="ru-RU" sz="2000" dirty="0" smtClean="0"/>
              <a:t>заряженные частицы </a:t>
            </a:r>
            <a:r>
              <a:rPr lang="ru-RU" sz="2000" dirty="0"/>
              <a:t>в источнике </a:t>
            </a:r>
            <a:r>
              <a:rPr lang="ru-RU" sz="2000" dirty="0" smtClean="0"/>
              <a:t>тока? </a:t>
            </a:r>
          </a:p>
          <a:p>
            <a:r>
              <a:rPr lang="ru-RU" sz="2000" dirty="0" smtClean="0"/>
              <a:t>При </a:t>
            </a:r>
            <a:r>
              <a:rPr lang="ru-RU" sz="2000" dirty="0"/>
              <a:t>разделении зарядов возникает </a:t>
            </a:r>
            <a:r>
              <a:rPr lang="ru-RU" sz="2000" dirty="0" smtClean="0"/>
              <a:t>электрическое </a:t>
            </a:r>
            <a:r>
              <a:rPr lang="ru-RU" sz="2000" dirty="0"/>
              <a:t>поле, которое обладает энергией. Это поле </a:t>
            </a:r>
            <a:r>
              <a:rPr lang="ru-RU" sz="2000" dirty="0" smtClean="0"/>
              <a:t>может </a:t>
            </a:r>
            <a:r>
              <a:rPr lang="ru-RU" sz="2000" dirty="0"/>
              <a:t>совершать работу, например, по перемещению </a:t>
            </a:r>
            <a:r>
              <a:rPr lang="ru-RU" sz="2000" dirty="0" smtClean="0"/>
              <a:t>…? 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780928"/>
            <a:ext cx="5772150" cy="218122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73605746"/>
              </p:ext>
            </p:extLst>
          </p:nvPr>
        </p:nvGraphicFramePr>
        <p:xfrm>
          <a:off x="6239745" y="3271375"/>
          <a:ext cx="748923" cy="12003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90928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Электрическая цепь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92696"/>
            <a:ext cx="1571625" cy="1905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1835696" y="692696"/>
            <a:ext cx="730830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Практические указания</a:t>
            </a:r>
            <a:r>
              <a:rPr lang="ru-RU" sz="2400" dirty="0"/>
              <a:t>: </a:t>
            </a:r>
            <a:endParaRPr lang="ru-RU" sz="2400" dirty="0" smtClean="0"/>
          </a:p>
          <a:p>
            <a:r>
              <a:rPr lang="ru-RU" sz="2400" dirty="0" smtClean="0"/>
              <a:t>соединение </a:t>
            </a:r>
            <a:r>
              <a:rPr lang="ru-RU" sz="2400" dirty="0"/>
              <a:t>начинают с положительного </a:t>
            </a:r>
            <a:r>
              <a:rPr lang="ru-RU" sz="2400" dirty="0" smtClean="0"/>
              <a:t>полюса </a:t>
            </a:r>
            <a:r>
              <a:rPr lang="ru-RU" sz="2400" dirty="0"/>
              <a:t>источника, затем присоединяют ключ, </a:t>
            </a:r>
            <a:r>
              <a:rPr lang="ru-RU" sz="2400" dirty="0" smtClean="0"/>
              <a:t>который </a:t>
            </a:r>
            <a:r>
              <a:rPr lang="ru-RU" sz="2400" dirty="0"/>
              <a:t>должен быть разомкнутым, и только потом </a:t>
            </a:r>
            <a:r>
              <a:rPr lang="ru-RU" sz="2400" dirty="0" smtClean="0"/>
              <a:t>потребитель</a:t>
            </a:r>
            <a:r>
              <a:rPr lang="ru-RU" sz="2400" dirty="0"/>
              <a:t>, заканчивают соединение отрицательным полюсом источника.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79512" y="2987633"/>
            <a:ext cx="8856984" cy="1200329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C00000"/>
                </a:solidFill>
              </a:rPr>
              <a:t>Придумайте схему соединения гальванического эле­мента, звонка и двух кнопок, расположенных так, чтобы можно было позвонить из двух разных мест.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464496" y="4187962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/>
              <a:t>После  </a:t>
            </a:r>
            <a:r>
              <a:rPr lang="ru-RU" sz="2000" dirty="0"/>
              <a:t>разбора задачи </a:t>
            </a:r>
            <a:r>
              <a:rPr lang="ru-RU" sz="2000" dirty="0" smtClean="0"/>
              <a:t>перечертить </a:t>
            </a:r>
            <a:r>
              <a:rPr lang="ru-RU" sz="2000" dirty="0"/>
              <a:t>схему в тетрадь.</a:t>
            </a:r>
          </a:p>
        </p:txBody>
      </p:sp>
      <p:sp>
        <p:nvSpPr>
          <p:cNvPr id="2" name="Скругленный прямоугольник 1">
            <a:hlinkClick r:id="rId3" action="ppaction://hlinkfile"/>
          </p:cNvPr>
          <p:cNvSpPr/>
          <p:nvPr/>
        </p:nvSpPr>
        <p:spPr>
          <a:xfrm>
            <a:off x="179512" y="4365104"/>
            <a:ext cx="2520280" cy="360040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accent5">
                    <a:lumMod val="50000"/>
                  </a:schemeClr>
                </a:solidFill>
              </a:rPr>
              <a:t>Простая цепь</a:t>
            </a:r>
            <a:endParaRPr lang="ru-RU" sz="24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388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Причины движения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4" y="6206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Расскажите  </a:t>
            </a:r>
            <a:r>
              <a:rPr lang="ru-RU" sz="2000" dirty="0"/>
              <a:t>о </a:t>
            </a:r>
            <a:r>
              <a:rPr lang="ru-RU" sz="2000" dirty="0" smtClean="0"/>
              <a:t>кристаллическом </a:t>
            </a:r>
            <a:r>
              <a:rPr lang="ru-RU" sz="2000" dirty="0"/>
              <a:t>строении металлов, используя знания, </a:t>
            </a:r>
            <a:r>
              <a:rPr lang="ru-RU" sz="2000" dirty="0" smtClean="0"/>
              <a:t>полученные </a:t>
            </a:r>
            <a:r>
              <a:rPr lang="ru-RU" sz="2000" dirty="0"/>
              <a:t>при изучении раздела «Тепловые явления». </a:t>
            </a:r>
          </a:p>
        </p:txBody>
      </p:sp>
      <p:pic>
        <p:nvPicPr>
          <p:cNvPr id="1026" name="Picture 2" descr="https://avatars.mds.yandex.net/get-zen_doc/1874839/pub_5e9423e635cfc25bc5a53ffb_5e983b1066bf881a32fa0f0d/scale_1200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94501"/>
            <a:ext cx="3809999" cy="3595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0797" y="1844824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000" dirty="0" smtClean="0">
                <a:solidFill>
                  <a:srgbClr val="C00000"/>
                </a:solidFill>
              </a:rPr>
              <a:t>Дайте  </a:t>
            </a:r>
            <a:r>
              <a:rPr lang="ru-RU" sz="2000" dirty="0">
                <a:solidFill>
                  <a:srgbClr val="C00000"/>
                </a:solidFill>
              </a:rPr>
              <a:t>определение </a:t>
            </a:r>
            <a:r>
              <a:rPr lang="ru-RU" sz="2000" dirty="0" smtClean="0">
                <a:solidFill>
                  <a:srgbClr val="C00000"/>
                </a:solidFill>
              </a:rPr>
              <a:t>электрического </a:t>
            </a:r>
            <a:r>
              <a:rPr lang="ru-RU" sz="2000" dirty="0">
                <a:solidFill>
                  <a:srgbClr val="C00000"/>
                </a:solidFill>
              </a:rPr>
              <a:t>тока в металлах. </a:t>
            </a:r>
          </a:p>
        </p:txBody>
      </p:sp>
      <p:pic>
        <p:nvPicPr>
          <p:cNvPr id="11" name="Picture 2" descr="https://avatars.mds.yandex.net/get-zen_doc/1874839/pub_5e9423e635cfc25bc5a53ffb_5e983b1066bf881a32fa0f0d/scale_120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2462" y="4365104"/>
            <a:ext cx="2393673" cy="2259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99792" y="4543197"/>
            <a:ext cx="6062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_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4940621"/>
            <a:ext cx="606256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6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+</a:t>
            </a:r>
            <a:endParaRPr lang="ru-RU" sz="6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825" y="4409587"/>
            <a:ext cx="3306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</a:rPr>
              <a:t>Скорость распространения тока…?</a:t>
            </a:r>
            <a:endParaRPr lang="ru-RU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4608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72000"/>
            <a:ext cx="9144000" cy="404672"/>
          </a:xfrm>
          <a:prstGeom prst="rect">
            <a:avLst/>
          </a:prstGeom>
          <a:solidFill>
            <a:schemeClr val="accent5">
              <a:lumMod val="75000"/>
              <a:alpha val="71000"/>
            </a:schemeClr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>
                <a:solidFill>
                  <a:schemeClr val="bg1"/>
                </a:solidFill>
                <a:latin typeface="Arial Black" pitchFamily="34" charset="0"/>
                <a:cs typeface="Arial" pitchFamily="34" charset="0"/>
              </a:rPr>
              <a:t>Итоги …</a:t>
            </a:r>
            <a:endParaRPr lang="ru-RU" sz="2400" b="1" dirty="0">
              <a:solidFill>
                <a:schemeClr val="bg1"/>
              </a:solidFill>
              <a:latin typeface="Arial Black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692696"/>
            <a:ext cx="87849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AutoNum type="arabicPeriod"/>
            </a:pPr>
            <a:r>
              <a:rPr lang="ru-RU" sz="2400" dirty="0">
                <a:latin typeface="Arial" pitchFamily="34" charset="0"/>
                <a:cs typeface="Arial" pitchFamily="34" charset="0"/>
              </a:rPr>
              <a:t>Каково назначение источника тока в электрической цепи?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Ка­кие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приёмники, или потребители, электрической энергии вы знаете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Из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каких частей состоит электрическая цепь? 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Какую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электриче­скую цепь называют замкнутой;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разомкнутой?</a:t>
            </a:r>
          </a:p>
          <a:p>
            <a:pPr marL="457200" indent="-457200">
              <a:buAutoNum type="arabicPeriod"/>
            </a:pPr>
            <a:r>
              <a:rPr lang="ru-RU" sz="2400" dirty="0" smtClean="0"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представляет собой электрический ток в </a:t>
            </a:r>
            <a:r>
              <a:rPr lang="ru-RU" sz="2400" dirty="0" smtClean="0">
                <a:latin typeface="Arial" pitchFamily="34" charset="0"/>
                <a:cs typeface="Arial" pitchFamily="34" charset="0"/>
              </a:rPr>
              <a:t>металлах</a:t>
            </a:r>
            <a:r>
              <a:rPr lang="ru-RU" sz="2400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2587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1456</TotalTime>
  <Words>348</Words>
  <Application>Microsoft Office PowerPoint</Application>
  <PresentationFormat>Экран (4:3)</PresentationFormat>
  <Paragraphs>42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SVG</cp:lastModifiedBy>
  <cp:revision>258</cp:revision>
  <dcterms:created xsi:type="dcterms:W3CDTF">2016-04-18T09:19:32Z</dcterms:created>
  <dcterms:modified xsi:type="dcterms:W3CDTF">2021-04-09T05:02:51Z</dcterms:modified>
</cp:coreProperties>
</file>