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59" r:id="rId4"/>
    <p:sldId id="274" r:id="rId5"/>
    <p:sldId id="323" r:id="rId6"/>
    <p:sldId id="301" r:id="rId7"/>
    <p:sldId id="29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D62"/>
    <a:srgbClr val="424E54"/>
    <a:srgbClr val="4B4D79"/>
    <a:srgbClr val="4A585E"/>
    <a:srgbClr val="F4F2F8"/>
    <a:srgbClr val="2B2C45"/>
    <a:srgbClr val="FFFFFF"/>
    <a:srgbClr val="696CA2"/>
    <a:srgbClr val="B6B7D2"/>
    <a:srgbClr val="E1DD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60000" y="0"/>
            <a:ext cx="338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200" b="1" dirty="0" smtClean="0">
                <a:solidFill>
                  <a:srgbClr val="696CA2"/>
                </a:solidFill>
                <a:latin typeface="Arial" pitchFamily="34" charset="0"/>
                <a:cs typeface="Arial" pitchFamily="34" charset="0"/>
              </a:rPr>
              <a:t>Сенин В.Г., МБОУ «СОШ № 4», г. Корсаков</a:t>
            </a:r>
            <a:endParaRPr lang="ru-RU" sz="1200" b="1" dirty="0">
              <a:solidFill>
                <a:srgbClr val="696CA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797152"/>
            <a:ext cx="8496944" cy="151216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i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§ 68. Упражнение 35. «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Проверь себя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». Выполнить тест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№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 по теме «Работа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мощность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Энергия» из электронного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приложения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Решить задачу 634 из Сборника</a:t>
            </a:r>
            <a:endParaRPr lang="ru-RU" sz="2400" i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6000" y="851952"/>
            <a:ext cx="6048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РАБОТА И МОЩНОСТЬ. </a:t>
            </a:r>
            <a:r>
              <a:rPr lang="ru-RU" sz="16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Э</a:t>
            </a:r>
            <a:r>
              <a:rPr lang="ru-RU" sz="16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ea typeface="Tahoma" pitchFamily="34" charset="0"/>
                <a:cs typeface="Arial" pitchFamily="34" charset="0"/>
              </a:rPr>
              <a:t>НЕРГИЯ </a:t>
            </a:r>
            <a:endParaRPr lang="ru-RU" sz="16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Arial Black" pitchFamily="34" charset="0"/>
              <a:ea typeface="Tahoma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59729"/>
            <a:ext cx="2571750" cy="33337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-1" y="1933908"/>
            <a:ext cx="9145029" cy="1639108"/>
          </a:xfrm>
          <a:prstGeom prst="rect">
            <a:avLst/>
          </a:prstGeom>
          <a:solidFill>
            <a:schemeClr val="accent4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970703" y="1933908"/>
            <a:ext cx="61732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ПРЕВРАЩЕНИЕ ОДНОГО ВИДА МЕХАНИЧЕСКОЙ ЭНЕРГИИ В ДРУГОЙ</a:t>
            </a:r>
            <a:endParaRPr lang="ru-RU" sz="2400" dirty="0">
              <a:solidFill>
                <a:schemeClr val="accent4">
                  <a:lumMod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2" y="4845561"/>
            <a:ext cx="3048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0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rgbClr val="3C3D62">
              <a:alpha val="70588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4B4D79"/>
                </a:solidFill>
                <a:latin typeface="Arial Black" pitchFamily="34" charset="0"/>
                <a:cs typeface="Arial" pitchFamily="34" charset="0"/>
              </a:rPr>
              <a:t>   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Цель нашего урока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620688"/>
            <a:ext cx="46584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В природе, технике и быту можно часто на­блюдать превращение одного вида механиче­ской энергии в другой: потенциальной 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кинетическую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 кинетической в потенциальную. Например, при падении воды с плотины её по­тенциальная энергия превращается в кинети­ческую. В качающемся маятнике периодиче­ски эти виды энергии переходят друг в друга.</a:t>
            </a:r>
            <a:endParaRPr lang="ru-RU" sz="24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нутый угол 1"/>
          <p:cNvSpPr/>
          <p:nvPr/>
        </p:nvSpPr>
        <p:spPr>
          <a:xfrm>
            <a:off x="323528" y="692696"/>
            <a:ext cx="4032448" cy="3600400"/>
          </a:xfrm>
          <a:prstGeom prst="foldedCorner">
            <a:avLst/>
          </a:prstGeom>
          <a:solidFill>
            <a:schemeClr val="bg1"/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Показать превращения одного вида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механической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энергии в другой.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81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rgbClr val="3C3D62">
              <a:alpha val="70588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Что сделано дома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8352" y="548680"/>
            <a:ext cx="2231400" cy="396000"/>
          </a:xfrm>
          <a:prstGeom prst="rect">
            <a:avLst/>
          </a:prstGeom>
          <a:solidFill>
            <a:srgbClr val="3C3D62">
              <a:alpha val="72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Упр. 34 </a:t>
            </a:r>
            <a:r>
              <a:rPr lang="ru-RU" sz="2000" b="1" dirty="0" smtClean="0"/>
              <a:t>№ </a:t>
            </a:r>
            <a:r>
              <a:rPr lang="ru-RU" sz="2000" b="1" dirty="0" smtClean="0"/>
              <a:t>4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81753" y="566680"/>
            <a:ext cx="565848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832" y="548680"/>
            <a:ext cx="583314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1350 </a:t>
            </a:r>
            <a:r>
              <a:rPr lang="ru-RU" sz="2400" dirty="0"/>
              <a:t>Дж</a:t>
            </a:r>
            <a:endParaRPr lang="ru-RU" sz="2400" dirty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8000" y="1098474"/>
            <a:ext cx="2231400" cy="396000"/>
          </a:xfrm>
          <a:prstGeom prst="rect">
            <a:avLst/>
          </a:prstGeom>
          <a:solidFill>
            <a:srgbClr val="3C3D62">
              <a:alpha val="72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/>
              <a:t>Сборник № </a:t>
            </a:r>
            <a:r>
              <a:rPr lang="ru-RU" sz="2000" b="1" dirty="0" smtClean="0"/>
              <a:t>627</a:t>
            </a:r>
            <a:endParaRPr lang="ru-RU" sz="2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81401" y="1116474"/>
            <a:ext cx="565848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480" y="1098474"/>
            <a:ext cx="583314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разной высоте</a:t>
            </a:r>
            <a:endParaRPr lang="ru-RU" sz="2400" dirty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1112" y="1632973"/>
            <a:ext cx="2231400" cy="396000"/>
          </a:xfrm>
          <a:prstGeom prst="rect">
            <a:avLst/>
          </a:prstGeom>
          <a:solidFill>
            <a:srgbClr val="3C3D62">
              <a:alpha val="72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/>
              <a:t>Сборник № </a:t>
            </a:r>
            <a:r>
              <a:rPr lang="ru-RU" sz="2000" b="1" dirty="0" smtClean="0"/>
              <a:t>628</a:t>
            </a:r>
            <a:endParaRPr lang="ru-RU" sz="20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64513" y="1650973"/>
            <a:ext cx="565848" cy="360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2592" y="1632973"/>
            <a:ext cx="583314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 истоков</a:t>
            </a:r>
            <a:endParaRPr lang="ru-RU" sz="2400" dirty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112" y="2204864"/>
            <a:ext cx="878462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Презентация  </a:t>
            </a:r>
            <a: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 теме «Энергия движущейся воды и ветра».</a:t>
            </a:r>
            <a:endParaRPr lang="ru-RU" sz="2400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45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rgbClr val="3C3D62">
              <a:alpha val="70588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Физическая разминка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556160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/>
              <a:t>Что </a:t>
            </a:r>
            <a:r>
              <a:rPr lang="ru-RU" sz="2400" dirty="0"/>
              <a:t>понимают под </a:t>
            </a:r>
            <a:r>
              <a:rPr lang="ru-RU" sz="2400" dirty="0" smtClean="0"/>
              <a:t>энергией?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Какие </a:t>
            </a:r>
            <a:r>
              <a:rPr lang="ru-RU" sz="2400" dirty="0"/>
              <a:t>виды механической энергии вам </a:t>
            </a:r>
            <a:r>
              <a:rPr lang="ru-RU" sz="2400" dirty="0" smtClean="0"/>
              <a:t>известны</a:t>
            </a:r>
            <a:r>
              <a:rPr lang="ru-RU" sz="2400" dirty="0"/>
              <a:t>? </a:t>
            </a:r>
            <a:endParaRPr lang="ru-RU" sz="2400" dirty="0" smtClean="0"/>
          </a:p>
          <a:p>
            <a:pPr marL="457200" indent="-457200">
              <a:buAutoNum type="arabicPeriod"/>
            </a:pPr>
            <a:r>
              <a:rPr lang="ru-RU" sz="2400" dirty="0" smtClean="0"/>
              <a:t>Приведите </a:t>
            </a:r>
            <a:r>
              <a:rPr lang="ru-RU" sz="2400" dirty="0"/>
              <a:t>примеры. </a:t>
            </a:r>
            <a:endParaRPr lang="ru-RU" sz="2400" dirty="0"/>
          </a:p>
          <a:p>
            <a:pPr marL="457200" indent="-457200">
              <a:buAutoNum type="arabicPeriod"/>
            </a:pPr>
            <a:r>
              <a:rPr lang="ru-RU" sz="2400" dirty="0" smtClean="0"/>
              <a:t>От </a:t>
            </a:r>
            <a:r>
              <a:rPr lang="ru-RU" sz="2400" dirty="0"/>
              <a:t>чего зависит </a:t>
            </a:r>
            <a:r>
              <a:rPr lang="ru-RU" sz="2400" dirty="0" smtClean="0"/>
              <a:t>величина </a:t>
            </a:r>
            <a:r>
              <a:rPr lang="ru-RU" sz="2400" dirty="0"/>
              <a:t>потенциальной энергии тела, поднятого </a:t>
            </a:r>
            <a:r>
              <a:rPr lang="ru-RU" sz="2400" dirty="0" smtClean="0"/>
              <a:t>над землей</a:t>
            </a:r>
            <a:r>
              <a:rPr lang="ru-RU" sz="2400" dirty="0"/>
              <a:t>? </a:t>
            </a:r>
            <a:endParaRPr lang="ru-RU" sz="2400" dirty="0"/>
          </a:p>
          <a:p>
            <a:pPr marL="457200" indent="-457200">
              <a:buAutoNum type="arabicPeriod"/>
            </a:pPr>
            <a:r>
              <a:rPr lang="ru-RU" sz="2400" dirty="0" smtClean="0"/>
              <a:t>От </a:t>
            </a:r>
            <a:r>
              <a:rPr lang="ru-RU" sz="2400" dirty="0"/>
              <a:t>чего зависит кинетическая </a:t>
            </a:r>
            <a:r>
              <a:rPr lang="ru-RU" sz="2400" dirty="0" smtClean="0"/>
              <a:t>энергия</a:t>
            </a:r>
            <a:r>
              <a:rPr lang="ru-RU" sz="2400" dirty="0"/>
              <a:t>?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14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rgbClr val="3C3D62">
              <a:alpha val="70588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Превращение энергии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11" y="612000"/>
            <a:ext cx="2914650" cy="5148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551" y="612000"/>
            <a:ext cx="2890102" cy="5148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635896" y="986207"/>
            <a:ext cx="2060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Объясните…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1" y="2724335"/>
            <a:ext cx="29523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явления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природы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обычно сопровождаются превращением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одного вида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энергии в другой.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94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rgbClr val="3C3D62">
              <a:alpha val="70588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Наши задачи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620688"/>
            <a:ext cx="8856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/>
              <a:t>Известно, что тело на высоте 10 м обладает </a:t>
            </a:r>
            <a:r>
              <a:rPr lang="ru-RU" sz="2400" dirty="0" smtClean="0"/>
              <a:t>потенциальной </a:t>
            </a:r>
            <a:r>
              <a:rPr lang="ru-RU" sz="2400" dirty="0"/>
              <a:t>энергией, равной 25 Дж. Определите массу </a:t>
            </a:r>
            <a:r>
              <a:rPr lang="ru-RU" sz="2400" dirty="0" smtClean="0"/>
              <a:t>этого тела.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Как </a:t>
            </a:r>
            <a:r>
              <a:rPr lang="ru-RU" sz="2400" dirty="0"/>
              <a:t>и во сколько раз изменится кинетическая </a:t>
            </a:r>
            <a:r>
              <a:rPr lang="ru-RU" sz="2400" dirty="0" smtClean="0"/>
              <a:t>энергия тела</a:t>
            </a:r>
            <a:r>
              <a:rPr lang="ru-RU" sz="2400" dirty="0"/>
              <a:t>, если его скорость уменьшится в 2 </a:t>
            </a:r>
            <a:r>
              <a:rPr lang="ru-RU" sz="2400" dirty="0" smtClean="0"/>
              <a:t>раза?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Какую </a:t>
            </a:r>
            <a:r>
              <a:rPr lang="ru-RU" sz="2400" dirty="0"/>
              <a:t>скорость приобретает тело массой 25 кг, </a:t>
            </a:r>
            <a:r>
              <a:rPr lang="ru-RU" sz="2400" dirty="0" smtClean="0"/>
              <a:t>если его </a:t>
            </a:r>
            <a:r>
              <a:rPr lang="ru-RU" sz="2400" dirty="0"/>
              <a:t>кинетическая энергия в конце разгона равна312,5 </a:t>
            </a:r>
            <a:r>
              <a:rPr lang="ru-RU" sz="2400" dirty="0" smtClean="0"/>
              <a:t>Дж?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Чему </a:t>
            </a:r>
            <a:r>
              <a:rPr lang="ru-RU" sz="2400" dirty="0"/>
              <a:t>равна кинетическая энергия тела массой 0,2 кг</a:t>
            </a:r>
            <a:r>
              <a:rPr lang="ru-RU" sz="2400" dirty="0" smtClean="0"/>
              <a:t>, движущегося </a:t>
            </a:r>
            <a:r>
              <a:rPr lang="ru-RU" sz="2400" dirty="0"/>
              <a:t>со скоростью 2 м/с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04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нутый угол 9"/>
          <p:cNvSpPr/>
          <p:nvPr/>
        </p:nvSpPr>
        <p:spPr>
          <a:xfrm>
            <a:off x="179512" y="583317"/>
            <a:ext cx="6480720" cy="3277731"/>
          </a:xfrm>
          <a:prstGeom prst="foldedCorner">
            <a:avLst/>
          </a:prstGeom>
          <a:solidFill>
            <a:schemeClr val="bg1"/>
          </a:solidFill>
          <a:ln w="31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rgbClr val="3C3D62">
              <a:alpha val="70588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Итоги  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583317"/>
            <a:ext cx="64807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/>
              <a:t>Какие превращения </a:t>
            </a:r>
            <a:r>
              <a:rPr lang="ru-RU" sz="2400" dirty="0" smtClean="0"/>
              <a:t>энергии </a:t>
            </a:r>
            <a:r>
              <a:rPr lang="ru-RU" sz="2400" dirty="0"/>
              <a:t>вам </a:t>
            </a:r>
            <a:r>
              <a:rPr lang="ru-RU" sz="2400" dirty="0" smtClean="0"/>
              <a:t>знакомы?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Опишите </a:t>
            </a:r>
            <a:r>
              <a:rPr lang="ru-RU" sz="2400" dirty="0"/>
              <a:t>опыт с </a:t>
            </a:r>
            <a:r>
              <a:rPr lang="ru-RU" sz="2400" dirty="0" smtClean="0"/>
              <a:t>падением металлического </a:t>
            </a:r>
            <a:r>
              <a:rPr lang="ru-RU" sz="2400" dirty="0"/>
              <a:t>шарика. </a:t>
            </a:r>
            <a:endParaRPr lang="ru-RU" sz="2400" dirty="0"/>
          </a:p>
          <a:p>
            <a:pPr marL="457200" indent="-457200">
              <a:buAutoNum type="arabicPeriod"/>
            </a:pPr>
            <a:r>
              <a:rPr lang="ru-RU" sz="2400" dirty="0" smtClean="0"/>
              <a:t>С </a:t>
            </a:r>
            <a:r>
              <a:rPr lang="ru-RU" sz="2400" dirty="0"/>
              <a:t>чем связан </a:t>
            </a:r>
            <a:r>
              <a:rPr lang="ru-RU" sz="2400" dirty="0" smtClean="0"/>
              <a:t>процесс работы</a:t>
            </a:r>
            <a:r>
              <a:rPr lang="ru-RU" sz="2400" dirty="0"/>
              <a:t>?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08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301</Words>
  <Application>Microsoft Office PowerPoint</Application>
  <PresentationFormat>Экран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226</cp:revision>
  <dcterms:created xsi:type="dcterms:W3CDTF">2016-04-18T09:19:32Z</dcterms:created>
  <dcterms:modified xsi:type="dcterms:W3CDTF">2021-04-01T02:43:45Z</dcterms:modified>
</cp:coreProperties>
</file>