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2" r:id="rId1"/>
  </p:sldMasterIdLst>
  <p:notesMasterIdLst>
    <p:notesMasterId r:id="rId15"/>
  </p:notesMasterIdLst>
  <p:sldIdLst>
    <p:sldId id="256" r:id="rId2"/>
    <p:sldId id="277" r:id="rId3"/>
    <p:sldId id="520" r:id="rId4"/>
    <p:sldId id="528" r:id="rId5"/>
    <p:sldId id="541" r:id="rId6"/>
    <p:sldId id="536" r:id="rId7"/>
    <p:sldId id="537" r:id="rId8"/>
    <p:sldId id="538" r:id="rId9"/>
    <p:sldId id="542" r:id="rId10"/>
    <p:sldId id="543" r:id="rId11"/>
    <p:sldId id="544" r:id="rId12"/>
    <p:sldId id="545" r:id="rId13"/>
    <p:sldId id="546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3715B"/>
    <a:srgbClr val="FFFFCC"/>
    <a:srgbClr val="FEF2E8"/>
    <a:srgbClr val="FDE7E3"/>
    <a:srgbClr val="FEECE6"/>
    <a:srgbClr val="035B87"/>
    <a:srgbClr val="047DBA"/>
    <a:srgbClr val="D3E6FF"/>
    <a:srgbClr val="CD7B17"/>
    <a:srgbClr val="A14D0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8193" autoAdjust="0"/>
    <p:restoredTop sz="94660"/>
  </p:normalViewPr>
  <p:slideViewPr>
    <p:cSldViewPr>
      <p:cViewPr varScale="1">
        <p:scale>
          <a:sx n="87" d="100"/>
          <a:sy n="87" d="100"/>
        </p:scale>
        <p:origin x="-134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48D4EEB-FC4B-4C84-B05C-04FC5454F598}" type="datetimeFigureOut">
              <a:rPr lang="ru-RU" smtClean="0"/>
              <a:t>14.08.2019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222210B-CCC8-4A8E-B4EF-8025A8E591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30874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0" y="1484784"/>
            <a:ext cx="9144000" cy="1470025"/>
          </a:xfrm>
        </p:spPr>
        <p:txBody>
          <a:bodyPr/>
          <a:lstStyle>
            <a:lvl1pPr>
              <a:defRPr b="1" cap="none" spc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12789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60" y="6648"/>
            <a:ext cx="9132540" cy="614040"/>
          </a:xfrm>
        </p:spPr>
        <p:txBody>
          <a:bodyPr>
            <a:normAutofit/>
          </a:bodyPr>
          <a:lstStyle>
            <a:lvl1pPr algn="l">
              <a:defRPr sz="2800" b="1" cap="none" spc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282475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62880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227004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</p:sldLayoutIdLst>
  <p:txStyles>
    <p:titleStyle>
      <a:lvl1pPr algn="l" defTabSz="914400" rtl="0" eaLnBrk="1" latinLnBrk="0" hangingPunct="1">
        <a:spcBef>
          <a:spcPct val="0"/>
        </a:spcBef>
        <a:buNone/>
        <a:defRPr sz="4400" b="1" kern="1200" cap="none" spc="0">
          <a:ln w="1905"/>
          <a:gradFill>
            <a:gsLst>
              <a:gs pos="0">
                <a:schemeClr val="accent6">
                  <a:shade val="20000"/>
                  <a:satMod val="200000"/>
                </a:schemeClr>
              </a:gs>
              <a:gs pos="78000">
                <a:schemeClr val="accent6">
                  <a:tint val="90000"/>
                  <a:shade val="89000"/>
                  <a:satMod val="220000"/>
                </a:schemeClr>
              </a:gs>
              <a:gs pos="100000">
                <a:schemeClr val="accent6">
                  <a:tint val="12000"/>
                  <a:satMod val="255000"/>
                </a:schemeClr>
              </a:gs>
            </a:gsLst>
            <a:lin ang="5400000"/>
          </a:gradFill>
          <a:effectLst>
            <a:innerShdw blurRad="69850" dist="43180" dir="5400000">
              <a:srgbClr val="000000">
                <a:alpha val="65000"/>
              </a:srgbClr>
            </a:innerShdw>
          </a:effectLst>
          <a:latin typeface="Arial Black" pitchFamily="34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media/03.swf" TargetMode="External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Relationship Id="rId4" Type="http://schemas.openxmlformats.org/officeDocument/2006/relationships/hyperlink" Target="media/04.swf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4" Type="http://schemas.openxmlformats.org/officeDocument/2006/relationships/hyperlink" Target="media/01.swf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hyperlink" Target="media/int_15_1.swf" TargetMode="External"/><Relationship Id="rId5" Type="http://schemas.openxmlformats.org/officeDocument/2006/relationships/image" Target="../media/image9.JPG"/><Relationship Id="rId4" Type="http://schemas.openxmlformats.org/officeDocument/2006/relationships/image" Target="../media/image8.JP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media/02.swf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 userDrawn="1"/>
        </p:nvSpPr>
        <p:spPr>
          <a:xfrm>
            <a:off x="0" y="1496065"/>
            <a:ext cx="9144000" cy="936000"/>
          </a:xfrm>
          <a:prstGeom prst="rect">
            <a:avLst/>
          </a:prstGeom>
          <a:solidFill>
            <a:schemeClr val="accent4">
              <a:lumMod val="75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5292000" y="-1596"/>
            <a:ext cx="386048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 smtClean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Сенин В.Г., МАОУ «СОШ №4», г. Корсаков</a:t>
            </a:r>
            <a:endParaRPr lang="ru-RU" sz="1400" b="1" dirty="0">
              <a:solidFill>
                <a:schemeClr val="bg1">
                  <a:lumMod val="50000"/>
                </a:schemeClr>
              </a:solidFill>
              <a:latin typeface="Arial" pitchFamily="34" charset="0"/>
              <a:ea typeface="Tahoma" pitchFamily="34" charset="0"/>
              <a:cs typeface="Arial" pitchFamily="34" charset="0"/>
            </a:endParaRPr>
          </a:p>
        </p:txBody>
      </p:sp>
      <p:sp>
        <p:nvSpPr>
          <p:cNvPr id="19" name="TextBox 14"/>
          <p:cNvSpPr txBox="1"/>
          <p:nvPr/>
        </p:nvSpPr>
        <p:spPr>
          <a:xfrm>
            <a:off x="8481" y="1080000"/>
            <a:ext cx="914399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400" dirty="0" smtClean="0">
                <a:solidFill>
                  <a:schemeClr val="bg1">
                    <a:lumMod val="50000"/>
                  </a:schemeClr>
                </a:solidFill>
                <a:effectLst>
                  <a:glow rad="101600">
                    <a:srgbClr val="FFFFFF"/>
                  </a:glow>
                </a:effectLst>
                <a:latin typeface="Arial Black" pitchFamily="34" charset="0"/>
              </a:rPr>
              <a:t>Волновые явления. Длина волны. Скорость распространения волны.</a:t>
            </a:r>
            <a:endParaRPr lang="ru-RU" sz="2400" dirty="0">
              <a:solidFill>
                <a:schemeClr val="bg1">
                  <a:lumMod val="50000"/>
                </a:schemeClr>
              </a:solidFill>
              <a:effectLst>
                <a:glow rad="101600">
                  <a:srgbClr val="FFFFFF"/>
                </a:glow>
              </a:effectLst>
              <a:latin typeface="Arial Black" pitchFamily="34" charset="0"/>
            </a:endParaRPr>
          </a:p>
        </p:txBody>
      </p:sp>
      <p:sp>
        <p:nvSpPr>
          <p:cNvPr id="15" name="Заголовок 1"/>
          <p:cNvSpPr>
            <a:spLocks noGrp="1"/>
          </p:cNvSpPr>
          <p:nvPr>
            <p:ph type="ctrTitle"/>
          </p:nvPr>
        </p:nvSpPr>
        <p:spPr>
          <a:xfrm>
            <a:off x="0" y="2772000"/>
            <a:ext cx="9144000" cy="548760"/>
          </a:xfrm>
        </p:spPr>
        <p:txBody>
          <a:bodyPr>
            <a:normAutofit/>
          </a:bodyPr>
          <a:lstStyle/>
          <a:p>
            <a:r>
              <a:rPr lang="ru-RU" sz="1800" dirty="0" smtClean="0">
                <a:ln>
                  <a:solidFill>
                    <a:schemeClr val="bg1">
                      <a:lumMod val="50000"/>
                    </a:schemeClr>
                  </a:solidFill>
                </a:ln>
                <a:solidFill>
                  <a:schemeClr val="bg1"/>
                </a:solidFill>
                <a:effectLst/>
              </a:rPr>
              <a:t>МЕХАНИЧЕСКИЕ КОЛЕБАНИЯ И ВОЛНЫ</a:t>
            </a:r>
            <a:endParaRPr lang="ru-RU" sz="1800" dirty="0">
              <a:ln>
                <a:solidFill>
                  <a:schemeClr val="bg1">
                    <a:lumMod val="50000"/>
                  </a:schemeClr>
                </a:solidFill>
              </a:ln>
              <a:solidFill>
                <a:schemeClr val="bg1"/>
              </a:solidFill>
              <a:effectLst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116232" y="5157192"/>
            <a:ext cx="8928496" cy="1200329"/>
          </a:xfrm>
          <a:prstGeom prst="rect">
            <a:avLst/>
          </a:prstGeom>
          <a:solidFill>
            <a:schemeClr val="bg1"/>
          </a:solidFill>
          <a:ln>
            <a:solidFill>
              <a:schemeClr val="accent5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bg1">
                    <a:lumMod val="50000"/>
                  </a:schemeClr>
                </a:solidFill>
              </a:rPr>
              <a:t>Домашнее </a:t>
            </a:r>
            <a:r>
              <a:rPr lang="ru-RU" sz="2400" b="1" dirty="0" smtClean="0">
                <a:solidFill>
                  <a:schemeClr val="bg1">
                    <a:lumMod val="50000"/>
                  </a:schemeClr>
                </a:solidFill>
              </a:rPr>
              <a:t>задание:</a:t>
            </a:r>
            <a:r>
              <a:rPr lang="ru-RU" sz="2400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ru-RU" sz="2400" dirty="0"/>
              <a:t>Учебник: § 9–15, ответить на вопросы к</a:t>
            </a:r>
          </a:p>
          <a:p>
            <a:r>
              <a:rPr lang="ru-RU" sz="2400" dirty="0"/>
              <a:t>§ 14, 15. Подготовиться к итоговому уроку. Выполнить задания по</a:t>
            </a:r>
          </a:p>
          <a:p>
            <a:r>
              <a:rPr lang="ru-RU" sz="2400" dirty="0"/>
              <a:t>тетради-тренажёру. Задачник: № 2.33, 2.34.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30000" contrast="2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80000"/>
            <a:ext cx="9144000" cy="914400"/>
          </a:xfrm>
          <a:prstGeom prst="rect">
            <a:avLst/>
          </a:prstGeom>
          <a:ln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1418954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/>
          <p:cNvGrpSpPr/>
          <p:nvPr/>
        </p:nvGrpSpPr>
        <p:grpSpPr>
          <a:xfrm>
            <a:off x="0" y="72000"/>
            <a:ext cx="9144000" cy="468000"/>
            <a:chOff x="0" y="3645024"/>
            <a:chExt cx="9144000" cy="468000"/>
          </a:xfrm>
        </p:grpSpPr>
        <p:sp>
          <p:nvSpPr>
            <p:cNvPr id="4" name="Прямоугольник 3"/>
            <p:cNvSpPr/>
            <p:nvPr userDrawn="1"/>
          </p:nvSpPr>
          <p:spPr>
            <a:xfrm>
              <a:off x="0" y="3645024"/>
              <a:ext cx="9144000" cy="4680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67034"/>
                </a:solidFill>
              </a:endParaRPr>
            </a:p>
          </p:txBody>
        </p:sp>
        <p:cxnSp>
          <p:nvCxnSpPr>
            <p:cNvPr id="5" name="Прямая соединительная линия 4"/>
            <p:cNvCxnSpPr/>
            <p:nvPr userDrawn="1"/>
          </p:nvCxnSpPr>
          <p:spPr>
            <a:xfrm>
              <a:off x="0" y="4113024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Прямая соединительная линия 5"/>
            <p:cNvCxnSpPr/>
            <p:nvPr userDrawn="1"/>
          </p:nvCxnSpPr>
          <p:spPr>
            <a:xfrm>
              <a:off x="0" y="3645024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0" y="-36000"/>
            <a:ext cx="9144000" cy="614040"/>
          </a:xfrm>
        </p:spPr>
        <p:txBody>
          <a:bodyPr>
            <a:normAutofit/>
          </a:bodyPr>
          <a:lstStyle/>
          <a:p>
            <a:r>
              <a:rPr lang="ru-RU" sz="2400" b="0" dirty="0" smtClean="0">
                <a:ln>
                  <a:noFill/>
                </a:ln>
                <a:solidFill>
                  <a:schemeClr val="bg1"/>
                </a:solidFill>
                <a:effectLst/>
              </a:rPr>
              <a:t>Работаем с текстом </a:t>
            </a:r>
            <a:endParaRPr lang="ru-RU" b="0" dirty="0">
              <a:ln>
                <a:solidFill>
                  <a:schemeClr val="bg1"/>
                </a:solidFill>
              </a:ln>
              <a:solidFill>
                <a:schemeClr val="accent6">
                  <a:lumMod val="75000"/>
                </a:schemeClr>
              </a:solidFill>
              <a:effectLst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2000"/>
            <a:ext cx="9144000" cy="2011680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844000"/>
            <a:ext cx="9144000" cy="3465576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1316118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/>
          <p:cNvGrpSpPr/>
          <p:nvPr/>
        </p:nvGrpSpPr>
        <p:grpSpPr>
          <a:xfrm>
            <a:off x="0" y="72000"/>
            <a:ext cx="9144000" cy="468000"/>
            <a:chOff x="0" y="3645024"/>
            <a:chExt cx="9144000" cy="468000"/>
          </a:xfrm>
        </p:grpSpPr>
        <p:sp>
          <p:nvSpPr>
            <p:cNvPr id="4" name="Прямоугольник 3"/>
            <p:cNvSpPr/>
            <p:nvPr userDrawn="1"/>
          </p:nvSpPr>
          <p:spPr>
            <a:xfrm>
              <a:off x="0" y="3645024"/>
              <a:ext cx="9144000" cy="4680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67034"/>
                </a:solidFill>
              </a:endParaRPr>
            </a:p>
          </p:txBody>
        </p:sp>
        <p:cxnSp>
          <p:nvCxnSpPr>
            <p:cNvPr id="5" name="Прямая соединительная линия 4"/>
            <p:cNvCxnSpPr/>
            <p:nvPr userDrawn="1"/>
          </p:nvCxnSpPr>
          <p:spPr>
            <a:xfrm>
              <a:off x="0" y="4113024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Прямая соединительная линия 5"/>
            <p:cNvCxnSpPr/>
            <p:nvPr userDrawn="1"/>
          </p:nvCxnSpPr>
          <p:spPr>
            <a:xfrm>
              <a:off x="0" y="3645024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0" y="-36000"/>
            <a:ext cx="9144000" cy="614040"/>
          </a:xfrm>
        </p:spPr>
        <p:txBody>
          <a:bodyPr>
            <a:normAutofit/>
          </a:bodyPr>
          <a:lstStyle/>
          <a:p>
            <a:r>
              <a:rPr lang="ru-RU" sz="2400" b="0" dirty="0" smtClean="0">
                <a:ln>
                  <a:noFill/>
                </a:ln>
                <a:solidFill>
                  <a:schemeClr val="bg1"/>
                </a:solidFill>
                <a:effectLst/>
              </a:rPr>
              <a:t>Смотрим и думаем</a:t>
            </a:r>
            <a:endParaRPr lang="ru-RU" b="0" dirty="0">
              <a:ln>
                <a:solidFill>
                  <a:schemeClr val="bg1"/>
                </a:solidFill>
              </a:ln>
              <a:solidFill>
                <a:schemeClr val="accent6">
                  <a:lumMod val="75000"/>
                </a:schemeClr>
              </a:solidFill>
              <a:effectLst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2000"/>
            <a:ext cx="9144000" cy="1664208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822670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/>
          <p:cNvGrpSpPr/>
          <p:nvPr/>
        </p:nvGrpSpPr>
        <p:grpSpPr>
          <a:xfrm>
            <a:off x="0" y="72000"/>
            <a:ext cx="9144000" cy="468000"/>
            <a:chOff x="0" y="3645024"/>
            <a:chExt cx="9144000" cy="468000"/>
          </a:xfrm>
        </p:grpSpPr>
        <p:sp>
          <p:nvSpPr>
            <p:cNvPr id="4" name="Прямоугольник 3"/>
            <p:cNvSpPr/>
            <p:nvPr userDrawn="1"/>
          </p:nvSpPr>
          <p:spPr>
            <a:xfrm>
              <a:off x="0" y="3645024"/>
              <a:ext cx="9144000" cy="4680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67034"/>
                </a:solidFill>
              </a:endParaRPr>
            </a:p>
          </p:txBody>
        </p:sp>
        <p:cxnSp>
          <p:nvCxnSpPr>
            <p:cNvPr id="5" name="Прямая соединительная линия 4"/>
            <p:cNvCxnSpPr/>
            <p:nvPr userDrawn="1"/>
          </p:nvCxnSpPr>
          <p:spPr>
            <a:xfrm>
              <a:off x="0" y="4113024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Прямая соединительная линия 5"/>
            <p:cNvCxnSpPr/>
            <p:nvPr userDrawn="1"/>
          </p:nvCxnSpPr>
          <p:spPr>
            <a:xfrm>
              <a:off x="0" y="3645024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0" y="-36000"/>
            <a:ext cx="9144000" cy="614040"/>
          </a:xfrm>
        </p:spPr>
        <p:txBody>
          <a:bodyPr>
            <a:normAutofit/>
          </a:bodyPr>
          <a:lstStyle/>
          <a:p>
            <a:r>
              <a:rPr lang="ru-RU" sz="2400" b="0" dirty="0" smtClean="0">
                <a:ln>
                  <a:noFill/>
                </a:ln>
                <a:solidFill>
                  <a:schemeClr val="bg1"/>
                </a:solidFill>
                <a:effectLst/>
              </a:rPr>
              <a:t>Смотрим и думаем</a:t>
            </a:r>
            <a:endParaRPr lang="ru-RU" b="0" dirty="0">
              <a:ln>
                <a:solidFill>
                  <a:schemeClr val="bg1"/>
                </a:solidFill>
              </a:ln>
              <a:solidFill>
                <a:schemeClr val="accent6">
                  <a:lumMod val="75000"/>
                </a:schemeClr>
              </a:solidFill>
              <a:effectLst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2000"/>
            <a:ext cx="9144000" cy="4882896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516722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/>
          <p:cNvGrpSpPr/>
          <p:nvPr/>
        </p:nvGrpSpPr>
        <p:grpSpPr>
          <a:xfrm>
            <a:off x="0" y="72000"/>
            <a:ext cx="9144000" cy="468000"/>
            <a:chOff x="0" y="3645024"/>
            <a:chExt cx="9144000" cy="468000"/>
          </a:xfrm>
        </p:grpSpPr>
        <p:sp>
          <p:nvSpPr>
            <p:cNvPr id="4" name="Прямоугольник 3"/>
            <p:cNvSpPr/>
            <p:nvPr userDrawn="1"/>
          </p:nvSpPr>
          <p:spPr>
            <a:xfrm>
              <a:off x="0" y="3645024"/>
              <a:ext cx="9144000" cy="4680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67034"/>
                </a:solidFill>
              </a:endParaRPr>
            </a:p>
          </p:txBody>
        </p:sp>
        <p:cxnSp>
          <p:nvCxnSpPr>
            <p:cNvPr id="5" name="Прямая соединительная линия 4"/>
            <p:cNvCxnSpPr/>
            <p:nvPr userDrawn="1"/>
          </p:nvCxnSpPr>
          <p:spPr>
            <a:xfrm>
              <a:off x="0" y="4113024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Прямая соединительная линия 5"/>
            <p:cNvCxnSpPr/>
            <p:nvPr userDrawn="1"/>
          </p:nvCxnSpPr>
          <p:spPr>
            <a:xfrm>
              <a:off x="0" y="3645024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0" y="-36000"/>
            <a:ext cx="9144000" cy="614040"/>
          </a:xfrm>
        </p:spPr>
        <p:txBody>
          <a:bodyPr>
            <a:normAutofit/>
          </a:bodyPr>
          <a:lstStyle/>
          <a:p>
            <a:r>
              <a:rPr lang="ru-RU" sz="2400" b="0" dirty="0" smtClean="0">
                <a:ln>
                  <a:noFill/>
                </a:ln>
                <a:solidFill>
                  <a:schemeClr val="bg1"/>
                </a:solidFill>
                <a:effectLst/>
              </a:rPr>
              <a:t>Сейсмические волны</a:t>
            </a:r>
            <a:endParaRPr lang="ru-RU" b="0" dirty="0">
              <a:ln>
                <a:solidFill>
                  <a:schemeClr val="bg1"/>
                </a:solidFill>
              </a:ln>
              <a:solidFill>
                <a:schemeClr val="accent6">
                  <a:lumMod val="75000"/>
                </a:schemeClr>
              </a:solidFill>
              <a:effectLst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00" y="612000"/>
            <a:ext cx="7153275" cy="5343525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9" name="Скругленный прямоугольник 8">
            <a:hlinkClick r:id="rId3" action="ppaction://hlinkfile"/>
          </p:cNvPr>
          <p:cNvSpPr/>
          <p:nvPr/>
        </p:nvSpPr>
        <p:spPr>
          <a:xfrm>
            <a:off x="6876256" y="1052736"/>
            <a:ext cx="2160240" cy="288000"/>
          </a:xfrm>
          <a:prstGeom prst="round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землетрясения</a:t>
            </a:r>
            <a:endParaRPr lang="ru-RU" sz="20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Скругленный прямоугольник 9">
            <a:hlinkClick r:id="rId4" action="ppaction://hlinkfile"/>
          </p:cNvPr>
          <p:cNvSpPr/>
          <p:nvPr/>
        </p:nvSpPr>
        <p:spPr>
          <a:xfrm>
            <a:off x="6300192" y="2995762"/>
            <a:ext cx="2736304" cy="288000"/>
          </a:xfrm>
          <a:prstGeom prst="round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Первый сейсмограф</a:t>
            </a:r>
            <a:endParaRPr lang="ru-RU" sz="20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2989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/>
          <p:cNvGrpSpPr/>
          <p:nvPr/>
        </p:nvGrpSpPr>
        <p:grpSpPr>
          <a:xfrm>
            <a:off x="0" y="72000"/>
            <a:ext cx="9144000" cy="468000"/>
            <a:chOff x="0" y="3645024"/>
            <a:chExt cx="9144000" cy="468000"/>
          </a:xfrm>
        </p:grpSpPr>
        <p:sp>
          <p:nvSpPr>
            <p:cNvPr id="4" name="Прямоугольник 3"/>
            <p:cNvSpPr/>
            <p:nvPr userDrawn="1"/>
          </p:nvSpPr>
          <p:spPr>
            <a:xfrm>
              <a:off x="0" y="3645024"/>
              <a:ext cx="9144000" cy="4680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67034"/>
                </a:solidFill>
              </a:endParaRPr>
            </a:p>
          </p:txBody>
        </p:sp>
        <p:cxnSp>
          <p:nvCxnSpPr>
            <p:cNvPr id="5" name="Прямая соединительная линия 4"/>
            <p:cNvCxnSpPr/>
            <p:nvPr userDrawn="1"/>
          </p:nvCxnSpPr>
          <p:spPr>
            <a:xfrm>
              <a:off x="0" y="4113024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Прямая соединительная линия 5"/>
            <p:cNvCxnSpPr/>
            <p:nvPr userDrawn="1"/>
          </p:nvCxnSpPr>
          <p:spPr>
            <a:xfrm>
              <a:off x="0" y="3645024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0" y="-36000"/>
            <a:ext cx="9144000" cy="614040"/>
          </a:xfrm>
        </p:spPr>
        <p:txBody>
          <a:bodyPr>
            <a:normAutofit/>
          </a:bodyPr>
          <a:lstStyle/>
          <a:p>
            <a:r>
              <a:rPr lang="ru-RU" sz="2400" b="0" dirty="0" smtClean="0">
                <a:ln>
                  <a:noFill/>
                </a:ln>
                <a:solidFill>
                  <a:schemeClr val="bg1"/>
                </a:solidFill>
                <a:effectLst/>
              </a:rPr>
              <a:t>Задачи  нашего урока</a:t>
            </a:r>
            <a:endParaRPr lang="ru-RU" b="0" dirty="0">
              <a:ln>
                <a:solidFill>
                  <a:schemeClr val="bg1"/>
                </a:solidFill>
              </a:ln>
              <a:solidFill>
                <a:schemeClr val="accent6">
                  <a:lumMod val="75000"/>
                </a:schemeClr>
              </a:solidFill>
              <a:effectLst/>
            </a:endParaRPr>
          </a:p>
        </p:txBody>
      </p:sp>
      <p:grpSp>
        <p:nvGrpSpPr>
          <p:cNvPr id="9" name="Группа 8"/>
          <p:cNvGrpSpPr/>
          <p:nvPr/>
        </p:nvGrpSpPr>
        <p:grpSpPr>
          <a:xfrm>
            <a:off x="108000" y="576000"/>
            <a:ext cx="3834000" cy="5013240"/>
            <a:chOff x="107504" y="622623"/>
            <a:chExt cx="3834000" cy="4783540"/>
          </a:xfrm>
        </p:grpSpPr>
        <p:sp>
          <p:nvSpPr>
            <p:cNvPr id="10" name="Прямоугольник 9"/>
            <p:cNvSpPr/>
            <p:nvPr/>
          </p:nvSpPr>
          <p:spPr>
            <a:xfrm>
              <a:off x="107504" y="1007998"/>
              <a:ext cx="3834000" cy="4398165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bg1">
                  <a:lumMod val="5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marL="342900" indent="-342900">
                <a:buFont typeface="Arial" pitchFamily="34" charset="0"/>
                <a:buChar char="•"/>
              </a:pPr>
              <a:r>
                <a:rPr lang="ru-RU" sz="2000" dirty="0" smtClean="0">
                  <a:solidFill>
                    <a:schemeClr val="accent4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процесс </a:t>
              </a:r>
              <a:r>
                <a:rPr lang="ru-RU" sz="2000" dirty="0">
                  <a:solidFill>
                    <a:schemeClr val="accent4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распространения колебаний в среде;</a:t>
              </a:r>
            </a:p>
            <a:p>
              <a:pPr marL="342900" indent="-342900">
                <a:buFont typeface="Arial" pitchFamily="34" charset="0"/>
                <a:buChar char="•"/>
              </a:pPr>
              <a:r>
                <a:rPr lang="ru-RU" sz="2000" dirty="0" smtClean="0">
                  <a:solidFill>
                    <a:schemeClr val="accent4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условия </a:t>
              </a:r>
              <a:r>
                <a:rPr lang="ru-RU" sz="2000" dirty="0">
                  <a:solidFill>
                    <a:schemeClr val="accent4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протекания волновых процессов;</a:t>
              </a:r>
            </a:p>
            <a:p>
              <a:pPr marL="342900" indent="-342900">
                <a:buFont typeface="Arial" pitchFamily="34" charset="0"/>
                <a:buChar char="•"/>
              </a:pPr>
              <a:r>
                <a:rPr lang="ru-RU" sz="2000" dirty="0" smtClean="0">
                  <a:solidFill>
                    <a:schemeClr val="accent4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виды </a:t>
              </a:r>
              <a:r>
                <a:rPr lang="ru-RU" sz="2000" dirty="0">
                  <a:solidFill>
                    <a:schemeClr val="accent4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волновых процессов;</a:t>
              </a:r>
            </a:p>
            <a:p>
              <a:pPr marL="342900" indent="-342900">
                <a:buFont typeface="Arial" pitchFamily="34" charset="0"/>
                <a:buChar char="•"/>
              </a:pPr>
              <a:r>
                <a:rPr lang="ru-RU" sz="2000" dirty="0" smtClean="0">
                  <a:solidFill>
                    <a:schemeClr val="accent4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понятие </a:t>
              </a:r>
              <a:r>
                <a:rPr lang="ru-RU" sz="2000" dirty="0">
                  <a:solidFill>
                    <a:schemeClr val="accent4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«длина волны»;</a:t>
              </a:r>
            </a:p>
            <a:p>
              <a:pPr marL="342900" indent="-342900">
                <a:buFont typeface="Arial" pitchFamily="34" charset="0"/>
                <a:buChar char="•"/>
              </a:pPr>
              <a:r>
                <a:rPr lang="ru-RU" sz="2000" dirty="0" smtClean="0">
                  <a:solidFill>
                    <a:schemeClr val="accent4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применение </a:t>
              </a:r>
              <a:r>
                <a:rPr lang="ru-RU" sz="2000" dirty="0">
                  <a:solidFill>
                    <a:schemeClr val="accent4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для описания волновых процессов понятия </a:t>
              </a:r>
              <a:r>
                <a:rPr lang="ru-RU" sz="2000" dirty="0" smtClean="0">
                  <a:solidFill>
                    <a:schemeClr val="accent4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периода </a:t>
              </a:r>
              <a:r>
                <a:rPr lang="ru-RU" sz="2000" dirty="0">
                  <a:solidFill>
                    <a:schemeClr val="accent4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и частоты;</a:t>
              </a:r>
            </a:p>
            <a:p>
              <a:pPr marL="342900" indent="-342900">
                <a:buFont typeface="Arial" pitchFamily="34" charset="0"/>
                <a:buChar char="•"/>
              </a:pPr>
              <a:r>
                <a:rPr lang="ru-RU" sz="2000" dirty="0" smtClean="0">
                  <a:solidFill>
                    <a:schemeClr val="accent4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как рассчитывать </a:t>
              </a:r>
              <a:r>
                <a:rPr lang="ru-RU" sz="2000" dirty="0">
                  <a:solidFill>
                    <a:schemeClr val="accent4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скорость распространения волны.</a:t>
              </a:r>
              <a:endParaRPr lang="ru-RU" sz="2000" dirty="0" smtClean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1" name="Прямоугольник 10"/>
            <p:cNvSpPr/>
            <p:nvPr/>
          </p:nvSpPr>
          <p:spPr>
            <a:xfrm>
              <a:off x="107742" y="622623"/>
              <a:ext cx="3833762" cy="417628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 w="6350">
              <a:solidFill>
                <a:schemeClr val="bg1">
                  <a:lumMod val="5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endParaRPr lang="ru-RU" sz="2000" b="1" dirty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endParaRPr>
            </a:p>
            <a:p>
              <a:endParaRPr lang="ru-RU" sz="2000" dirty="0">
                <a:solidFill>
                  <a:schemeClr val="accent6">
                    <a:lumMod val="50000"/>
                  </a:schemeClr>
                </a:solidFill>
              </a:endParaRPr>
            </a:p>
          </p:txBody>
        </p:sp>
      </p:grpSp>
      <p:sp>
        <p:nvSpPr>
          <p:cNvPr id="2" name="Прямоугольник 1"/>
          <p:cNvSpPr/>
          <p:nvPr/>
        </p:nvSpPr>
        <p:spPr>
          <a:xfrm>
            <a:off x="3955712" y="590964"/>
            <a:ext cx="518828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Колебательные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движения тело совершает, находясь в некоторой среде — в воздухе, воде и т. д. Теперь рассмотрим, что же происходит в этом случае, т. е. перейдём от рассмотрения колебательных движений к изучению распространения колебаний в различных средах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.</a:t>
            </a: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7150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/>
          <p:cNvGrpSpPr/>
          <p:nvPr/>
        </p:nvGrpSpPr>
        <p:grpSpPr>
          <a:xfrm>
            <a:off x="0" y="72000"/>
            <a:ext cx="9144000" cy="468000"/>
            <a:chOff x="0" y="3645024"/>
            <a:chExt cx="9144000" cy="468000"/>
          </a:xfrm>
        </p:grpSpPr>
        <p:sp>
          <p:nvSpPr>
            <p:cNvPr id="4" name="Прямоугольник 3"/>
            <p:cNvSpPr/>
            <p:nvPr userDrawn="1"/>
          </p:nvSpPr>
          <p:spPr>
            <a:xfrm>
              <a:off x="0" y="3645024"/>
              <a:ext cx="9144000" cy="4680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67034"/>
                </a:solidFill>
              </a:endParaRPr>
            </a:p>
          </p:txBody>
        </p:sp>
        <p:cxnSp>
          <p:nvCxnSpPr>
            <p:cNvPr id="5" name="Прямая соединительная линия 4"/>
            <p:cNvCxnSpPr/>
            <p:nvPr userDrawn="1"/>
          </p:nvCxnSpPr>
          <p:spPr>
            <a:xfrm>
              <a:off x="0" y="4113024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Прямая соединительная линия 5"/>
            <p:cNvCxnSpPr/>
            <p:nvPr userDrawn="1"/>
          </p:nvCxnSpPr>
          <p:spPr>
            <a:xfrm>
              <a:off x="0" y="3645024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0" y="-36000"/>
            <a:ext cx="9144000" cy="614040"/>
          </a:xfrm>
        </p:spPr>
        <p:txBody>
          <a:bodyPr>
            <a:normAutofit/>
          </a:bodyPr>
          <a:lstStyle/>
          <a:p>
            <a:r>
              <a:rPr lang="ru-RU" sz="2400" b="0" dirty="0" smtClean="0">
                <a:ln>
                  <a:noFill/>
                </a:ln>
                <a:solidFill>
                  <a:schemeClr val="bg1"/>
                </a:solidFill>
                <a:effectLst/>
              </a:rPr>
              <a:t>Физическая разминка</a:t>
            </a:r>
            <a:endParaRPr lang="ru-RU" b="0" dirty="0">
              <a:ln>
                <a:solidFill>
                  <a:schemeClr val="bg1"/>
                </a:solidFill>
              </a:ln>
              <a:solidFill>
                <a:schemeClr val="accent6">
                  <a:lumMod val="75000"/>
                </a:schemeClr>
              </a:solidFill>
              <a:effectLst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547664" y="625902"/>
            <a:ext cx="7530988" cy="400110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2000" dirty="0" smtClean="0"/>
              <a:t>Распространение колебании в воде</a:t>
            </a: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620688"/>
            <a:ext cx="1333500" cy="952500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11" name="Прямоугольник 10"/>
          <p:cNvSpPr/>
          <p:nvPr/>
        </p:nvSpPr>
        <p:spPr>
          <a:xfrm>
            <a:off x="1547664" y="1026012"/>
            <a:ext cx="759633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колебания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поплавка передаются сначала частицам среды и далее от одних частиц среды к другим. </a:t>
            </a: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2676061"/>
            <a:ext cx="3438525" cy="952500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13" name="Прямоугольник 12"/>
          <p:cNvSpPr/>
          <p:nvPr/>
        </p:nvSpPr>
        <p:spPr>
          <a:xfrm>
            <a:off x="3707904" y="2676061"/>
            <a:ext cx="5370748" cy="400110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2000" dirty="0" smtClean="0"/>
              <a:t>Распространение колебании в пружине</a:t>
            </a: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707904" y="3066850"/>
            <a:ext cx="543609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витки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, подобно маятнику, колеблются возле положений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равновесия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, то сближаясь, то удаляясь друг от друга. </a:t>
            </a:r>
          </a:p>
        </p:txBody>
      </p:sp>
    </p:spTree>
    <p:extLst>
      <p:ext uri="{BB962C8B-B14F-4D97-AF65-F5344CB8AC3E}">
        <p14:creationId xmlns:p14="http://schemas.microsoft.com/office/powerpoint/2010/main" val="2421425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/>
          <p:cNvGrpSpPr/>
          <p:nvPr/>
        </p:nvGrpSpPr>
        <p:grpSpPr>
          <a:xfrm>
            <a:off x="0" y="72000"/>
            <a:ext cx="9144000" cy="468000"/>
            <a:chOff x="0" y="3645024"/>
            <a:chExt cx="9144000" cy="468000"/>
          </a:xfrm>
        </p:grpSpPr>
        <p:sp>
          <p:nvSpPr>
            <p:cNvPr id="4" name="Прямоугольник 3"/>
            <p:cNvSpPr/>
            <p:nvPr userDrawn="1"/>
          </p:nvSpPr>
          <p:spPr>
            <a:xfrm>
              <a:off x="0" y="3645024"/>
              <a:ext cx="9144000" cy="4680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67034"/>
                </a:solidFill>
              </a:endParaRPr>
            </a:p>
          </p:txBody>
        </p:sp>
        <p:cxnSp>
          <p:nvCxnSpPr>
            <p:cNvPr id="5" name="Прямая соединительная линия 4"/>
            <p:cNvCxnSpPr/>
            <p:nvPr userDrawn="1"/>
          </p:nvCxnSpPr>
          <p:spPr>
            <a:xfrm>
              <a:off x="0" y="4113024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Прямая соединительная линия 5"/>
            <p:cNvCxnSpPr/>
            <p:nvPr userDrawn="1"/>
          </p:nvCxnSpPr>
          <p:spPr>
            <a:xfrm>
              <a:off x="0" y="3645024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0" y="-36000"/>
            <a:ext cx="9144000" cy="614040"/>
          </a:xfrm>
        </p:spPr>
        <p:txBody>
          <a:bodyPr>
            <a:normAutofit/>
          </a:bodyPr>
          <a:lstStyle/>
          <a:p>
            <a:r>
              <a:rPr lang="ru-RU" sz="2400" b="0" dirty="0" smtClean="0">
                <a:ln>
                  <a:noFill/>
                </a:ln>
                <a:solidFill>
                  <a:schemeClr val="bg1"/>
                </a:solidFill>
                <a:effectLst/>
              </a:rPr>
              <a:t>Самостоятельная работа с учебником</a:t>
            </a:r>
            <a:endParaRPr lang="ru-RU" b="0" dirty="0">
              <a:ln>
                <a:solidFill>
                  <a:schemeClr val="bg1"/>
                </a:solidFill>
              </a:ln>
              <a:solidFill>
                <a:schemeClr val="accent6">
                  <a:lumMod val="75000"/>
                </a:schemeClr>
              </a:solidFill>
              <a:effectLst/>
            </a:endParaRPr>
          </a:p>
        </p:txBody>
      </p:sp>
      <p:grpSp>
        <p:nvGrpSpPr>
          <p:cNvPr id="12" name="Группа 11"/>
          <p:cNvGrpSpPr/>
          <p:nvPr/>
        </p:nvGrpSpPr>
        <p:grpSpPr>
          <a:xfrm>
            <a:off x="113912" y="620688"/>
            <a:ext cx="2340000" cy="612000"/>
            <a:chOff x="216000" y="5976000"/>
            <a:chExt cx="2340000" cy="612000"/>
          </a:xfrm>
        </p:grpSpPr>
        <p:pic>
          <p:nvPicPr>
            <p:cNvPr id="13" name="Рисунок 12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6000" y="5976000"/>
              <a:ext cx="864000" cy="612000"/>
            </a:xfrm>
            <a:prstGeom prst="rect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</p:pic>
        <p:sp>
          <p:nvSpPr>
            <p:cNvPr id="14" name="Прямоугольник 13"/>
            <p:cNvSpPr/>
            <p:nvPr/>
          </p:nvSpPr>
          <p:spPr>
            <a:xfrm>
              <a:off x="1116000" y="5976000"/>
              <a:ext cx="1440000" cy="612000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ru-RU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itchFamily="34" charset="0"/>
                  <a:cs typeface="Arial" pitchFamily="34" charset="0"/>
                </a:rPr>
                <a:t>Работа с </a:t>
              </a:r>
              <a:r>
                <a:rPr lang="ru-RU" sz="2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itchFamily="34" charset="0"/>
                  <a:cs typeface="Arial" pitchFamily="34" charset="0"/>
                </a:rPr>
                <a:t>учебником</a:t>
              </a:r>
              <a:endParaRPr lang="ru-RU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8" name="Прямоугольник 7"/>
          <p:cNvSpPr/>
          <p:nvPr/>
        </p:nvSpPr>
        <p:spPr>
          <a:xfrm>
            <a:off x="1013912" y="1340768"/>
            <a:ext cx="8022584" cy="400110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2000" dirty="0">
                <a:latin typeface="Arial" pitchFamily="34" charset="0"/>
                <a:cs typeface="Arial" pitchFamily="34" charset="0"/>
              </a:rPr>
              <a:t>работа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по поиску информации и подготовке к ответам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на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вопросы</a:t>
            </a: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3913" y="1916832"/>
            <a:ext cx="4998248" cy="2262102"/>
          </a:xfrm>
          <a:prstGeom prst="rect">
            <a:avLst/>
          </a:prstGeom>
          <a:ln>
            <a:solidFill>
              <a:schemeClr val="accent6">
                <a:lumMod val="75000"/>
              </a:schemeClr>
            </a:solidFill>
          </a:ln>
        </p:spPr>
      </p:pic>
      <p:sp>
        <p:nvSpPr>
          <p:cNvPr id="20" name="Скругленный прямоугольник 19">
            <a:hlinkClick r:id="rId4" action="ppaction://hlinkfile"/>
          </p:cNvPr>
          <p:cNvSpPr/>
          <p:nvPr/>
        </p:nvSpPr>
        <p:spPr>
          <a:xfrm>
            <a:off x="4570106" y="4293096"/>
            <a:ext cx="2090125" cy="288000"/>
          </a:xfrm>
          <a:prstGeom prst="round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обсуждение</a:t>
            </a:r>
            <a:endParaRPr lang="ru-RU" sz="20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8106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/>
          <p:cNvGrpSpPr/>
          <p:nvPr/>
        </p:nvGrpSpPr>
        <p:grpSpPr>
          <a:xfrm>
            <a:off x="0" y="72000"/>
            <a:ext cx="9144000" cy="468000"/>
            <a:chOff x="0" y="3645024"/>
            <a:chExt cx="9144000" cy="468000"/>
          </a:xfrm>
        </p:grpSpPr>
        <p:sp>
          <p:nvSpPr>
            <p:cNvPr id="4" name="Прямоугольник 3"/>
            <p:cNvSpPr/>
            <p:nvPr userDrawn="1"/>
          </p:nvSpPr>
          <p:spPr>
            <a:xfrm>
              <a:off x="0" y="3645024"/>
              <a:ext cx="9144000" cy="4680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67034"/>
                </a:solidFill>
              </a:endParaRPr>
            </a:p>
          </p:txBody>
        </p:sp>
        <p:cxnSp>
          <p:nvCxnSpPr>
            <p:cNvPr id="5" name="Прямая соединительная линия 4"/>
            <p:cNvCxnSpPr/>
            <p:nvPr userDrawn="1"/>
          </p:nvCxnSpPr>
          <p:spPr>
            <a:xfrm>
              <a:off x="0" y="4113024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Прямая соединительная линия 5"/>
            <p:cNvCxnSpPr/>
            <p:nvPr userDrawn="1"/>
          </p:nvCxnSpPr>
          <p:spPr>
            <a:xfrm>
              <a:off x="0" y="3645024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0" y="-36000"/>
            <a:ext cx="9144000" cy="614040"/>
          </a:xfrm>
        </p:spPr>
        <p:txBody>
          <a:bodyPr>
            <a:normAutofit/>
          </a:bodyPr>
          <a:lstStyle/>
          <a:p>
            <a:r>
              <a:rPr lang="ru-RU" sz="2400" b="0" dirty="0" smtClean="0">
                <a:ln>
                  <a:noFill/>
                </a:ln>
                <a:solidFill>
                  <a:schemeClr val="bg1"/>
                </a:solidFill>
                <a:effectLst/>
              </a:rPr>
              <a:t>Длина волны</a:t>
            </a:r>
            <a:endParaRPr lang="ru-RU" b="0" dirty="0">
              <a:ln>
                <a:solidFill>
                  <a:schemeClr val="bg1"/>
                </a:solidFill>
              </a:ln>
              <a:solidFill>
                <a:schemeClr val="accent6">
                  <a:lumMod val="75000"/>
                </a:schemeClr>
              </a:solidFill>
              <a:effectLst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595908"/>
            <a:ext cx="2857500" cy="5715000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9" name="Прямоугольник 8"/>
              <p:cNvSpPr/>
              <p:nvPr/>
            </p:nvSpPr>
            <p:spPr>
              <a:xfrm>
                <a:off x="2965004" y="595908"/>
                <a:ext cx="6071492" cy="365119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ru-RU" sz="2000" dirty="0" smtClean="0">
                    <a:latin typeface="Arial" pitchFamily="34" charset="0"/>
                    <a:cs typeface="Arial" pitchFamily="34" charset="0"/>
                  </a:rPr>
                  <a:t>Расстояние</a:t>
                </a:r>
                <a:r>
                  <a:rPr lang="ru-RU" sz="2000" dirty="0">
                    <a:latin typeface="Arial" pitchFamily="34" charset="0"/>
                    <a:cs typeface="Arial" pitchFamily="34" charset="0"/>
                  </a:rPr>
                  <a:t>, на которое распространяется волна за время, равное периоду колебаний, называют </a:t>
                </a:r>
                <a:r>
                  <a:rPr lang="ru-RU" sz="2000" i="1" dirty="0">
                    <a:solidFill>
                      <a:srgbClr val="C00000"/>
                    </a:solidFill>
                    <a:latin typeface="Arial" pitchFamily="34" charset="0"/>
                    <a:cs typeface="Arial" pitchFamily="34" charset="0"/>
                  </a:rPr>
                  <a:t>длиной волны. </a:t>
                </a:r>
                <a:endParaRPr lang="ru-RU" sz="2000" dirty="0" smtClean="0">
                  <a:solidFill>
                    <a:srgbClr val="C00000"/>
                  </a:solidFill>
                  <a:latin typeface="Arial" pitchFamily="34" charset="0"/>
                  <a:cs typeface="Arial" pitchFamily="34" charset="0"/>
                </a:endParaRPr>
              </a:p>
              <a:p>
                <a:r>
                  <a:rPr lang="ru-RU" sz="2000" dirty="0" smtClean="0">
                    <a:latin typeface="Arial" pitchFamily="34" charset="0"/>
                    <a:cs typeface="Arial" pitchFamily="34" charset="0"/>
                  </a:rPr>
                  <a:t>Длину </a:t>
                </a:r>
                <a:r>
                  <a:rPr lang="ru-RU" sz="2000" dirty="0">
                    <a:latin typeface="Arial" pitchFamily="34" charset="0"/>
                    <a:cs typeface="Arial" pitchFamily="34" charset="0"/>
                  </a:rPr>
                  <a:t>волны обозначают греческой буквой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l-GR" sz="3200" i="1" smtClean="0">
                        <a:latin typeface="Cambria Math"/>
                        <a:cs typeface="Arial" pitchFamily="34" charset="0"/>
                      </a:rPr>
                      <m:t>λ</m:t>
                    </m:r>
                  </m:oMath>
                </a14:m>
                <a:r>
                  <a:rPr lang="ru-RU" sz="2000" dirty="0" smtClean="0">
                    <a:latin typeface="Arial" pitchFamily="34" charset="0"/>
                    <a:cs typeface="Arial" pitchFamily="34" charset="0"/>
                  </a:rPr>
                  <a:t>. </a:t>
                </a:r>
                <a:r>
                  <a:rPr lang="ru-RU" sz="2000" dirty="0">
                    <a:latin typeface="Arial" pitchFamily="34" charset="0"/>
                    <a:cs typeface="Arial" pitchFamily="34" charset="0"/>
                  </a:rPr>
                  <a:t>(лямбда). Её основной единицей </a:t>
                </a:r>
                <a:r>
                  <a:rPr lang="ru-RU" sz="2000" dirty="0" smtClean="0">
                    <a:latin typeface="Arial" pitchFamily="34" charset="0"/>
                    <a:cs typeface="Arial" pitchFamily="34" charset="0"/>
                  </a:rPr>
                  <a:t>является </a:t>
                </a:r>
              </a:p>
              <a:p>
                <a:r>
                  <a:rPr lang="ru-RU" sz="2000" dirty="0" smtClean="0">
                    <a:latin typeface="Arial" pitchFamily="34" charset="0"/>
                    <a:cs typeface="Arial" pitchFamily="34" charset="0"/>
                  </a:rPr>
                  <a:t>метр </a:t>
                </a:r>
                <a:r>
                  <a:rPr lang="ru-RU" sz="2000" dirty="0">
                    <a:latin typeface="Arial" pitchFamily="34" charset="0"/>
                    <a:cs typeface="Arial" pitchFamily="34" charset="0"/>
                  </a:rPr>
                  <a:t>(1м</a:t>
                </a:r>
                <a:r>
                  <a:rPr lang="ru-RU" sz="2000" dirty="0" smtClean="0">
                    <a:latin typeface="Arial" pitchFamily="34" charset="0"/>
                    <a:cs typeface="Arial" pitchFamily="34" charset="0"/>
                  </a:rPr>
                  <a:t>).</a:t>
                </a:r>
              </a:p>
              <a:p>
                <a:endParaRPr lang="ru-RU" sz="2000" dirty="0" smtClean="0">
                  <a:latin typeface="Arial" pitchFamily="34" charset="0"/>
                  <a:cs typeface="Arial" pitchFamily="34" charset="0"/>
                </a:endParaRPr>
              </a:p>
              <a:p>
                <a:r>
                  <a:rPr lang="ru-RU" sz="2000" i="1" dirty="0" smtClean="0">
                    <a:solidFill>
                      <a:srgbClr val="C00000"/>
                    </a:solidFill>
                    <a:latin typeface="Arial" pitchFamily="34" charset="0"/>
                    <a:cs typeface="Arial" pitchFamily="34" charset="0"/>
                  </a:rPr>
                  <a:t>Скоростью </a:t>
                </a:r>
                <a:r>
                  <a:rPr lang="ru-RU" sz="2000" i="1" dirty="0">
                    <a:solidFill>
                      <a:srgbClr val="C00000"/>
                    </a:solidFill>
                    <a:latin typeface="Arial" pitchFamily="34" charset="0"/>
                    <a:cs typeface="Arial" pitchFamily="34" charset="0"/>
                  </a:rPr>
                  <a:t>волны </a:t>
                </a:r>
                <a:r>
                  <a:rPr lang="ru-RU" sz="2000" dirty="0">
                    <a:latin typeface="Arial" pitchFamily="34" charset="0"/>
                    <a:cs typeface="Arial" pitchFamily="34" charset="0"/>
                  </a:rPr>
                  <a:t>называют скорость распространения колебаний</a:t>
                </a:r>
                <a:r>
                  <a:rPr lang="ru-RU" sz="2000" dirty="0" smtClean="0">
                    <a:latin typeface="Arial" pitchFamily="34" charset="0"/>
                    <a:cs typeface="Arial" pitchFamily="34" charset="0"/>
                  </a:rPr>
                  <a:t>.</a:t>
                </a:r>
              </a:p>
              <a:p>
                <a:endParaRPr lang="ru-RU" sz="2000" dirty="0">
                  <a:latin typeface="Arial" pitchFamily="34" charset="0"/>
                  <a:cs typeface="Arial" pitchFamily="34" charset="0"/>
                </a:endParaRPr>
              </a:p>
              <a:p>
                <a:r>
                  <a:rPr lang="ru-RU" sz="2000" dirty="0" smtClean="0">
                    <a:latin typeface="Arial" pitchFamily="34" charset="0"/>
                    <a:cs typeface="Arial" pitchFamily="34" charset="0"/>
                  </a:rPr>
                  <a:t>Скорость </a:t>
                </a:r>
                <a:r>
                  <a:rPr lang="ru-RU" sz="2000" dirty="0">
                    <a:latin typeface="Arial" pitchFamily="34" charset="0"/>
                    <a:cs typeface="Arial" pitchFamily="34" charset="0"/>
                  </a:rPr>
                  <a:t>распространения волны </a:t>
                </a:r>
                <a:r>
                  <a:rPr lang="ru-RU" sz="2000" dirty="0" smtClean="0">
                    <a:latin typeface="Arial" pitchFamily="34" charset="0"/>
                    <a:cs typeface="Arial" pitchFamily="34" charset="0"/>
                  </a:rPr>
                  <a:t>равна</a:t>
                </a:r>
                <a:r>
                  <a:rPr lang="ru-RU" sz="2000" dirty="0">
                    <a:latin typeface="Arial" pitchFamily="34" charset="0"/>
                    <a:cs typeface="Arial" pitchFamily="34" charset="0"/>
                  </a:rPr>
                  <a:t>:</a:t>
                </a:r>
              </a:p>
            </p:txBody>
          </p:sp>
        </mc:Choice>
        <mc:Fallback xmlns="">
          <p:sp>
            <p:nvSpPr>
              <p:cNvPr id="9" name="Прямоугольник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65004" y="595908"/>
                <a:ext cx="6071492" cy="3651192"/>
              </a:xfrm>
              <a:prstGeom prst="rect">
                <a:avLst/>
              </a:prstGeom>
              <a:blipFill rotWithShape="1">
                <a:blip r:embed="rId3"/>
                <a:stretch>
                  <a:fillRect l="-1004" t="-668" r="-301" b="-217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/>
              <p:cNvSpPr txBox="1"/>
              <p:nvPr/>
            </p:nvSpPr>
            <p:spPr>
              <a:xfrm>
                <a:off x="3419872" y="4247099"/>
                <a:ext cx="1018997" cy="791307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/>
                        </a:rPr>
                        <m:t>𝑣</m:t>
                      </m:r>
                      <m:r>
                        <a:rPr lang="en-US" sz="24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ru-RU" sz="240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m:rPr>
                              <m:sty m:val="p"/>
                            </m:rPr>
                            <a:rPr lang="el-GR" sz="2400" i="1" smtClean="0">
                              <a:latin typeface="Cambria Math"/>
                            </a:rPr>
                            <m:t>λ</m:t>
                          </m:r>
                        </m:num>
                        <m:den>
                          <m:r>
                            <a:rPr lang="en-US" sz="2400" b="0" i="1" smtClean="0">
                              <a:latin typeface="Cambria Math"/>
                            </a:rPr>
                            <m:t>𝑇</m:t>
                          </m:r>
                        </m:den>
                      </m:f>
                    </m:oMath>
                  </m:oMathPara>
                </a14:m>
                <a:endParaRPr lang="ru-RU" sz="2400" dirty="0"/>
              </a:p>
            </p:txBody>
          </p:sp>
        </mc:Choice>
        <mc:Fallback xmlns=""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19872" y="4247099"/>
                <a:ext cx="1018997" cy="791307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  <a:ln>
                <a:solidFill>
                  <a:schemeClr val="bg1">
                    <a:lumMod val="50000"/>
                  </a:schemeClr>
                </a:solidFill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/>
              <p:cNvSpPr txBox="1"/>
              <p:nvPr/>
            </p:nvSpPr>
            <p:spPr>
              <a:xfrm>
                <a:off x="4572000" y="4247098"/>
                <a:ext cx="1122359" cy="461665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/>
                      </a:rPr>
                      <m:t>𝑣</m:t>
                    </m:r>
                    <m:r>
                      <a:rPr lang="en-US" sz="2400" b="0" i="1" smtClean="0">
                        <a:latin typeface="Cambria Math"/>
                      </a:rPr>
                      <m:t>=</m:t>
                    </m:r>
                  </m:oMath>
                </a14:m>
                <a:r>
                  <a:rPr lang="en-US" sz="2400" dirty="0" smtClean="0"/>
                  <a:t> </a:t>
                </a:r>
                <a:r>
                  <a:rPr lang="el-GR" sz="2400" dirty="0" smtClean="0"/>
                  <a:t>λ</a:t>
                </a:r>
                <a:r>
                  <a:rPr lang="el-GR" sz="2400" dirty="0" smtClean="0">
                    <a:latin typeface="Cambria Math"/>
                    <a:ea typeface="Cambria Math"/>
                  </a:rPr>
                  <a:t>·ν</a:t>
                </a:r>
                <a:endParaRPr lang="ru-RU" sz="2400" dirty="0"/>
              </a:p>
            </p:txBody>
          </p:sp>
        </mc:Choice>
        <mc:Fallback xmlns="">
          <p:sp>
            <p:nvSpPr>
              <p:cNvPr id="16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2000" y="4247098"/>
                <a:ext cx="1122359" cy="461665"/>
              </a:xfrm>
              <a:prstGeom prst="rect">
                <a:avLst/>
              </a:prstGeom>
              <a:blipFill rotWithShape="1">
                <a:blip r:embed="rId5"/>
                <a:stretch>
                  <a:fillRect t="-11688" r="-6452" b="-28571"/>
                </a:stretch>
              </a:blipFill>
              <a:ln>
                <a:solidFill>
                  <a:schemeClr val="bg1">
                    <a:lumMod val="50000"/>
                  </a:schemeClr>
                </a:solidFill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Прямоугольник 7"/>
          <p:cNvSpPr/>
          <p:nvPr/>
        </p:nvSpPr>
        <p:spPr>
          <a:xfrm>
            <a:off x="3059832" y="5157192"/>
            <a:ext cx="583264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В</a:t>
            </a:r>
            <a:r>
              <a:rPr lang="ru-RU" sz="20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олновые </a:t>
            </a:r>
            <a:r>
              <a:rPr lang="ru-RU" sz="2000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процессы </a:t>
            </a:r>
            <a:r>
              <a:rPr lang="ru-RU" sz="20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периодичны</a:t>
            </a:r>
            <a:r>
              <a:rPr lang="ru-RU" sz="2000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.</a:t>
            </a:r>
            <a:endParaRPr lang="ru-RU" sz="2000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1689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/>
          <p:cNvGrpSpPr/>
          <p:nvPr/>
        </p:nvGrpSpPr>
        <p:grpSpPr>
          <a:xfrm>
            <a:off x="0" y="72000"/>
            <a:ext cx="9144000" cy="468000"/>
            <a:chOff x="0" y="3645024"/>
            <a:chExt cx="9144000" cy="468000"/>
          </a:xfrm>
        </p:grpSpPr>
        <p:sp>
          <p:nvSpPr>
            <p:cNvPr id="4" name="Прямоугольник 3"/>
            <p:cNvSpPr/>
            <p:nvPr userDrawn="1"/>
          </p:nvSpPr>
          <p:spPr>
            <a:xfrm>
              <a:off x="0" y="3645024"/>
              <a:ext cx="9144000" cy="4680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67034"/>
                </a:solidFill>
              </a:endParaRPr>
            </a:p>
          </p:txBody>
        </p:sp>
        <p:cxnSp>
          <p:nvCxnSpPr>
            <p:cNvPr id="5" name="Прямая соединительная линия 4"/>
            <p:cNvCxnSpPr/>
            <p:nvPr userDrawn="1"/>
          </p:nvCxnSpPr>
          <p:spPr>
            <a:xfrm>
              <a:off x="0" y="4113024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Прямая соединительная линия 5"/>
            <p:cNvCxnSpPr/>
            <p:nvPr userDrawn="1"/>
          </p:nvCxnSpPr>
          <p:spPr>
            <a:xfrm>
              <a:off x="0" y="3645024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0" y="-36000"/>
            <a:ext cx="9144000" cy="614040"/>
          </a:xfrm>
        </p:spPr>
        <p:txBody>
          <a:bodyPr>
            <a:normAutofit/>
          </a:bodyPr>
          <a:lstStyle/>
          <a:p>
            <a:r>
              <a:rPr lang="ru-RU" sz="2400" b="0" dirty="0" smtClean="0">
                <a:ln>
                  <a:noFill/>
                </a:ln>
                <a:solidFill>
                  <a:schemeClr val="bg1"/>
                </a:solidFill>
                <a:effectLst/>
              </a:rPr>
              <a:t>Подумай </a:t>
            </a:r>
            <a:endParaRPr lang="ru-RU" b="0" dirty="0">
              <a:ln>
                <a:solidFill>
                  <a:schemeClr val="bg1"/>
                </a:solidFill>
              </a:ln>
              <a:solidFill>
                <a:schemeClr val="accent6">
                  <a:lumMod val="75000"/>
                </a:schemeClr>
              </a:solidFill>
              <a:effectLst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060000"/>
            <a:ext cx="9144000" cy="2167128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472000"/>
            <a:ext cx="9144000" cy="740664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00" y="612000"/>
            <a:ext cx="4953000" cy="1905000"/>
          </a:xfrm>
          <a:prstGeom prst="rect">
            <a:avLst/>
          </a:prstGeom>
          <a:ln>
            <a:solidFill>
              <a:schemeClr val="accent6">
                <a:lumMod val="75000"/>
              </a:schemeClr>
            </a:solidFill>
          </a:ln>
        </p:spPr>
      </p:pic>
      <p:sp>
        <p:nvSpPr>
          <p:cNvPr id="11" name="Прямоугольник 10"/>
          <p:cNvSpPr/>
          <p:nvPr/>
        </p:nvSpPr>
        <p:spPr>
          <a:xfrm>
            <a:off x="5148064" y="635793"/>
            <a:ext cx="381642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itchFamily="34" charset="0"/>
              <a:buChar char="•"/>
            </a:pPr>
            <a:r>
              <a:rPr lang="ru-RU" sz="2000" dirty="0" smtClean="0">
                <a:latin typeface="Arial" pitchFamily="34" charset="0"/>
                <a:cs typeface="Arial" pitchFamily="34" charset="0"/>
              </a:rPr>
              <a:t>сформулировать необходимые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условия для возникновения волн, </a:t>
            </a:r>
            <a:endParaRPr lang="ru-RU" sz="2000" dirty="0" smtClean="0">
              <a:latin typeface="Arial" pitchFamily="34" charset="0"/>
              <a:cs typeface="Arial" pitchFamily="34" charset="0"/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ru-RU" sz="2000" dirty="0" smtClean="0">
                <a:latin typeface="Arial" pitchFamily="34" charset="0"/>
                <a:cs typeface="Arial" pitchFamily="34" charset="0"/>
              </a:rPr>
              <a:t>указать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на разницу между колебательным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и волновым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процессами.</a:t>
            </a: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Скругленный прямоугольник 12">
            <a:hlinkClick r:id="rId6" action="ppaction://hlinkfile"/>
          </p:cNvPr>
          <p:cNvSpPr/>
          <p:nvPr/>
        </p:nvSpPr>
        <p:spPr>
          <a:xfrm>
            <a:off x="5580112" y="2578434"/>
            <a:ext cx="2090125" cy="288000"/>
          </a:xfrm>
          <a:prstGeom prst="round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тренинг</a:t>
            </a:r>
            <a:endParaRPr lang="ru-RU" sz="20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7771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692696"/>
            <a:ext cx="9144000" cy="1631216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2000" dirty="0">
                <a:latin typeface="Arial" pitchFamily="34" charset="0"/>
                <a:cs typeface="Arial" pitchFamily="34" charset="0"/>
              </a:rPr>
              <a:t>На озере в безветренную погоду с лодки бросили тяжёлый якорь. От места бросания якоря пошли волны. Человек, сидящий в другой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лодке, заметил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, что расстояние между соседними горбами волн составляет 0,8 м, волна дошла до лодки через 20 с и за 5 с совершила 8 ударов о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корпус лодки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. Определите расстояние между лодками.</a:t>
            </a: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3" name="Группа 2"/>
          <p:cNvGrpSpPr/>
          <p:nvPr/>
        </p:nvGrpSpPr>
        <p:grpSpPr>
          <a:xfrm>
            <a:off x="0" y="72000"/>
            <a:ext cx="9144000" cy="468000"/>
            <a:chOff x="0" y="3645024"/>
            <a:chExt cx="9144000" cy="468000"/>
          </a:xfrm>
        </p:grpSpPr>
        <p:sp>
          <p:nvSpPr>
            <p:cNvPr id="4" name="Прямоугольник 3"/>
            <p:cNvSpPr/>
            <p:nvPr userDrawn="1"/>
          </p:nvSpPr>
          <p:spPr>
            <a:xfrm>
              <a:off x="0" y="3645024"/>
              <a:ext cx="9144000" cy="4680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67034"/>
                </a:solidFill>
              </a:endParaRPr>
            </a:p>
          </p:txBody>
        </p:sp>
        <p:cxnSp>
          <p:nvCxnSpPr>
            <p:cNvPr id="5" name="Прямая соединительная линия 4"/>
            <p:cNvCxnSpPr/>
            <p:nvPr userDrawn="1"/>
          </p:nvCxnSpPr>
          <p:spPr>
            <a:xfrm>
              <a:off x="0" y="4113024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Прямая соединительная линия 5"/>
            <p:cNvCxnSpPr/>
            <p:nvPr userDrawn="1"/>
          </p:nvCxnSpPr>
          <p:spPr>
            <a:xfrm>
              <a:off x="0" y="3645024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0" y="-36000"/>
            <a:ext cx="9144000" cy="614040"/>
          </a:xfrm>
        </p:spPr>
        <p:txBody>
          <a:bodyPr>
            <a:normAutofit/>
          </a:bodyPr>
          <a:lstStyle/>
          <a:p>
            <a:r>
              <a:rPr lang="ru-RU" sz="2400" b="0" dirty="0" smtClean="0">
                <a:ln>
                  <a:noFill/>
                </a:ln>
                <a:solidFill>
                  <a:schemeClr val="bg1"/>
                </a:solidFill>
                <a:effectLst/>
              </a:rPr>
              <a:t>Решаем задачи</a:t>
            </a:r>
            <a:endParaRPr lang="ru-RU" b="0" dirty="0">
              <a:ln>
                <a:solidFill>
                  <a:schemeClr val="bg1"/>
                </a:solidFill>
              </a:ln>
              <a:solidFill>
                <a:schemeClr val="accent6">
                  <a:lumMod val="75000"/>
                </a:schemeClr>
              </a:solidFill>
              <a:effectLst/>
            </a:endParaRPr>
          </a:p>
        </p:txBody>
      </p:sp>
      <p:sp>
        <p:nvSpPr>
          <p:cNvPr id="10" name="Скругленный прямоугольник 9">
            <a:hlinkClick r:id="rId2" action="ppaction://hlinkfile"/>
          </p:cNvPr>
          <p:cNvSpPr/>
          <p:nvPr/>
        </p:nvSpPr>
        <p:spPr>
          <a:xfrm>
            <a:off x="6732240" y="2179912"/>
            <a:ext cx="1658077" cy="288000"/>
          </a:xfrm>
          <a:prstGeom prst="round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решение</a:t>
            </a:r>
            <a:endParaRPr lang="ru-RU" sz="20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3597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/>
          <p:cNvGrpSpPr/>
          <p:nvPr/>
        </p:nvGrpSpPr>
        <p:grpSpPr>
          <a:xfrm>
            <a:off x="0" y="72000"/>
            <a:ext cx="9144000" cy="468000"/>
            <a:chOff x="0" y="3645024"/>
            <a:chExt cx="9144000" cy="468000"/>
          </a:xfrm>
        </p:grpSpPr>
        <p:sp>
          <p:nvSpPr>
            <p:cNvPr id="4" name="Прямоугольник 3"/>
            <p:cNvSpPr/>
            <p:nvPr userDrawn="1"/>
          </p:nvSpPr>
          <p:spPr>
            <a:xfrm>
              <a:off x="0" y="3645024"/>
              <a:ext cx="9144000" cy="4680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67034"/>
                </a:solidFill>
              </a:endParaRPr>
            </a:p>
          </p:txBody>
        </p:sp>
        <p:cxnSp>
          <p:nvCxnSpPr>
            <p:cNvPr id="5" name="Прямая соединительная линия 4"/>
            <p:cNvCxnSpPr/>
            <p:nvPr userDrawn="1"/>
          </p:nvCxnSpPr>
          <p:spPr>
            <a:xfrm>
              <a:off x="0" y="4113024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Прямая соединительная линия 5"/>
            <p:cNvCxnSpPr/>
            <p:nvPr userDrawn="1"/>
          </p:nvCxnSpPr>
          <p:spPr>
            <a:xfrm>
              <a:off x="0" y="3645024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0" y="-36000"/>
            <a:ext cx="9144000" cy="614040"/>
          </a:xfrm>
        </p:spPr>
        <p:txBody>
          <a:bodyPr>
            <a:normAutofit/>
          </a:bodyPr>
          <a:lstStyle/>
          <a:p>
            <a:r>
              <a:rPr lang="ru-RU" sz="2400" b="0" dirty="0" smtClean="0">
                <a:ln>
                  <a:noFill/>
                </a:ln>
                <a:solidFill>
                  <a:schemeClr val="bg1"/>
                </a:solidFill>
                <a:effectLst/>
              </a:rPr>
              <a:t>Выполняем тест</a:t>
            </a:r>
            <a:endParaRPr lang="ru-RU" b="0" dirty="0">
              <a:ln>
                <a:solidFill>
                  <a:schemeClr val="bg1"/>
                </a:solidFill>
              </a:ln>
              <a:solidFill>
                <a:schemeClr val="accent6">
                  <a:lumMod val="75000"/>
                </a:schemeClr>
              </a:solidFill>
              <a:effectLst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2000"/>
            <a:ext cx="9144000" cy="4754880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174348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/>
          <p:cNvGrpSpPr/>
          <p:nvPr/>
        </p:nvGrpSpPr>
        <p:grpSpPr>
          <a:xfrm>
            <a:off x="0" y="72000"/>
            <a:ext cx="9144000" cy="468000"/>
            <a:chOff x="0" y="3645024"/>
            <a:chExt cx="9144000" cy="468000"/>
          </a:xfrm>
        </p:grpSpPr>
        <p:sp>
          <p:nvSpPr>
            <p:cNvPr id="4" name="Прямоугольник 3"/>
            <p:cNvSpPr/>
            <p:nvPr userDrawn="1"/>
          </p:nvSpPr>
          <p:spPr>
            <a:xfrm>
              <a:off x="0" y="3645024"/>
              <a:ext cx="9144000" cy="4680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67034"/>
                </a:solidFill>
              </a:endParaRPr>
            </a:p>
          </p:txBody>
        </p:sp>
        <p:cxnSp>
          <p:nvCxnSpPr>
            <p:cNvPr id="5" name="Прямая соединительная линия 4"/>
            <p:cNvCxnSpPr/>
            <p:nvPr userDrawn="1"/>
          </p:nvCxnSpPr>
          <p:spPr>
            <a:xfrm>
              <a:off x="0" y="4113024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Прямая соединительная линия 5"/>
            <p:cNvCxnSpPr/>
            <p:nvPr userDrawn="1"/>
          </p:nvCxnSpPr>
          <p:spPr>
            <a:xfrm>
              <a:off x="0" y="3645024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0" y="-36000"/>
            <a:ext cx="9144000" cy="614040"/>
          </a:xfrm>
        </p:spPr>
        <p:txBody>
          <a:bodyPr>
            <a:normAutofit/>
          </a:bodyPr>
          <a:lstStyle/>
          <a:p>
            <a:r>
              <a:rPr lang="ru-RU" sz="2400" b="0" dirty="0" smtClean="0">
                <a:ln>
                  <a:noFill/>
                </a:ln>
                <a:solidFill>
                  <a:schemeClr val="bg1"/>
                </a:solidFill>
                <a:effectLst/>
              </a:rPr>
              <a:t>Выполняем тест</a:t>
            </a:r>
            <a:endParaRPr lang="ru-RU" b="0" dirty="0">
              <a:ln>
                <a:solidFill>
                  <a:schemeClr val="bg1"/>
                </a:solidFill>
              </a:ln>
              <a:solidFill>
                <a:schemeClr val="accent6">
                  <a:lumMod val="75000"/>
                </a:schemeClr>
              </a:solidFill>
              <a:effectLst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2000"/>
            <a:ext cx="9144000" cy="3931920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1752222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6120</TotalTime>
  <Words>369</Words>
  <Application>Microsoft Office PowerPoint</Application>
  <PresentationFormat>Экран (4:3)</PresentationFormat>
  <Paragraphs>49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МЕХАНИЧЕСКИЕ КОЛЕБАНИЯ И ВОЛНЫ</vt:lpstr>
      <vt:lpstr>Задачи  нашего урока</vt:lpstr>
      <vt:lpstr>Физическая разминка</vt:lpstr>
      <vt:lpstr>Самостоятельная работа с учебником</vt:lpstr>
      <vt:lpstr>Длина волны</vt:lpstr>
      <vt:lpstr>Подумай </vt:lpstr>
      <vt:lpstr>Решаем задачи</vt:lpstr>
      <vt:lpstr>Выполняем тест</vt:lpstr>
      <vt:lpstr>Выполняем тест</vt:lpstr>
      <vt:lpstr>Работаем с текстом </vt:lpstr>
      <vt:lpstr>Смотрим и думаем</vt:lpstr>
      <vt:lpstr>Смотрим и думаем</vt:lpstr>
      <vt:lpstr>Сейсмические волны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svg</dc:creator>
  <cp:lastModifiedBy>SVG</cp:lastModifiedBy>
  <cp:revision>1083</cp:revision>
  <dcterms:created xsi:type="dcterms:W3CDTF">2015-06-18T09:54:57Z</dcterms:created>
  <dcterms:modified xsi:type="dcterms:W3CDTF">2019-08-14T06:57:44Z</dcterms:modified>
</cp:coreProperties>
</file>