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97" r:id="rId2"/>
    <p:sldId id="308" r:id="rId3"/>
    <p:sldId id="331" r:id="rId4"/>
    <p:sldId id="301" r:id="rId5"/>
    <p:sldId id="376" r:id="rId6"/>
    <p:sldId id="353" r:id="rId7"/>
    <p:sldId id="377" r:id="rId8"/>
    <p:sldId id="371" r:id="rId9"/>
    <p:sldId id="349" r:id="rId10"/>
    <p:sldId id="384" r:id="rId11"/>
    <p:sldId id="355" r:id="rId12"/>
    <p:sldId id="385" r:id="rId13"/>
    <p:sldId id="29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65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58338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73991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39407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83941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35437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25840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52086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10095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6.wdp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microsoft.com/office/2007/relationships/hdphoto" Target="../media/hdphoto2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9.png"/><Relationship Id="rId7" Type="http://schemas.microsoft.com/office/2007/relationships/hdphoto" Target="../media/hdphoto4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microsoft.com/office/2007/relationships/hdphoto" Target="../media/hdphoto3.wdp"/><Relationship Id="rId4" Type="http://schemas.openxmlformats.org/officeDocument/2006/relationships/image" Target="../media/image10.png"/><Relationship Id="rId9" Type="http://schemas.microsoft.com/office/2007/relationships/hdphoto" Target="../media/hdphoto5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067944" y="4320000"/>
            <a:ext cx="49182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СТЕПЕНЬ И ЕЕ СВОЙСТВА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/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Умножение и </a:t>
            </a:r>
            <a:r>
              <a:rPr lang="ru-RU" sz="280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деление степеней (1)</a:t>
            </a:r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291257-562E-4C94-88F6-27D901B85B97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ПРОДВИНУТЫМ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DCB905D-4BE1-4E56-A597-4C042F87EC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648000"/>
            <a:ext cx="8953500" cy="12096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062137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32811E-59CD-4036-8DDA-40DF1F6BDB2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FC31DD8-C0FC-439A-8629-CFB8F5C941C4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668343" y="4625250"/>
            <a:ext cx="1380406" cy="189075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6F88525-B6D0-4841-ABDE-C2E0F7033FB5}"/>
              </a:ext>
            </a:extLst>
          </p:cNvPr>
          <p:cNvSpPr txBox="1"/>
          <p:nvPr/>
        </p:nvSpPr>
        <p:spPr>
          <a:xfrm>
            <a:off x="278866" y="476672"/>
            <a:ext cx="8469598" cy="1785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2000" b="1" i="0" u="none" strike="noStrike" baseline="0" dirty="0">
                <a:latin typeface="Arial" panose="020B0604020202020204" pitchFamily="34" charset="0"/>
              </a:rPr>
              <a:t>Развиваем математическую речь.</a:t>
            </a:r>
          </a:p>
          <a:p>
            <a:pPr algn="l"/>
            <a:r>
              <a:rPr lang="ru-RU" sz="1800" b="0" i="0" u="none" strike="noStrike" baseline="0" dirty="0">
                <a:latin typeface="Arial" panose="020B0604020202020204" pitchFamily="34" charset="0"/>
              </a:rPr>
              <a:t>Перед вами несколько вопросов. Составьте из ответов на них рассказ и перескажите его соседу по парте.</a:t>
            </a:r>
          </a:p>
          <a:p>
            <a:pPr algn="l"/>
            <a:r>
              <a:rPr lang="ru-RU" sz="1800" b="0" i="0" u="none" strike="noStrike" baseline="0" dirty="0">
                <a:latin typeface="Arial" panose="020B0604020202020204" pitchFamily="34" charset="0"/>
              </a:rPr>
              <a:t>1. Как умножить степени с одинаковыми основаниями? Приведите пример.</a:t>
            </a:r>
          </a:p>
          <a:p>
            <a:pPr algn="l"/>
            <a:r>
              <a:rPr lang="ru-RU" sz="1800" b="0" i="0" u="none" strike="noStrike" baseline="0" dirty="0">
                <a:latin typeface="Arial" panose="020B0604020202020204" pitchFamily="34" charset="0"/>
              </a:rPr>
              <a:t>2. Как разделить степени с одинаковыми основаниями? Приведите пример.</a:t>
            </a:r>
          </a:p>
          <a:p>
            <a:pPr algn="l"/>
            <a:r>
              <a:rPr lang="ru-RU" sz="1800" b="0" i="0" u="none" strike="noStrike" baseline="0" dirty="0">
                <a:latin typeface="Arial" panose="020B0604020202020204" pitchFamily="34" charset="0"/>
              </a:rPr>
              <a:t>3. Сможете ли вы доказать основное свойство степени? Докажите.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4493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32811E-59CD-4036-8DDA-40DF1F6BDB2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FC31DD8-C0FC-439A-8629-CFB8F5C941C4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668343" y="4625250"/>
            <a:ext cx="1380406" cy="189075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A5D40B0-2072-495B-9CA0-D23D24C55F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648000"/>
            <a:ext cx="8953500" cy="35337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979114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DB654A7-9257-4D46-AD89-5DF099EF639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/>
              <a:t>§ 6, п19, № 418(б, г, е, з), 221(в, г).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33D84C2-E5FA-4DD1-B50D-51D1F4BC0A02}"/>
              </a:ext>
            </a:extLst>
          </p:cNvPr>
          <p:cNvSpPr txBox="1"/>
          <p:nvPr/>
        </p:nvSpPr>
        <p:spPr>
          <a:xfrm>
            <a:off x="179512" y="620688"/>
            <a:ext cx="6552728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„Один человек спросил у Пророка: «О посланник Божий, кто из людей в большей степени заслуживает уважения и хорошего отношения?» — «Мать», — ответил Пророк. </a:t>
            </a:r>
          </a:p>
          <a:p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«А кто после?» — «Мать», — снова сказал посланник Аллаха. «Кто еще [после неё]?» — «Мать», — в третий раз повторил Пророк. «Ну а после?» — «Отец».“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Мухаммед 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(Магомет)</a:t>
            </a:r>
            <a:b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id="{08E1E407-1D8A-46CA-A18F-13C1ACF96393}"/>
              </a:ext>
            </a:extLst>
          </p:cNvPr>
          <p:cNvSpPr/>
          <p:nvPr/>
        </p:nvSpPr>
        <p:spPr>
          <a:xfrm>
            <a:off x="145834" y="776495"/>
            <a:ext cx="5328000" cy="2152346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 знать!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Правила  умножения и деления степеней с одинаковым основанием;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Определение  нулевой степени числа, не равного нулю;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Уметь  выполнять указанные действия со степенями.</a:t>
            </a:r>
            <a:endParaRPr lang="en-US" b="0" i="0" u="none" strike="noStrike" baseline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7A50236-75BB-426A-9D57-553145D3AAB3}"/>
              </a:ext>
            </a:extLst>
          </p:cNvPr>
          <p:cNvSpPr txBox="1"/>
          <p:nvPr/>
        </p:nvSpPr>
        <p:spPr>
          <a:xfrm>
            <a:off x="2627784" y="4048098"/>
            <a:ext cx="4583288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СЕРГЕЙ АЛЕКСЕЕВИЧ ЛЕБЕДЕВ (1902—1974) — советский учёный в области электротехники и вычислительной техники, академик. 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Под его руководством созданы первая в СССР  ЭВМ и лучшие советские ЭВМ серии БЭСМ.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C9A65CF-0ED0-4239-9099-8BCEC7568A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834" y="3152043"/>
            <a:ext cx="2343150" cy="28575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rgbClr val="FFF9E3"/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322A4CF-9E33-4C55-85EA-78A34829E1E5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48F50DF-4A26-4BED-A8FF-D860B821CCD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6986" y="2618159"/>
            <a:ext cx="2095500" cy="238125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AAD9C1A-61D4-4431-A9C0-1B9B6261333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030185"/>
            <a:ext cx="8391525" cy="115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BFA7404-92FE-476C-913B-D298C69CF7EB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1314235"/>
              </p:ext>
            </p:extLst>
          </p:nvPr>
        </p:nvGraphicFramePr>
        <p:xfrm>
          <a:off x="108000" y="586637"/>
          <a:ext cx="8928000" cy="3505200"/>
        </p:xfrm>
        <a:graphic>
          <a:graphicData uri="http://schemas.openxmlformats.org/drawingml/2006/table">
            <a:tbl>
              <a:tblPr/>
              <a:tblGrid>
                <a:gridCol w="4464000">
                  <a:extLst>
                    <a:ext uri="{9D8B030D-6E8A-4147-A177-3AD203B41FA5}">
                      <a16:colId xmlns:a16="http://schemas.microsoft.com/office/drawing/2014/main" val="1648837893"/>
                    </a:ext>
                  </a:extLst>
                </a:gridCol>
                <a:gridCol w="4464000">
                  <a:extLst>
                    <a:ext uri="{9D8B030D-6E8A-4147-A177-3AD203B41FA5}">
                      <a16:colId xmlns:a16="http://schemas.microsoft.com/office/drawing/2014/main" val="295972166"/>
                    </a:ext>
                  </a:extLst>
                </a:gridCol>
              </a:tblGrid>
              <a:tr h="352112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УМНОЖЕНИЕ СТЕПЕНЕЙ</a:t>
                      </a: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6741518"/>
                  </a:ext>
                </a:extLst>
              </a:tr>
              <a:tr h="607574">
                <a:tc>
                  <a:txBody>
                    <a:bodyPr/>
                    <a:lstStyle/>
                    <a:p>
                      <a:r>
                        <a:rPr lang="ru-RU" sz="2000" dirty="0"/>
                        <a:t>Произведение  двух степеней </a:t>
                      </a:r>
                    </a:p>
                    <a:p>
                      <a:r>
                        <a:rPr lang="ru-RU" sz="2000" dirty="0"/>
                        <a:t>с одинаковыми основаниями</a:t>
                      </a:r>
                    </a:p>
                    <a:p>
                      <a:endParaRPr lang="ru-RU" sz="20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466732"/>
                  </a:ext>
                </a:extLst>
              </a:tr>
              <a:tr h="201168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ru-RU" sz="20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Для любого числа a и произвольных натуральных чисел m и n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indent="0" algn="ctr">
                        <a:buFontTx/>
                        <a:buNone/>
                      </a:pPr>
                      <a:r>
                        <a:rPr lang="ru-RU" sz="20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Основное свойство степени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8586922"/>
                  </a:ext>
                </a:extLst>
              </a:tr>
              <a:tr h="246414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rgbClr val="C00000"/>
                          </a:solidFill>
                        </a:rPr>
                        <a:t>При  умножении степеней с одинаковыми основаниями основание оставляют прежним, а показатели степеней складывают.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  <a:alpha val="3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  <a:alpha val="3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8051785"/>
                  </a:ext>
                </a:extLst>
              </a:tr>
              <a:tr h="701040">
                <a:tc gridSpan="2"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  <a:alpha val="3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0601617"/>
                  </a:ext>
                </a:extLst>
              </a:tr>
            </a:tbl>
          </a:graphicData>
        </a:graphic>
      </p:graphicFrame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8B1E2B3-F143-4282-AA06-720E6EDB332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052736"/>
            <a:ext cx="3581400" cy="81915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E7D4CC6-24DD-4F9D-AE68-573C5BF11D3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D1F0FC"/>
              </a:clrFrom>
              <a:clrTo>
                <a:srgbClr val="D1F0FC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2016000"/>
            <a:ext cx="1580952" cy="333333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C4F65A5-1619-48E4-8365-449A6C804B9B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62" y="3563819"/>
            <a:ext cx="7381875" cy="400050"/>
          </a:xfrm>
          <a:prstGeom prst="rect">
            <a:avLst/>
          </a:prstGeom>
        </p:spPr>
      </p:pic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32328962-33FC-4708-B308-174E7376EE32}"/>
              </a:ext>
            </a:extLst>
          </p:cNvPr>
          <p:cNvSpPr/>
          <p:nvPr/>
        </p:nvSpPr>
        <p:spPr>
          <a:xfrm>
            <a:off x="1692000" y="3600000"/>
            <a:ext cx="1188000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D335E854-BE32-4CAC-B500-6FB0A1FAEF1E}"/>
              </a:ext>
            </a:extLst>
          </p:cNvPr>
          <p:cNvSpPr/>
          <p:nvPr/>
        </p:nvSpPr>
        <p:spPr>
          <a:xfrm>
            <a:off x="4536000" y="3600000"/>
            <a:ext cx="1188000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9FF9ABDD-D6C3-4EC1-A362-63A66565ABF8}"/>
              </a:ext>
            </a:extLst>
          </p:cNvPr>
          <p:cNvSpPr/>
          <p:nvPr/>
        </p:nvSpPr>
        <p:spPr>
          <a:xfrm>
            <a:off x="6840000" y="3600000"/>
            <a:ext cx="1368000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97228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BFA7404-92FE-476C-913B-D298C69CF7EB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Таблица 9">
                <a:extLst>
                  <a:ext uri="{FF2B5EF4-FFF2-40B4-BE49-F238E27FC236}">
                    <a16:creationId xmlns:a16="http://schemas.microsoft.com/office/drawing/2014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69783894"/>
                  </p:ext>
                </p:extLst>
              </p:nvPr>
            </p:nvGraphicFramePr>
            <p:xfrm>
              <a:off x="108000" y="586637"/>
              <a:ext cx="8928000" cy="4175760"/>
            </p:xfrm>
            <a:graphic>
              <a:graphicData uri="http://schemas.openxmlformats.org/drawingml/2006/table">
                <a:tbl>
                  <a:tblPr/>
                  <a:tblGrid>
                    <a:gridCol w="4464000">
                      <a:extLst>
                        <a:ext uri="{9D8B030D-6E8A-4147-A177-3AD203B41FA5}">
                          <a16:colId xmlns:a16="http://schemas.microsoft.com/office/drawing/2014/main" val="1648837893"/>
                        </a:ext>
                      </a:extLst>
                    </a:gridCol>
                    <a:gridCol w="4464000">
                      <a:extLst>
                        <a:ext uri="{9D8B030D-6E8A-4147-A177-3AD203B41FA5}">
                          <a16:colId xmlns:a16="http://schemas.microsoft.com/office/drawing/2014/main" val="295972166"/>
                        </a:ext>
                      </a:extLst>
                    </a:gridCol>
                  </a:tblGrid>
                  <a:tr h="352112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ДЕЛЕНИЕ СТЕПЕНЕЙ</a:t>
                          </a: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696741518"/>
                      </a:ext>
                    </a:extLst>
                  </a:tr>
                  <a:tr h="60757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/>
                            <a:t>Частным  двух степеней с одинаковыми основаниями</a:t>
                          </a: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ru-RU" sz="2000" b="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23466732"/>
                      </a:ext>
                    </a:extLst>
                  </a:tr>
                  <a:tr h="201168">
                    <a:tc>
                      <a:txBody>
                        <a:bodyPr/>
                        <a:lstStyle/>
                        <a:p>
                          <a:r>
                            <a:rPr lang="ru-RU" sz="2000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Для любого числа a </a:t>
                          </a:r>
                          <a14:m>
                            <m:oMath xmlns:m="http://schemas.openxmlformats.org/officeDocument/2006/math">
                              <m:r>
                                <a:rPr lang="ru-RU" sz="20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≠</m:t>
                              </m:r>
                            </m:oMath>
                          </a14:m>
                          <a:r>
                            <a:rPr lang="ru-RU" sz="2000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 и произвольных натуральных чисел </a:t>
                          </a:r>
                          <a:r>
                            <a:rPr lang="ru-RU" sz="2000" i="1" baseline="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ru-RU" sz="2000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m и n таких, что m </a:t>
                          </a:r>
                          <a14:m>
                            <m:oMath xmlns:m="http://schemas.openxmlformats.org/officeDocument/2006/math">
                              <m:r>
                                <a:rPr lang="ru-RU" sz="20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&gt;</m:t>
                              </m:r>
                              <m:r>
                                <a:rPr lang="ru-RU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</m:oMath>
                          </a14:m>
                          <a:r>
                            <a:rPr lang="ru-RU" sz="2000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n</a:t>
                          </a: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>
                            <a:buFontTx/>
                            <a:buNone/>
                          </a:pPr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168586922"/>
                      </a:ext>
                    </a:extLst>
                  </a:tr>
                  <a:tr h="33528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>
                              <a:solidFill>
                                <a:srgbClr val="C00000"/>
                              </a:solidFill>
                            </a:rPr>
                            <a:t>При  делении степеней с одинаковыми основаниями основание оставляют прежним, а из показателя степени делимого вычитают показатель степени делителя</a:t>
                          </a: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  <a:alpha val="35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  <a:alpha val="3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98051785"/>
                      </a:ext>
                    </a:extLst>
                  </a:tr>
                  <a:tr h="67056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>
                              <a:solidFill>
                                <a:srgbClr val="C00000"/>
                              </a:solidFill>
                            </a:rPr>
                            <a:t>Степень числа </a:t>
                          </a:r>
                          <a:r>
                            <a:rPr lang="ru-RU" sz="2400" i="1" dirty="0">
                              <a:solidFill>
                                <a:srgbClr val="C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</a:t>
                          </a:r>
                          <a:r>
                            <a:rPr lang="ru-RU" sz="2000" dirty="0">
                              <a:solidFill>
                                <a:srgbClr val="C00000"/>
                              </a:solidFill>
                            </a:rPr>
                            <a:t>, не равного нулю, с нулевым показателем равна единице.</a:t>
                          </a:r>
                        </a:p>
                        <a:p>
                          <a:pPr algn="ctr"/>
                          <a:endParaRPr lang="ru-RU" sz="2000" dirty="0">
                            <a:solidFill>
                              <a:srgbClr val="C00000"/>
                            </a:solidFill>
                          </a:endParaRPr>
                        </a:p>
                        <a:p>
                          <a:pPr algn="ctr"/>
                          <a:endParaRPr lang="ru-RU" sz="2000" dirty="0">
                            <a:solidFill>
                              <a:srgbClr val="C00000"/>
                            </a:solidFill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  <a:alpha val="35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8038815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Таблица 9">
                <a:extLst>
                  <a:ext uri="{FF2B5EF4-FFF2-40B4-BE49-F238E27FC236}">
                    <a16:creationId xmlns:a16="http://schemas.microsoft.com/office/drawing/2014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69783894"/>
                  </p:ext>
                </p:extLst>
              </p:nvPr>
            </p:nvGraphicFramePr>
            <p:xfrm>
              <a:off x="108000" y="586637"/>
              <a:ext cx="8928000" cy="4175760"/>
            </p:xfrm>
            <a:graphic>
              <a:graphicData uri="http://schemas.openxmlformats.org/drawingml/2006/table">
                <a:tbl>
                  <a:tblPr/>
                  <a:tblGrid>
                    <a:gridCol w="4464000">
                      <a:extLst>
                        <a:ext uri="{9D8B030D-6E8A-4147-A177-3AD203B41FA5}">
                          <a16:colId xmlns:a16="http://schemas.microsoft.com/office/drawing/2014/main" val="1648837893"/>
                        </a:ext>
                      </a:extLst>
                    </a:gridCol>
                    <a:gridCol w="4464000">
                      <a:extLst>
                        <a:ext uri="{9D8B030D-6E8A-4147-A177-3AD203B41FA5}">
                          <a16:colId xmlns:a16="http://schemas.microsoft.com/office/drawing/2014/main" val="295972166"/>
                        </a:ext>
                      </a:extLst>
                    </a:gridCol>
                  </a:tblGrid>
                  <a:tr h="39624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ДЕЛЕНИЕ СТЕПЕНЕЙ</a:t>
                          </a: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696741518"/>
                      </a:ext>
                    </a:extLst>
                  </a:tr>
                  <a:tr h="7010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/>
                            <a:t>Частным  двух степеней с одинаковыми основаниями</a:t>
                          </a: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ru-RU" sz="2000" b="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23466732"/>
                      </a:ext>
                    </a:extLst>
                  </a:tr>
                  <a:tr h="1005840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t="-110843" r="-100136" b="-2054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>
                            <a:buFontTx/>
                            <a:buNone/>
                          </a:pPr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168586922"/>
                      </a:ext>
                    </a:extLst>
                  </a:tr>
                  <a:tr h="100584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>
                              <a:solidFill>
                                <a:srgbClr val="C00000"/>
                              </a:solidFill>
                            </a:rPr>
                            <a:t>При  делении степеней с одинаковыми основаниями основание оставляют прежним, а из показателя степени делимого вычитают показатель степени делителя</a:t>
                          </a: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  <a:alpha val="35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  <a:alpha val="3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98051785"/>
                      </a:ext>
                    </a:extLst>
                  </a:tr>
                  <a:tr h="106680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>
                              <a:solidFill>
                                <a:srgbClr val="C00000"/>
                              </a:solidFill>
                            </a:rPr>
                            <a:t>Степень числа </a:t>
                          </a:r>
                          <a:r>
                            <a:rPr lang="ru-RU" sz="2400" i="1" dirty="0">
                              <a:solidFill>
                                <a:srgbClr val="C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</a:t>
                          </a:r>
                          <a:r>
                            <a:rPr lang="ru-RU" sz="2000" dirty="0">
                              <a:solidFill>
                                <a:srgbClr val="C00000"/>
                              </a:solidFill>
                            </a:rPr>
                            <a:t>, не равного нулю, с нулевым показателем равна единице.</a:t>
                          </a:r>
                        </a:p>
                        <a:p>
                          <a:pPr algn="ctr"/>
                          <a:endParaRPr lang="ru-RU" sz="2000" dirty="0">
                            <a:solidFill>
                              <a:srgbClr val="C00000"/>
                            </a:solidFill>
                          </a:endParaRPr>
                        </a:p>
                        <a:p>
                          <a:pPr algn="ctr"/>
                          <a:endParaRPr lang="ru-RU" sz="2000" dirty="0">
                            <a:solidFill>
                              <a:srgbClr val="C00000"/>
                            </a:solidFill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  <a:alpha val="35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8038815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F68A568-A84A-4EB9-80F5-A416DDAB6B2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3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109897"/>
            <a:ext cx="3600450" cy="37147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671D99F-EF5B-4201-B950-95DD5204CC05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D1F0FC"/>
              </a:clrFrom>
              <a:clrTo>
                <a:srgbClr val="D1F0FC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000" y="1823166"/>
            <a:ext cx="1723810" cy="352381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C9BF0D3D-ECA3-4A7D-93FD-F656B7921B85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4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9425" y="4149080"/>
            <a:ext cx="2314575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584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291257-562E-4C94-88F6-27D901B85B97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10B05C1-5D11-4DE0-97FA-95C1527BFA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684000"/>
            <a:ext cx="8953500" cy="40957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135884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291257-562E-4C94-88F6-27D901B85B97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8B1B118-A180-4B07-A5FB-9FAD15F8A6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648000"/>
            <a:ext cx="8953500" cy="46482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87929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32811E-59CD-4036-8DDA-40DF1F6BDB2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153F27A-2901-4CC9-8AFA-64DFBC059E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648000"/>
            <a:ext cx="8953500" cy="61150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006743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291257-562E-4C94-88F6-27D901B85B97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FD840D9-AAE5-412C-98E1-02985A1D1E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648000"/>
            <a:ext cx="8953500" cy="20288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6752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4553</TotalTime>
  <Words>453</Words>
  <Application>Microsoft Office PowerPoint</Application>
  <PresentationFormat>Экран (4:3)</PresentationFormat>
  <Paragraphs>71</Paragraphs>
  <Slides>13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Arial Black</vt:lpstr>
      <vt:lpstr>Calibri</vt:lpstr>
      <vt:lpstr>Cambria Math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Валентин Сенин</cp:lastModifiedBy>
  <cp:revision>658</cp:revision>
  <dcterms:created xsi:type="dcterms:W3CDTF">2021-10-31T04:25:13Z</dcterms:created>
  <dcterms:modified xsi:type="dcterms:W3CDTF">2024-02-20T03:26:00Z</dcterms:modified>
</cp:coreProperties>
</file>